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99" r:id="rId3"/>
    <p:sldId id="400" r:id="rId4"/>
    <p:sldId id="409" r:id="rId5"/>
    <p:sldId id="413" r:id="rId6"/>
    <p:sldId id="379" r:id="rId7"/>
    <p:sldId id="284" r:id="rId8"/>
    <p:sldId id="260" r:id="rId9"/>
    <p:sldId id="285" r:id="rId10"/>
    <p:sldId id="380" r:id="rId11"/>
    <p:sldId id="259" r:id="rId12"/>
    <p:sldId id="403" r:id="rId13"/>
    <p:sldId id="381" r:id="rId14"/>
    <p:sldId id="404" r:id="rId15"/>
    <p:sldId id="334" r:id="rId16"/>
    <p:sldId id="405" r:id="rId17"/>
    <p:sldId id="335" r:id="rId18"/>
    <p:sldId id="406" r:id="rId19"/>
    <p:sldId id="336" r:id="rId20"/>
    <p:sldId id="407" r:id="rId21"/>
    <p:sldId id="408" r:id="rId22"/>
    <p:sldId id="382" r:id="rId23"/>
    <p:sldId id="274" r:id="rId24"/>
    <p:sldId id="383" r:id="rId25"/>
    <p:sldId id="352" r:id="rId26"/>
    <p:sldId id="353" r:id="rId27"/>
    <p:sldId id="354" r:id="rId28"/>
    <p:sldId id="355" r:id="rId29"/>
    <p:sldId id="337" r:id="rId30"/>
    <p:sldId id="384" r:id="rId31"/>
    <p:sldId id="339" r:id="rId32"/>
    <p:sldId id="385" r:id="rId33"/>
    <p:sldId id="386" r:id="rId34"/>
    <p:sldId id="388" r:id="rId35"/>
    <p:sldId id="389" r:id="rId36"/>
    <p:sldId id="410" r:id="rId37"/>
    <p:sldId id="390" r:id="rId38"/>
    <p:sldId id="401" r:id="rId39"/>
    <p:sldId id="357" r:id="rId40"/>
    <p:sldId id="359" r:id="rId41"/>
    <p:sldId id="394" r:id="rId42"/>
    <p:sldId id="395" r:id="rId43"/>
    <p:sldId id="412" r:id="rId44"/>
    <p:sldId id="377" r:id="rId45"/>
    <p:sldId id="397" r:id="rId46"/>
    <p:sldId id="402" r:id="rId47"/>
    <p:sldId id="376" r:id="rId48"/>
    <p:sldId id="365" r:id="rId49"/>
    <p:sldId id="396" r:id="rId50"/>
    <p:sldId id="368" r:id="rId51"/>
    <p:sldId id="369" r:id="rId52"/>
    <p:sldId id="370" r:id="rId53"/>
    <p:sldId id="39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p15:clr>
            <a:srgbClr val="A4A3A4"/>
          </p15:clr>
        </p15:guide>
        <p15:guide id="2" pos="3838">
          <p15:clr>
            <a:srgbClr val="A4A3A4"/>
          </p15:clr>
        </p15:guide>
        <p15:guide id="3" pos="1057">
          <p15:clr>
            <a:srgbClr val="A4A3A4"/>
          </p15:clr>
        </p15:guide>
        <p15:guide id="4" pos="3010">
          <p15:clr>
            <a:srgbClr val="A4A3A4"/>
          </p15:clr>
        </p15:guide>
        <p15:guide id="5" pos="7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FF"/>
    <a:srgbClr val="3333FF"/>
    <a:srgbClr val="3EC37B"/>
    <a:srgbClr val="D1D4DB"/>
    <a:srgbClr val="FFFFFF"/>
    <a:srgbClr val="BFBFFF"/>
    <a:srgbClr val="7F7F7F"/>
    <a:srgbClr val="85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02" autoAdjust="0"/>
    <p:restoredTop sz="94660"/>
  </p:normalViewPr>
  <p:slideViewPr>
    <p:cSldViewPr snapToGrid="0" showGuides="1">
      <p:cViewPr varScale="1">
        <p:scale>
          <a:sx n="135" d="100"/>
          <a:sy n="135" d="100"/>
        </p:scale>
        <p:origin x="138" y="534"/>
      </p:cViewPr>
      <p:guideLst>
        <p:guide orient="horz" pos="2118"/>
        <p:guide pos="3838"/>
        <p:guide pos="1057"/>
        <p:guide pos="3010"/>
        <p:guide pos="715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31608-7702-4439-9BD4-6685EBCB706D}" type="datetimeFigureOut">
              <a:rPr lang="zh-CN" altLang="en-US" smtClean="0"/>
              <a:t>2022/8/31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BDEBF-A944-4541-9D55-03F033AE54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6</a:t>
            </a:fld>
            <a:endParaRPr lang="zh-CN" altLang="en-US"/>
          </a:p>
        </p:txBody>
      </p:sp>
    </p:spTree>
    <p:extLst>
      <p:ext uri="{BB962C8B-B14F-4D97-AF65-F5344CB8AC3E}">
        <p14:creationId xmlns:p14="http://schemas.microsoft.com/office/powerpoint/2010/main" val="397998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42</a:t>
            </a:fld>
            <a:endParaRPr lang="zh-CN" altLang="en-US"/>
          </a:p>
        </p:txBody>
      </p:sp>
    </p:spTree>
    <p:extLst>
      <p:ext uri="{BB962C8B-B14F-4D97-AF65-F5344CB8AC3E}">
        <p14:creationId xmlns:p14="http://schemas.microsoft.com/office/powerpoint/2010/main" val="3292462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43</a:t>
            </a:fld>
            <a:endParaRPr lang="zh-CN" altLang="en-US"/>
          </a:p>
        </p:txBody>
      </p:sp>
    </p:spTree>
    <p:extLst>
      <p:ext uri="{BB962C8B-B14F-4D97-AF65-F5344CB8AC3E}">
        <p14:creationId xmlns:p14="http://schemas.microsoft.com/office/powerpoint/2010/main" val="269812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46</a:t>
            </a:fld>
            <a:endParaRPr lang="zh-CN" altLang="en-US"/>
          </a:p>
        </p:txBody>
      </p:sp>
    </p:spTree>
    <p:extLst>
      <p:ext uri="{BB962C8B-B14F-4D97-AF65-F5344CB8AC3E}">
        <p14:creationId xmlns:p14="http://schemas.microsoft.com/office/powerpoint/2010/main" val="3481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50</a:t>
            </a:fld>
            <a:endParaRPr lang="zh-CN" altLang="en-US"/>
          </a:p>
        </p:txBody>
      </p:sp>
    </p:spTree>
    <p:extLst>
      <p:ext uri="{BB962C8B-B14F-4D97-AF65-F5344CB8AC3E}">
        <p14:creationId xmlns:p14="http://schemas.microsoft.com/office/powerpoint/2010/main" val="135134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19</a:t>
            </a:fld>
            <a:endParaRPr lang="zh-CN" altLang="en-US"/>
          </a:p>
        </p:txBody>
      </p:sp>
    </p:spTree>
    <p:extLst>
      <p:ext uri="{BB962C8B-B14F-4D97-AF65-F5344CB8AC3E}">
        <p14:creationId xmlns:p14="http://schemas.microsoft.com/office/powerpoint/2010/main" val="92647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34</a:t>
            </a:fld>
            <a:endParaRPr lang="zh-CN" altLang="en-US"/>
          </a:p>
        </p:txBody>
      </p:sp>
    </p:spTree>
    <p:extLst>
      <p:ext uri="{BB962C8B-B14F-4D97-AF65-F5344CB8AC3E}">
        <p14:creationId xmlns:p14="http://schemas.microsoft.com/office/powerpoint/2010/main" val="3817164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35</a:t>
            </a:fld>
            <a:endParaRPr lang="zh-CN" altLang="en-US"/>
          </a:p>
        </p:txBody>
      </p:sp>
    </p:spTree>
    <p:extLst>
      <p:ext uri="{BB962C8B-B14F-4D97-AF65-F5344CB8AC3E}">
        <p14:creationId xmlns:p14="http://schemas.microsoft.com/office/powerpoint/2010/main" val="132556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36</a:t>
            </a:fld>
            <a:endParaRPr lang="zh-CN" altLang="en-US"/>
          </a:p>
        </p:txBody>
      </p:sp>
    </p:spTree>
    <p:extLst>
      <p:ext uri="{BB962C8B-B14F-4D97-AF65-F5344CB8AC3E}">
        <p14:creationId xmlns:p14="http://schemas.microsoft.com/office/powerpoint/2010/main" val="1717998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37</a:t>
            </a:fld>
            <a:endParaRPr lang="zh-CN" altLang="en-US"/>
          </a:p>
        </p:txBody>
      </p:sp>
    </p:spTree>
    <p:extLst>
      <p:ext uri="{BB962C8B-B14F-4D97-AF65-F5344CB8AC3E}">
        <p14:creationId xmlns:p14="http://schemas.microsoft.com/office/powerpoint/2010/main" val="130084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t>38</a:t>
            </a:fld>
            <a:endParaRPr lang="zh-CN" altLang="en-US"/>
          </a:p>
        </p:txBody>
      </p:sp>
    </p:spTree>
    <p:extLst>
      <p:ext uri="{BB962C8B-B14F-4D97-AF65-F5344CB8AC3E}">
        <p14:creationId xmlns:p14="http://schemas.microsoft.com/office/powerpoint/2010/main" val="98130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BDEBF-A944-4541-9D55-03F033AE54B0}" type="slidenum">
              <a:rPr lang="zh-CN" altLang="en-US" smtClean="0"/>
              <a:t>41</a:t>
            </a:fld>
            <a:endParaRPr lang="zh-CN" altLang="en-US"/>
          </a:p>
        </p:txBody>
      </p:sp>
    </p:spTree>
    <p:extLst>
      <p:ext uri="{BB962C8B-B14F-4D97-AF65-F5344CB8AC3E}">
        <p14:creationId xmlns:p14="http://schemas.microsoft.com/office/powerpoint/2010/main" val="34806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2022/8/31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F7C09D-B8B9-4FBA-9025-3533BE8692E9}" type="datetimeFigureOut">
              <a:rPr lang="zh-CN" altLang="en-US" smtClean="0"/>
              <a:t>2022/8/31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BDF0B-0EE8-4B86-9FA5-921B963BED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engxj615@hust.edu.cn"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0459" y="333405"/>
            <a:ext cx="3848536" cy="6476256"/>
            <a:chOff x="8216900" y="333405"/>
            <a:chExt cx="3073400" cy="5727700"/>
          </a:xfrm>
        </p:grpSpPr>
        <p:sp>
          <p:nvSpPr>
            <p:cNvPr id="10" name="矩形 9"/>
            <p:cNvSpPr/>
            <p:nvPr/>
          </p:nvSpPr>
          <p:spPr>
            <a:xfrm>
              <a:off x="8216900" y="333405"/>
              <a:ext cx="3073400" cy="57277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p:cNvSpPr txBox="1"/>
            <p:nvPr/>
          </p:nvSpPr>
          <p:spPr>
            <a:xfrm>
              <a:off x="8216900" y="384277"/>
              <a:ext cx="3073400" cy="1028188"/>
            </a:xfrm>
            <a:prstGeom prst="rect">
              <a:avLst/>
            </a:prstGeom>
            <a:noFill/>
          </p:spPr>
          <p:txBody>
            <a:bodyPr wrap="square" rtlCol="0">
              <a:spAutoFit/>
            </a:bodyPr>
            <a:lstStyle/>
            <a:p>
              <a:pPr algn="ctr">
                <a:lnSpc>
                  <a:spcPct val="120000"/>
                </a:lnSpc>
              </a:pPr>
              <a:r>
                <a:rPr lang="zh-CN" altLang="en-US" sz="3600" b="1" dirty="0">
                  <a:solidFill>
                    <a:srgbClr val="FF0000"/>
                  </a:solidFill>
                  <a:cs typeface="+mn-ea"/>
                  <a:sym typeface="+mn-lt"/>
                </a:rPr>
                <a:t>数据结构</a:t>
              </a:r>
              <a:endParaRPr lang="en-US" altLang="zh-CN" sz="3600" b="1" dirty="0">
                <a:solidFill>
                  <a:srgbClr val="FF0000"/>
                </a:solidFill>
                <a:cs typeface="+mn-ea"/>
                <a:sym typeface="+mn-lt"/>
              </a:endParaRPr>
            </a:p>
            <a:p>
              <a:pPr algn="ctr">
                <a:lnSpc>
                  <a:spcPct val="120000"/>
                </a:lnSpc>
              </a:pPr>
              <a:r>
                <a:rPr lang="zh-CN" altLang="en-US" sz="2400" b="1" dirty="0">
                  <a:solidFill>
                    <a:schemeClr val="bg1"/>
                  </a:solidFill>
                  <a:cs typeface="+mn-ea"/>
                  <a:sym typeface="+mn-lt"/>
                </a:rPr>
                <a:t>第一章 绪论</a:t>
              </a:r>
              <a:endParaRPr lang="en-US" altLang="zh-CN" sz="2400" b="1" dirty="0">
                <a:solidFill>
                  <a:schemeClr val="bg1"/>
                </a:solidFill>
                <a:cs typeface="+mn-ea"/>
                <a:sym typeface="+mn-lt"/>
              </a:endParaRPr>
            </a:p>
          </p:txBody>
        </p:sp>
      </p:grpSp>
      <p:sp>
        <p:nvSpPr>
          <p:cNvPr id="17" name="矩形 16"/>
          <p:cNvSpPr/>
          <p:nvPr/>
        </p:nvSpPr>
        <p:spPr>
          <a:xfrm>
            <a:off x="7191713" y="5369768"/>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模板下载：</a:t>
            </a:r>
            <a:r>
              <a:rPr kumimoji="0" lang="en-US" altLang="zh-CN" sz="100" b="0" i="0" u="none" strike="noStrike" kern="0" cap="none" spc="0" normalizeH="0" baseline="0" noProof="0" dirty="0">
                <a:ln>
                  <a:noFill/>
                </a:ln>
                <a:solidFill>
                  <a:prstClr val="white"/>
                </a:solidFill>
                <a:effectLst/>
                <a:uLnTx/>
                <a:uFillTx/>
                <a:cs typeface="+mn-ea"/>
                <a:sym typeface="+mn-lt"/>
              </a:rPr>
              <a:t>www.1ppt.com/moban/     </a:t>
            </a:r>
            <a:r>
              <a:rPr kumimoji="0" lang="zh-CN" altLang="en-US" sz="100" b="0" i="0" u="none" strike="noStrike" kern="0" cap="none" spc="0" normalizeH="0" baseline="0" noProof="0" dirty="0">
                <a:ln>
                  <a:noFill/>
                </a:ln>
                <a:solidFill>
                  <a:prstClr val="white"/>
                </a:solidFill>
                <a:effectLst/>
                <a:uLnTx/>
                <a:uFillTx/>
                <a:cs typeface="+mn-ea"/>
                <a:sym typeface="+mn-lt"/>
              </a:rPr>
              <a:t>行业</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a:t>
            </a:r>
            <a:r>
              <a:rPr kumimoji="0" lang="en-US" altLang="zh-CN" sz="100" b="0" i="0" u="none" strike="noStrike" kern="0" cap="none" spc="0" normalizeH="0" baseline="0" noProof="0" dirty="0">
                <a:ln>
                  <a:noFill/>
                </a:ln>
                <a:solidFill>
                  <a:prstClr val="white"/>
                </a:solidFill>
                <a:effectLst/>
                <a:uLnTx/>
                <a:uFillTx/>
                <a:cs typeface="+mn-ea"/>
                <a:sym typeface="+mn-lt"/>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节日</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a:t>
            </a:r>
            <a:r>
              <a:rPr kumimoji="0" lang="en-US" altLang="zh-CN" sz="100" b="0" i="0" u="none" strike="noStrike" kern="0" cap="none" spc="0" normalizeH="0" baseline="0" noProof="0" dirty="0">
                <a:ln>
                  <a:noFill/>
                </a:ln>
                <a:solidFill>
                  <a:prstClr val="white"/>
                </a:solidFill>
                <a:effectLst/>
                <a:uLnTx/>
                <a:uFillTx/>
                <a:cs typeface="+mn-ea"/>
                <a:sym typeface="+mn-lt"/>
              </a:rPr>
              <a:t>www.1ppt.com/jieri/           PPT</a:t>
            </a:r>
            <a:r>
              <a:rPr kumimoji="0" lang="zh-CN" altLang="en-US" sz="100" b="0" i="0" u="none" strike="noStrike" kern="0" cap="none" spc="0" normalizeH="0" baseline="0" noProof="0" dirty="0">
                <a:ln>
                  <a:noFill/>
                </a:ln>
                <a:solidFill>
                  <a:prstClr val="white"/>
                </a:solidFill>
                <a:effectLst/>
                <a:uLnTx/>
                <a:uFillTx/>
                <a:cs typeface="+mn-ea"/>
                <a:sym typeface="+mn-lt"/>
              </a:rPr>
              <a:t>素材下载：</a:t>
            </a:r>
            <a:r>
              <a:rPr kumimoji="0" lang="en-US" altLang="zh-CN" sz="100" b="0" i="0" u="none" strike="noStrike" kern="0" cap="none" spc="0" normalizeH="0" baseline="0" noProof="0" dirty="0">
                <a:ln>
                  <a:noFill/>
                </a:ln>
                <a:solidFill>
                  <a:prstClr val="white"/>
                </a:solidFill>
                <a:effectLst/>
                <a:uLnTx/>
                <a:uFillTx/>
                <a:cs typeface="+mn-ea"/>
                <a:sym typeface="+mn-lt"/>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背景图片：</a:t>
            </a:r>
            <a:r>
              <a:rPr kumimoji="0" lang="en-US" altLang="zh-CN" sz="100" b="0" i="0" u="none" strike="noStrike" kern="0" cap="none" spc="0" normalizeH="0" baseline="0" noProof="0" dirty="0">
                <a:ln>
                  <a:noFill/>
                </a:ln>
                <a:solidFill>
                  <a:prstClr val="white"/>
                </a:solidFill>
                <a:effectLst/>
                <a:uLnTx/>
                <a:uFillTx/>
                <a:cs typeface="+mn-ea"/>
                <a:sym typeface="+mn-lt"/>
              </a:rPr>
              <a:t>www.1ppt.com/beijing/      PPT</a:t>
            </a:r>
            <a:r>
              <a:rPr kumimoji="0" lang="zh-CN" altLang="en-US" sz="100" b="0" i="0" u="none" strike="noStrike" kern="0" cap="none" spc="0" normalizeH="0" baseline="0" noProof="0" dirty="0">
                <a:ln>
                  <a:noFill/>
                </a:ln>
                <a:solidFill>
                  <a:prstClr val="white"/>
                </a:solidFill>
                <a:effectLst/>
                <a:uLnTx/>
                <a:uFillTx/>
                <a:cs typeface="+mn-ea"/>
                <a:sym typeface="+mn-lt"/>
              </a:rPr>
              <a:t>图表下载：</a:t>
            </a:r>
            <a:r>
              <a:rPr kumimoji="0" lang="en-US" altLang="zh-CN" sz="100" b="0" i="0" u="none" strike="noStrike" kern="0" cap="none" spc="0" normalizeH="0" baseline="0" noProof="0" dirty="0">
                <a:ln>
                  <a:noFill/>
                </a:ln>
                <a:solidFill>
                  <a:prstClr val="white"/>
                </a:solidFill>
                <a:effectLst/>
                <a:uLnTx/>
                <a:uFillTx/>
                <a:cs typeface="+mn-ea"/>
                <a:sym typeface="+mn-lt"/>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优秀</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下载：</a:t>
            </a:r>
            <a:r>
              <a:rPr kumimoji="0" lang="en-US" altLang="zh-CN" sz="100" b="0" i="0" u="none" strike="noStrike" kern="0" cap="none" spc="0" normalizeH="0" baseline="0" noProof="0" dirty="0">
                <a:ln>
                  <a:noFill/>
                </a:ln>
                <a:solidFill>
                  <a:prstClr val="white"/>
                </a:solidFill>
                <a:effectLst/>
                <a:uLnTx/>
                <a:uFillTx/>
                <a:cs typeface="+mn-ea"/>
                <a:sym typeface="+mn-lt"/>
              </a:rPr>
              <a:t>www.1ppt.com/xiazai/        PPT</a:t>
            </a:r>
            <a:r>
              <a:rPr kumimoji="0" lang="zh-CN" altLang="en-US" sz="100" b="0" i="0" u="none" strike="noStrike" kern="0" cap="none" spc="0" normalizeH="0" baseline="0" noProof="0" dirty="0">
                <a:ln>
                  <a:noFill/>
                </a:ln>
                <a:solidFill>
                  <a:prstClr val="white"/>
                </a:solidFill>
                <a:effectLst/>
                <a:uLnTx/>
                <a:uFillTx/>
                <a:cs typeface="+mn-ea"/>
                <a:sym typeface="+mn-lt"/>
              </a:rPr>
              <a:t>教程： </a:t>
            </a:r>
            <a:r>
              <a:rPr kumimoji="0" lang="en-US" altLang="zh-CN" sz="100" b="0" i="0" u="none" strike="noStrike" kern="0" cap="none" spc="0" normalizeH="0" baseline="0" noProof="0" dirty="0">
                <a:ln>
                  <a:noFill/>
                </a:ln>
                <a:solidFill>
                  <a:prstClr val="white"/>
                </a:solidFill>
                <a:effectLst/>
                <a:uLnTx/>
                <a:uFillTx/>
                <a:cs typeface="+mn-ea"/>
                <a:sym typeface="+mn-lt"/>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Word</a:t>
            </a:r>
            <a:r>
              <a:rPr kumimoji="0" lang="zh-CN" altLang="en-US" sz="100" b="0" i="0" u="none" strike="noStrike" kern="0" cap="none" spc="0" normalizeH="0" baseline="0" noProof="0" dirty="0">
                <a:ln>
                  <a:noFill/>
                </a:ln>
                <a:solidFill>
                  <a:prstClr val="white"/>
                </a:solidFill>
                <a:effectLst/>
                <a:uLnTx/>
                <a:uFillTx/>
                <a:cs typeface="+mn-ea"/>
                <a:sym typeface="+mn-lt"/>
              </a:rPr>
              <a:t>教程： </a:t>
            </a:r>
            <a:r>
              <a:rPr kumimoji="0" lang="en-US" altLang="zh-CN" sz="100" b="0" i="0" u="none" strike="noStrike" kern="0" cap="none" spc="0" normalizeH="0" baseline="0" noProof="0" dirty="0">
                <a:ln>
                  <a:noFill/>
                </a:ln>
                <a:solidFill>
                  <a:prstClr val="white"/>
                </a:solidFill>
                <a:effectLst/>
                <a:uLnTx/>
                <a:uFillTx/>
                <a:cs typeface="+mn-ea"/>
                <a:sym typeface="+mn-lt"/>
              </a:rPr>
              <a:t>www.1ppt.com/word/              Excel</a:t>
            </a:r>
            <a:r>
              <a:rPr kumimoji="0" lang="zh-CN" altLang="en-US" sz="100" b="0" i="0" u="none" strike="noStrike" kern="0" cap="none" spc="0" normalizeH="0" baseline="0" noProof="0" dirty="0">
                <a:ln>
                  <a:noFill/>
                </a:ln>
                <a:solidFill>
                  <a:prstClr val="white"/>
                </a:solidFill>
                <a:effectLst/>
                <a:uLnTx/>
                <a:uFillTx/>
                <a:cs typeface="+mn-ea"/>
                <a:sym typeface="+mn-lt"/>
              </a:rPr>
              <a:t>教程：</a:t>
            </a:r>
            <a:r>
              <a:rPr kumimoji="0" lang="en-US" altLang="zh-CN" sz="100" b="0" i="0" u="none" strike="noStrike" kern="0" cap="none" spc="0" normalizeH="0" baseline="0" noProof="0" dirty="0">
                <a:ln>
                  <a:noFill/>
                </a:ln>
                <a:solidFill>
                  <a:prstClr val="white"/>
                </a:solidFill>
                <a:effectLst/>
                <a:uLnTx/>
                <a:uFillTx/>
                <a:cs typeface="+mn-ea"/>
                <a:sym typeface="+mn-lt"/>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资料下载：</a:t>
            </a:r>
            <a:r>
              <a:rPr kumimoji="0" lang="en-US" altLang="zh-CN" sz="100" b="0" i="0" u="none" strike="noStrike" kern="0" cap="none" spc="0" normalizeH="0" baseline="0" noProof="0" dirty="0">
                <a:ln>
                  <a:noFill/>
                </a:ln>
                <a:solidFill>
                  <a:prstClr val="white"/>
                </a:solidFill>
                <a:effectLst/>
                <a:uLnTx/>
                <a:uFillTx/>
                <a:cs typeface="+mn-ea"/>
                <a:sym typeface="+mn-lt"/>
              </a:rPr>
              <a:t>www.1ppt.com/ziliao/                PPT</a:t>
            </a:r>
            <a:r>
              <a:rPr kumimoji="0" lang="zh-CN" altLang="en-US" sz="100" b="0" i="0" u="none" strike="noStrike" kern="0" cap="none" spc="0" normalizeH="0" baseline="0" noProof="0" dirty="0">
                <a:ln>
                  <a:noFill/>
                </a:ln>
                <a:solidFill>
                  <a:prstClr val="white"/>
                </a:solidFill>
                <a:effectLst/>
                <a:uLnTx/>
                <a:uFillTx/>
                <a:cs typeface="+mn-ea"/>
                <a:sym typeface="+mn-lt"/>
              </a:rPr>
              <a:t>课件下载：</a:t>
            </a:r>
            <a:r>
              <a:rPr kumimoji="0" lang="en-US" altLang="zh-CN" sz="100" b="0" i="0" u="none" strike="noStrike" kern="0" cap="none" spc="0" normalizeH="0" baseline="0" noProof="0" dirty="0">
                <a:ln>
                  <a:noFill/>
                </a:ln>
                <a:solidFill>
                  <a:prstClr val="white"/>
                </a:solidFill>
                <a:effectLst/>
                <a:uLnTx/>
                <a:uFillTx/>
                <a:cs typeface="+mn-ea"/>
                <a:sym typeface="+mn-lt"/>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范文下载：</a:t>
            </a:r>
            <a:r>
              <a:rPr kumimoji="0" lang="en-US" altLang="zh-CN" sz="100" b="0" i="0" u="none" strike="noStrike" kern="0" cap="none" spc="0" normalizeH="0" baseline="0" noProof="0" dirty="0">
                <a:ln>
                  <a:noFill/>
                </a:ln>
                <a:solidFill>
                  <a:prstClr val="white"/>
                </a:solidFill>
                <a:effectLst/>
                <a:uLnTx/>
                <a:uFillTx/>
                <a:cs typeface="+mn-ea"/>
                <a:sym typeface="+mn-lt"/>
              </a:rPr>
              <a:t>www.1ppt.com/fanwen/             </a:t>
            </a:r>
            <a:r>
              <a:rPr kumimoji="0" lang="zh-CN" altLang="en-US" sz="100" b="0" i="0" u="none" strike="noStrike" kern="0" cap="none" spc="0" normalizeH="0" baseline="0" noProof="0" dirty="0">
                <a:ln>
                  <a:noFill/>
                </a:ln>
                <a:solidFill>
                  <a:prstClr val="white"/>
                </a:solidFill>
                <a:effectLst/>
                <a:uLnTx/>
                <a:uFillTx/>
                <a:cs typeface="+mn-ea"/>
                <a:sym typeface="+mn-lt"/>
              </a:rPr>
              <a:t>试卷下载：</a:t>
            </a:r>
            <a:r>
              <a:rPr kumimoji="0" lang="en-US" altLang="zh-CN" sz="100" b="0" i="0" u="none" strike="noStrike" kern="0" cap="none" spc="0" normalizeH="0" baseline="0" noProof="0" dirty="0">
                <a:ln>
                  <a:noFill/>
                </a:ln>
                <a:solidFill>
                  <a:prstClr val="white"/>
                </a:solidFill>
                <a:effectLst/>
                <a:uLnTx/>
                <a:uFillTx/>
                <a:cs typeface="+mn-ea"/>
                <a:sym typeface="+mn-lt"/>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教案下载：</a:t>
            </a:r>
            <a:r>
              <a:rPr kumimoji="0" lang="en-US" altLang="zh-CN" sz="100" b="0" i="0" u="none" strike="noStrike" kern="0" cap="none" spc="0" normalizeH="0" baseline="0" noProof="0" dirty="0">
                <a:ln>
                  <a:noFill/>
                </a:ln>
                <a:solidFill>
                  <a:prstClr val="white"/>
                </a:solidFill>
                <a:effectLst/>
                <a:uLnTx/>
                <a:uFillTx/>
                <a:cs typeface="+mn-ea"/>
                <a:sym typeface="+mn-lt"/>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字体下载：</a:t>
            </a:r>
            <a:r>
              <a:rPr kumimoji="0" lang="en-US" altLang="zh-CN" sz="100" b="0" i="0" u="none" strike="noStrike" kern="0" cap="none" spc="0" normalizeH="0" baseline="0" noProof="0" dirty="0">
                <a:ln>
                  <a:noFill/>
                </a:ln>
                <a:solidFill>
                  <a:prstClr val="white"/>
                </a:solidFill>
                <a:effectLst/>
                <a:uLnTx/>
                <a:uFillTx/>
                <a:cs typeface="+mn-ea"/>
                <a:sym typeface="+mn-lt"/>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 </a:t>
            </a:r>
            <a:endParaRPr kumimoji="0" lang="zh-CN" altLang="en-US" sz="100" b="0" i="0" u="none" strike="noStrike" kern="0" cap="none" spc="0" normalizeH="0" baseline="0" noProof="0" dirty="0">
              <a:ln>
                <a:noFill/>
              </a:ln>
              <a:solidFill>
                <a:prstClr val="white"/>
              </a:solidFill>
              <a:effectLst/>
              <a:uLnTx/>
              <a:uFillTx/>
              <a:cs typeface="+mn-ea"/>
              <a:sym typeface="+mn-lt"/>
            </a:endParaRPr>
          </a:p>
        </p:txBody>
      </p:sp>
      <p:cxnSp>
        <p:nvCxnSpPr>
          <p:cNvPr id="28" name="直接连接符 27"/>
          <p:cNvCxnSpPr/>
          <p:nvPr/>
        </p:nvCxnSpPr>
        <p:spPr>
          <a:xfrm flipH="1">
            <a:off x="1703388" y="479329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800600" y="4793290"/>
            <a:ext cx="2083832" cy="2064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944587" y="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37917" y="537831"/>
            <a:ext cx="843266" cy="8432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0" y="1492471"/>
            <a:ext cx="12192000" cy="3105162"/>
          </a:xfrm>
          <a:prstGeom prst="rect">
            <a:avLst/>
          </a:prstGeom>
        </p:spPr>
      </p:pic>
      <p:sp>
        <p:nvSpPr>
          <p:cNvPr id="16" name="文本框 15">
            <a:extLst>
              <a:ext uri="{FF2B5EF4-FFF2-40B4-BE49-F238E27FC236}">
                <a16:creationId xmlns:a16="http://schemas.microsoft.com/office/drawing/2014/main" id="{D0F7F99E-6A65-453F-B496-0E1F5BE34930}"/>
              </a:ext>
            </a:extLst>
          </p:cNvPr>
          <p:cNvSpPr txBox="1"/>
          <p:nvPr/>
        </p:nvSpPr>
        <p:spPr>
          <a:xfrm>
            <a:off x="4098588" y="4633218"/>
            <a:ext cx="3994826" cy="2053704"/>
          </a:xfrm>
          <a:prstGeom prst="rect">
            <a:avLst/>
          </a:prstGeom>
          <a:noFill/>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00"/>
                </a:solidFill>
                <a:effectLst/>
                <a:uLnTx/>
                <a:uFillTx/>
                <a:cs typeface="+mn-ea"/>
                <a:sym typeface="+mn-lt"/>
              </a:rPr>
              <a:t>主讲人：邓贤君 </a:t>
            </a:r>
            <a:endParaRPr kumimoji="0" lang="en-US" altLang="zh-CN" sz="2000" b="1" i="0" u="none" strike="noStrike" kern="1200" cap="none" spc="0" normalizeH="0" baseline="0" noProof="0" dirty="0">
              <a:ln>
                <a:noFill/>
              </a:ln>
              <a:solidFill>
                <a:srgbClr val="FFFF00"/>
              </a:solidFill>
              <a:effectLst/>
              <a:uLnTx/>
              <a:uFillTx/>
              <a:cs typeface="+mn-ea"/>
              <a:sym typeface="+mn-lt"/>
            </a:endParaRP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00"/>
                </a:solidFill>
                <a:effectLst/>
                <a:uLnTx/>
                <a:uFillTx/>
                <a:cs typeface="+mn-ea"/>
                <a:sym typeface="+mn-lt"/>
              </a:rPr>
              <a:t>华中科技大学，网络空间安全学院</a:t>
            </a:r>
            <a:endParaRPr kumimoji="0" lang="en-US" altLang="zh-CN" sz="2000" b="1" i="0" u="none" strike="noStrike" kern="1200" cap="none" spc="0" normalizeH="0" baseline="0" noProof="0" dirty="0">
              <a:ln>
                <a:noFill/>
              </a:ln>
              <a:solidFill>
                <a:srgbClr val="FFFF00"/>
              </a:solidFill>
              <a:effectLst/>
              <a:uLnTx/>
              <a:uFillTx/>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00"/>
                </a:solidFill>
                <a:effectLst/>
                <a:uLnTx/>
                <a:uFillTx/>
                <a:cs typeface="+mn-ea"/>
                <a:sym typeface="+mn-lt"/>
              </a:rPr>
              <a:t>Email</a:t>
            </a:r>
            <a:r>
              <a:rPr kumimoji="0" lang="zh-CN" altLang="en-US" sz="2000" b="1" i="0" u="none" strike="noStrike" kern="1200" cap="none" spc="0" normalizeH="0" baseline="0" noProof="0" dirty="0">
                <a:ln>
                  <a:noFill/>
                </a:ln>
                <a:solidFill>
                  <a:srgbClr val="FFFF00"/>
                </a:solidFill>
                <a:effectLst/>
                <a:uLnTx/>
                <a:uFillTx/>
                <a:cs typeface="+mn-ea"/>
                <a:sym typeface="+mn-lt"/>
              </a:rPr>
              <a:t>： </a:t>
            </a:r>
            <a:r>
              <a:rPr kumimoji="0" lang="en-US" altLang="zh-CN" sz="2000" b="1" i="0" u="none" strike="noStrike" kern="1200" cap="none" spc="0" normalizeH="0" baseline="0" noProof="0" dirty="0">
                <a:ln>
                  <a:noFill/>
                </a:ln>
                <a:solidFill>
                  <a:srgbClr val="FFFF00"/>
                </a:solidFill>
                <a:effectLst/>
                <a:uLnTx/>
                <a:uFillTx/>
                <a:cs typeface="+mn-ea"/>
                <a:sym typeface="+mn-lt"/>
                <a:hlinkClick r:id="rId3">
                  <a:extLst>
                    <a:ext uri="{A12FA001-AC4F-418D-AE19-62706E023703}">
                      <ahyp:hlinkClr xmlns:ahyp="http://schemas.microsoft.com/office/drawing/2018/hyperlinkcolor" val="tx"/>
                    </a:ext>
                  </a:extLst>
                </a:hlinkClick>
              </a:rPr>
              <a:t>dengxj615@hust.edu.cn</a:t>
            </a:r>
            <a:endParaRPr kumimoji="0" lang="en-US" altLang="zh-CN" sz="2000" b="1" i="0" u="none" strike="noStrike" kern="1200" cap="none" spc="0" normalizeH="0" baseline="0" noProof="0" dirty="0">
              <a:ln>
                <a:noFill/>
              </a:ln>
              <a:solidFill>
                <a:srgbClr val="FFFF00"/>
              </a:solidFill>
              <a:effectLst/>
              <a:uLnTx/>
              <a:uFillTx/>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00"/>
                </a:solidFill>
                <a:effectLst/>
                <a:uLnTx/>
                <a:uFillTx/>
                <a:cs typeface="+mn-ea"/>
                <a:sym typeface="+mn-lt"/>
              </a:rPr>
              <a:t>Cell:       19986908208</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srgbClr val="FFFF00"/>
                </a:solidFill>
                <a:effectLst/>
                <a:uLnTx/>
                <a:uFillTx/>
                <a:cs typeface="+mn-ea"/>
                <a:sym typeface="+mn-lt"/>
              </a:rPr>
              <a:t>Wechat</a:t>
            </a:r>
            <a:r>
              <a:rPr kumimoji="0" lang="en-US" altLang="zh-CN" sz="2000" b="1" i="0" u="none" strike="noStrike" kern="1200" cap="none" spc="0" normalizeH="0" baseline="0" noProof="0" dirty="0">
                <a:ln>
                  <a:noFill/>
                </a:ln>
                <a:solidFill>
                  <a:srgbClr val="FFFF00"/>
                </a:solidFill>
                <a:effectLst/>
                <a:uLnTx/>
                <a:uFillTx/>
                <a:cs typeface="+mn-ea"/>
                <a:sym typeface="+mn-lt"/>
              </a:rPr>
              <a:t>: dengxj615</a:t>
            </a:r>
            <a:r>
              <a:rPr kumimoji="0" lang="zh-CN" altLang="en-US" sz="2000" b="1" i="0" u="none" strike="noStrike" kern="1200" cap="none" spc="0" normalizeH="0" baseline="0" noProof="0" dirty="0">
                <a:ln>
                  <a:noFill/>
                </a:ln>
                <a:solidFill>
                  <a:srgbClr val="FFFF00"/>
                </a:solidFill>
                <a:effectLst/>
                <a:uLnTx/>
                <a:uFillTx/>
                <a:cs typeface="+mn-ea"/>
                <a:sym typeface="+mn-lt"/>
              </a:rPr>
              <a:t>或</a:t>
            </a:r>
            <a:r>
              <a:rPr kumimoji="0" lang="en-US" altLang="zh-CN" sz="2000" b="1" i="0" u="none" strike="noStrike" kern="1200" cap="none" spc="0" normalizeH="0" baseline="0" noProof="0" dirty="0">
                <a:ln>
                  <a:noFill/>
                </a:ln>
                <a:solidFill>
                  <a:srgbClr val="FFFF00"/>
                </a:solidFill>
                <a:effectLst/>
                <a:uLnTx/>
                <a:uFillTx/>
                <a:cs typeface="+mn-ea"/>
                <a:sym typeface="+mn-lt"/>
              </a:rPr>
              <a:t>13787704209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cs typeface="+mn-ea"/>
                <a:sym typeface="+mn-lt"/>
              </a:rPr>
              <a:t>作业</a:t>
            </a:r>
          </a:p>
        </p:txBody>
      </p:sp>
      <p:pic>
        <p:nvPicPr>
          <p:cNvPr id="3" name="图片 2"/>
          <p:cNvPicPr>
            <a:picLocks noChangeAspect="1"/>
          </p:cNvPicPr>
          <p:nvPr/>
        </p:nvPicPr>
        <p:blipFill>
          <a:blip r:embed="rId2"/>
          <a:stretch>
            <a:fillRect/>
          </a:stretch>
        </p:blipFill>
        <p:spPr>
          <a:xfrm>
            <a:off x="37465" y="2426336"/>
            <a:ext cx="5073015" cy="2869950"/>
          </a:xfrm>
          <a:prstGeom prst="rect">
            <a:avLst/>
          </a:prstGeom>
        </p:spPr>
      </p:pic>
      <p:sp>
        <p:nvSpPr>
          <p:cNvPr id="12" name="内容占位符 2">
            <a:extLst>
              <a:ext uri="{FF2B5EF4-FFF2-40B4-BE49-F238E27FC236}">
                <a16:creationId xmlns:a16="http://schemas.microsoft.com/office/drawing/2014/main" id="{E66D1E1D-C627-47A5-A0A9-D295CBA4E27A}"/>
              </a:ext>
            </a:extLst>
          </p:cNvPr>
          <p:cNvSpPr txBox="1">
            <a:spLocks noChangeArrowheads="1"/>
          </p:cNvSpPr>
          <p:nvPr/>
        </p:nvSpPr>
        <p:spPr bwMode="auto">
          <a:xfrm>
            <a:off x="5049521" y="1833913"/>
            <a:ext cx="755904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130000"/>
              </a:lnSpc>
              <a:spcBef>
                <a:spcPct val="0"/>
              </a:spcBef>
              <a:defRPr/>
            </a:pPr>
            <a:r>
              <a:rPr lang="zh-CN" altLang="en-US" sz="2000" kern="0" dirty="0">
                <a:ea typeface="+mn-ea"/>
                <a:cs typeface="+mn-ea"/>
                <a:sym typeface="+mn-lt"/>
              </a:rPr>
              <a:t>作业少而精，达到举一反三的效果；</a:t>
            </a:r>
          </a:p>
          <a:p>
            <a:pPr>
              <a:lnSpc>
                <a:spcPct val="130000"/>
              </a:lnSpc>
              <a:spcBef>
                <a:spcPct val="0"/>
              </a:spcBef>
              <a:defRPr/>
            </a:pPr>
            <a:r>
              <a:rPr lang="zh-CN" altLang="en-US" sz="2000" kern="0" dirty="0">
                <a:ea typeface="+mn-ea"/>
                <a:cs typeface="+mn-ea"/>
                <a:sym typeface="+mn-lt"/>
              </a:rPr>
              <a:t>包括基础训练、好题及难题都涉及一些；</a:t>
            </a:r>
          </a:p>
          <a:p>
            <a:pPr>
              <a:lnSpc>
                <a:spcPct val="130000"/>
              </a:lnSpc>
              <a:spcBef>
                <a:spcPct val="0"/>
              </a:spcBef>
              <a:defRPr/>
            </a:pPr>
            <a:r>
              <a:rPr lang="zh-CN" altLang="en-US" sz="2000" kern="0" dirty="0">
                <a:ea typeface="+mn-ea"/>
                <a:cs typeface="+mn-ea"/>
                <a:sym typeface="+mn-lt"/>
              </a:rPr>
              <a:t>每两周一次作业，每周3-5题的数量；</a:t>
            </a:r>
          </a:p>
          <a:p>
            <a:pPr lvl="1">
              <a:lnSpc>
                <a:spcPct val="130000"/>
              </a:lnSpc>
              <a:spcBef>
                <a:spcPct val="0"/>
              </a:spcBef>
              <a:defRPr/>
            </a:pPr>
            <a:r>
              <a:rPr lang="zh-CN" altLang="en-US" sz="1800" kern="0" dirty="0">
                <a:ea typeface="+mn-ea"/>
                <a:cs typeface="+mn-ea"/>
                <a:sym typeface="+mn-lt"/>
              </a:rPr>
              <a:t>W1：绪论（5）1.3，1.4，1.8，1.11，1.19；</a:t>
            </a:r>
          </a:p>
          <a:p>
            <a:pPr lvl="1">
              <a:lnSpc>
                <a:spcPct val="130000"/>
              </a:lnSpc>
              <a:spcBef>
                <a:spcPct val="0"/>
              </a:spcBef>
              <a:defRPr/>
            </a:pPr>
            <a:r>
              <a:rPr lang="zh-CN" altLang="en-US" sz="1800" kern="0" dirty="0">
                <a:ea typeface="+mn-ea"/>
                <a:cs typeface="+mn-ea"/>
                <a:sym typeface="+mn-lt"/>
              </a:rPr>
              <a:t>W2：线性表（5）2.3，2.6，2.9，2.19，2.22；</a:t>
            </a:r>
          </a:p>
          <a:p>
            <a:pPr lvl="1">
              <a:lnSpc>
                <a:spcPct val="130000"/>
              </a:lnSpc>
              <a:spcBef>
                <a:spcPct val="0"/>
              </a:spcBef>
              <a:defRPr/>
            </a:pPr>
            <a:r>
              <a:rPr lang="zh-CN" altLang="en-US" sz="1800" kern="0" dirty="0">
                <a:ea typeface="+mn-ea"/>
                <a:cs typeface="+mn-ea"/>
                <a:sym typeface="+mn-lt"/>
              </a:rPr>
              <a:t>W3：栈队列（4+3）3.1，3.4，3.30，3.31；5.2，5.6，5.17；</a:t>
            </a:r>
          </a:p>
          <a:p>
            <a:pPr lvl="1">
              <a:lnSpc>
                <a:spcPct val="130000"/>
              </a:lnSpc>
              <a:spcBef>
                <a:spcPct val="0"/>
              </a:spcBef>
              <a:defRPr/>
            </a:pPr>
            <a:r>
              <a:rPr lang="zh-CN" altLang="en-US" sz="1800" kern="0" dirty="0">
                <a:ea typeface="+mn-ea"/>
                <a:cs typeface="+mn-ea"/>
                <a:sym typeface="+mn-lt"/>
              </a:rPr>
              <a:t>W4：树（7）6.16，6.23，6.26，6.29；</a:t>
            </a:r>
            <a:r>
              <a:rPr lang="en-US" altLang="zh-CN" sz="1800" kern="0" dirty="0">
                <a:ea typeface="+mn-ea"/>
                <a:cs typeface="+mn-ea"/>
                <a:sym typeface="+mn-lt"/>
              </a:rPr>
              <a:t> </a:t>
            </a:r>
            <a:r>
              <a:rPr lang="zh-CN" altLang="en-US" sz="1800" kern="0" dirty="0">
                <a:ea typeface="+mn-ea"/>
                <a:cs typeface="+mn-ea"/>
                <a:sym typeface="+mn-lt"/>
              </a:rPr>
              <a:t>6.60，6.62，6.72；</a:t>
            </a:r>
          </a:p>
          <a:p>
            <a:pPr lvl="1">
              <a:lnSpc>
                <a:spcPct val="130000"/>
              </a:lnSpc>
              <a:spcBef>
                <a:spcPct val="0"/>
              </a:spcBef>
              <a:defRPr/>
            </a:pPr>
            <a:r>
              <a:rPr lang="zh-CN" altLang="en-US" sz="1800" kern="0" dirty="0">
                <a:ea typeface="+mn-ea"/>
                <a:cs typeface="+mn-ea"/>
                <a:sym typeface="+mn-lt"/>
              </a:rPr>
              <a:t>W5：图（4）7.7，7.10，7.11，7.28；</a:t>
            </a:r>
          </a:p>
          <a:p>
            <a:pPr lvl="1">
              <a:lnSpc>
                <a:spcPct val="130000"/>
              </a:lnSpc>
              <a:spcBef>
                <a:spcPct val="0"/>
              </a:spcBef>
              <a:defRPr/>
            </a:pPr>
            <a:r>
              <a:rPr lang="zh-CN" altLang="en-US" sz="1800" kern="0" dirty="0">
                <a:ea typeface="+mn-ea"/>
                <a:cs typeface="+mn-ea"/>
                <a:sym typeface="+mn-lt"/>
              </a:rPr>
              <a:t>W6：查找排序（4+4+2）9.9，9.11，9.17，9.20；</a:t>
            </a:r>
            <a:endParaRPr lang="en-US" altLang="zh-CN" sz="1800" kern="0" dirty="0">
              <a:ea typeface="+mn-ea"/>
              <a:cs typeface="+mn-ea"/>
              <a:sym typeface="+mn-lt"/>
            </a:endParaRPr>
          </a:p>
          <a:p>
            <a:pPr marL="457200" lvl="1" indent="0">
              <a:lnSpc>
                <a:spcPct val="130000"/>
              </a:lnSpc>
              <a:spcBef>
                <a:spcPct val="0"/>
              </a:spcBef>
              <a:buNone/>
              <a:defRPr/>
            </a:pPr>
            <a:r>
              <a:rPr lang="zh-CN" altLang="en-US" sz="1800" kern="0" dirty="0">
                <a:ea typeface="+mn-ea"/>
                <a:cs typeface="+mn-ea"/>
                <a:sym typeface="+mn-lt"/>
              </a:rPr>
              <a:t>               10.1，10.3，10.19，10.23；11.2，11.11；</a:t>
            </a:r>
          </a:p>
        </p:txBody>
      </p:sp>
    </p:spTree>
    <p:extLst>
      <p:ext uri="{BB962C8B-B14F-4D97-AF65-F5344CB8AC3E}">
        <p14:creationId xmlns:p14="http://schemas.microsoft.com/office/powerpoint/2010/main" val="1431055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cs typeface="+mn-ea"/>
                <a:sym typeface="+mn-lt"/>
              </a:rPr>
              <a:t>实验</a:t>
            </a:r>
          </a:p>
        </p:txBody>
      </p:sp>
      <p:sp>
        <p:nvSpPr>
          <p:cNvPr id="11" name="文本框 10"/>
          <p:cNvSpPr txBox="1"/>
          <p:nvPr/>
        </p:nvSpPr>
        <p:spPr>
          <a:xfrm>
            <a:off x="6189980" y="2076411"/>
            <a:ext cx="4938714" cy="1902765"/>
          </a:xfrm>
          <a:prstGeom prst="rect">
            <a:avLst/>
          </a:prstGeom>
          <a:noFill/>
        </p:spPr>
        <p:txBody>
          <a:bodyPr wrap="square" rtlCol="0">
            <a:spAutoFit/>
          </a:bodyPr>
          <a:lstStyle/>
          <a:p>
            <a:pPr>
              <a:lnSpc>
                <a:spcPct val="150000"/>
              </a:lnSpc>
            </a:pPr>
            <a:r>
              <a:rPr lang="zh-CN" altLang="en-US" sz="2400" dirty="0">
                <a:cs typeface="+mn-ea"/>
                <a:sym typeface="+mn-lt"/>
              </a:rPr>
              <a:t>实验一：线性表</a:t>
            </a:r>
            <a:endParaRPr kumimoji="1" lang="zh-CN" altLang="en-US" sz="2400" kern="0" noProof="1">
              <a:cs typeface="+mn-ea"/>
              <a:sym typeface="+mn-lt"/>
            </a:endParaRPr>
          </a:p>
          <a:p>
            <a:pPr marL="800100" lvl="1" indent="-342900">
              <a:lnSpc>
                <a:spcPct val="130000"/>
              </a:lnSpc>
              <a:spcBef>
                <a:spcPct val="0"/>
              </a:spcBef>
              <a:buClr>
                <a:srgbClr val="FF0000"/>
              </a:buClr>
              <a:buFont typeface="Wingdings" panose="05000000000000000000" pitchFamily="2" charset="2"/>
              <a:buChar char="n"/>
              <a:defRPr/>
            </a:pPr>
            <a:r>
              <a:rPr kumimoji="1" lang="zh-CN" altLang="en-US" sz="2000" kern="0" noProof="1">
                <a:cs typeface="+mn-ea"/>
                <a:sym typeface="+mn-lt"/>
              </a:rPr>
              <a:t>基于链式存储结构的线性表</a:t>
            </a:r>
          </a:p>
          <a:p>
            <a:pPr marL="800100" lvl="1" indent="-342900">
              <a:lnSpc>
                <a:spcPct val="130000"/>
              </a:lnSpc>
              <a:spcBef>
                <a:spcPct val="0"/>
              </a:spcBef>
              <a:buClr>
                <a:srgbClr val="FF0000"/>
              </a:buClr>
              <a:buFont typeface="Wingdings" panose="05000000000000000000" pitchFamily="2" charset="2"/>
              <a:buChar char="n"/>
              <a:defRPr/>
            </a:pPr>
            <a:r>
              <a:rPr kumimoji="1" lang="zh-CN" altLang="en-US" sz="2000" kern="0" noProof="1">
                <a:cs typeface="+mn-ea"/>
                <a:sym typeface="+mn-lt"/>
              </a:rPr>
              <a:t>1.5 一元稀疏多项式的加减简化</a:t>
            </a:r>
          </a:p>
          <a:p>
            <a:pPr marL="171450" indent="-171450">
              <a:lnSpc>
                <a:spcPct val="150000"/>
              </a:lnSpc>
              <a:buClr>
                <a:srgbClr val="3333FF"/>
              </a:buClr>
              <a:buFont typeface="Wingdings" panose="05000000000000000000" pitchFamily="2" charset="2"/>
              <a:buChar char="n"/>
            </a:pPr>
            <a:endParaRPr lang="zh-CN" altLang="en-US" sz="1050" dirty="0">
              <a:solidFill>
                <a:schemeClr val="tx1">
                  <a:lumMod val="65000"/>
                  <a:lumOff val="35000"/>
                </a:schemeClr>
              </a:solidFill>
              <a:cs typeface="+mn-ea"/>
              <a:sym typeface="+mn-lt"/>
            </a:endParaRPr>
          </a:p>
          <a:p>
            <a:pPr>
              <a:lnSpc>
                <a:spcPct val="150000"/>
              </a:lnSpc>
            </a:pPr>
            <a:endParaRPr lang="en-US" altLang="zh-CN" sz="1050" dirty="0">
              <a:solidFill>
                <a:schemeClr val="tx1">
                  <a:lumMod val="65000"/>
                  <a:lumOff val="35000"/>
                </a:schemeClr>
              </a:solidFill>
              <a:cs typeface="+mn-ea"/>
              <a:sym typeface="+mn-lt"/>
            </a:endParaRPr>
          </a:p>
        </p:txBody>
      </p:sp>
      <p:pic>
        <p:nvPicPr>
          <p:cNvPr id="3" name="图片 2"/>
          <p:cNvPicPr>
            <a:picLocks noChangeAspect="1"/>
          </p:cNvPicPr>
          <p:nvPr/>
        </p:nvPicPr>
        <p:blipFill>
          <a:blip r:embed="rId2"/>
          <a:stretch>
            <a:fillRect/>
          </a:stretch>
        </p:blipFill>
        <p:spPr>
          <a:xfrm>
            <a:off x="37465" y="2426335"/>
            <a:ext cx="5777230" cy="3268345"/>
          </a:xfrm>
          <a:prstGeom prst="rect">
            <a:avLst/>
          </a:prstGeom>
        </p:spPr>
      </p:pic>
      <p:sp>
        <p:nvSpPr>
          <p:cNvPr id="10" name="文本框 9">
            <a:extLst>
              <a:ext uri="{FF2B5EF4-FFF2-40B4-BE49-F238E27FC236}">
                <a16:creationId xmlns:a16="http://schemas.microsoft.com/office/drawing/2014/main" id="{38557CA2-D04D-4DCB-9158-174D75F4E9A3}"/>
              </a:ext>
            </a:extLst>
          </p:cNvPr>
          <p:cNvSpPr txBox="1"/>
          <p:nvPr/>
        </p:nvSpPr>
        <p:spPr>
          <a:xfrm>
            <a:off x="6189980" y="3840504"/>
            <a:ext cx="4938714" cy="1902765"/>
          </a:xfrm>
          <a:prstGeom prst="rect">
            <a:avLst/>
          </a:prstGeom>
          <a:noFill/>
        </p:spPr>
        <p:txBody>
          <a:bodyPr wrap="square" rtlCol="0">
            <a:spAutoFit/>
          </a:bodyPr>
          <a:lstStyle/>
          <a:p>
            <a:pPr>
              <a:lnSpc>
                <a:spcPct val="150000"/>
              </a:lnSpc>
            </a:pPr>
            <a:r>
              <a:rPr lang="zh-CN" altLang="en-US" sz="2400" dirty="0">
                <a:cs typeface="+mn-ea"/>
                <a:sym typeface="+mn-lt"/>
              </a:rPr>
              <a:t>实验二：二叉树</a:t>
            </a:r>
            <a:endParaRPr kumimoji="1" lang="zh-CN" altLang="en-US" sz="2400" kern="0" noProof="1">
              <a:cs typeface="+mn-ea"/>
              <a:sym typeface="+mn-lt"/>
            </a:endParaRPr>
          </a:p>
          <a:p>
            <a:pPr marL="800100" lvl="1" indent="-342900">
              <a:lnSpc>
                <a:spcPct val="130000"/>
              </a:lnSpc>
              <a:spcBef>
                <a:spcPct val="0"/>
              </a:spcBef>
              <a:buClr>
                <a:srgbClr val="FF0000"/>
              </a:buClr>
              <a:buFont typeface="Wingdings" panose="05000000000000000000" pitchFamily="2" charset="2"/>
              <a:buChar char="n"/>
              <a:defRPr/>
            </a:pPr>
            <a:r>
              <a:rPr kumimoji="1" lang="zh-CN" altLang="en-US" sz="2000" kern="0" noProof="1">
                <a:cs typeface="+mn-ea"/>
                <a:sym typeface="+mn-lt"/>
              </a:rPr>
              <a:t>基于二叉链表的二叉树</a:t>
            </a:r>
          </a:p>
          <a:p>
            <a:pPr marL="800100" lvl="1" indent="-342900">
              <a:lnSpc>
                <a:spcPct val="130000"/>
              </a:lnSpc>
              <a:spcBef>
                <a:spcPct val="0"/>
              </a:spcBef>
              <a:buClr>
                <a:srgbClr val="FF0000"/>
              </a:buClr>
              <a:buFont typeface="Wingdings" panose="05000000000000000000" pitchFamily="2" charset="2"/>
              <a:buChar char="n"/>
              <a:defRPr/>
            </a:pPr>
            <a:r>
              <a:rPr kumimoji="1" lang="zh-CN" altLang="zh-CN" sz="2000" kern="0" noProof="1">
                <a:cs typeface="+mn-ea"/>
                <a:sym typeface="+mn-lt"/>
              </a:rPr>
              <a:t>5</a:t>
            </a:r>
            <a:r>
              <a:rPr kumimoji="1" lang="zh-CN" altLang="en-US" sz="2000" kern="0" noProof="1">
                <a:cs typeface="+mn-ea"/>
                <a:sym typeface="+mn-lt"/>
              </a:rPr>
              <a:t>.2 哈夫曼编码</a:t>
            </a:r>
            <a:r>
              <a:rPr kumimoji="1" lang="zh-CN" altLang="zh-CN" sz="2000" kern="0" noProof="1">
                <a:cs typeface="+mn-ea"/>
                <a:sym typeface="+mn-lt"/>
              </a:rPr>
              <a:t>/</a:t>
            </a:r>
            <a:r>
              <a:rPr kumimoji="1" lang="zh-CN" altLang="en-US" sz="2000" kern="0" noProof="1">
                <a:cs typeface="+mn-ea"/>
                <a:sym typeface="+mn-lt"/>
              </a:rPr>
              <a:t>解码</a:t>
            </a:r>
          </a:p>
          <a:p>
            <a:pPr>
              <a:lnSpc>
                <a:spcPct val="150000"/>
              </a:lnSpc>
            </a:pPr>
            <a:endParaRPr lang="zh-CN" altLang="en-US" sz="1050" dirty="0">
              <a:solidFill>
                <a:schemeClr val="tx1">
                  <a:lumMod val="65000"/>
                  <a:lumOff val="35000"/>
                </a:schemeClr>
              </a:solidFill>
              <a:cs typeface="+mn-ea"/>
              <a:sym typeface="+mn-lt"/>
            </a:endParaRPr>
          </a:p>
          <a:p>
            <a:pPr>
              <a:lnSpc>
                <a:spcPct val="150000"/>
              </a:lnSpc>
            </a:pPr>
            <a:endParaRPr lang="en-US" altLang="zh-CN" sz="105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81012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sp>
        <p:nvSpPr>
          <p:cNvPr id="13" name="Text Box 8">
            <a:extLst>
              <a:ext uri="{FF2B5EF4-FFF2-40B4-BE49-F238E27FC236}">
                <a16:creationId xmlns:a16="http://schemas.microsoft.com/office/drawing/2014/main" id="{CBAC146D-5997-4932-8FE5-119D337A11C3}"/>
              </a:ext>
            </a:extLst>
          </p:cNvPr>
          <p:cNvSpPr txBox="1">
            <a:spLocks noChangeArrowheads="1"/>
          </p:cNvSpPr>
          <p:nvPr/>
        </p:nvSpPr>
        <p:spPr bwMode="auto">
          <a:xfrm>
            <a:off x="1485900" y="2359130"/>
            <a:ext cx="6192609" cy="133812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40000"/>
              </a:lnSpc>
              <a:spcBef>
                <a:spcPct val="0"/>
              </a:spcBef>
              <a:spcAft>
                <a:spcPct val="0"/>
              </a:spcAft>
              <a:buClrTx/>
              <a:buSzTx/>
              <a:buNone/>
              <a:defRPr/>
            </a:pP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1</a:t>
            </a:r>
            <a:r>
              <a:rPr lang="zh-CN" altLang="en-US" sz="2000" dirty="0">
                <a:solidFill>
                  <a:srgbClr val="000000"/>
                </a:solidFill>
                <a:latin typeface="+mn-lt"/>
                <a:ea typeface="+mn-ea"/>
                <a:cs typeface="+mn-ea"/>
                <a:sym typeface="+mn-lt"/>
              </a:rPr>
              <a:t>）首先从具体问题抽象出一个适当的数学模型；</a:t>
            </a:r>
            <a:endParaRPr lang="en-US" altLang="zh-CN" sz="2000" dirty="0">
              <a:solidFill>
                <a:srgbClr val="000000"/>
              </a:solidFill>
              <a:latin typeface="+mn-lt"/>
              <a:ea typeface="+mn-ea"/>
              <a:cs typeface="+mn-ea"/>
              <a:sym typeface="+mn-lt"/>
            </a:endParaRPr>
          </a:p>
          <a:p>
            <a:pPr fontAlgn="base">
              <a:lnSpc>
                <a:spcPct val="140000"/>
              </a:lnSpc>
              <a:spcBef>
                <a:spcPct val="0"/>
              </a:spcBef>
              <a:spcAft>
                <a:spcPct val="0"/>
              </a:spcAft>
              <a:buClrTx/>
              <a:buSzTx/>
              <a:buNone/>
              <a:defRPr/>
            </a:pP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2</a:t>
            </a:r>
            <a:r>
              <a:rPr lang="zh-CN" altLang="en-US" sz="2000" dirty="0">
                <a:solidFill>
                  <a:srgbClr val="000000"/>
                </a:solidFill>
                <a:latin typeface="+mn-lt"/>
                <a:ea typeface="+mn-ea"/>
                <a:cs typeface="+mn-ea"/>
                <a:sym typeface="+mn-lt"/>
              </a:rPr>
              <a:t>）设计一个解此数学模型的算法；</a:t>
            </a:r>
            <a:endParaRPr lang="en-US" altLang="zh-CN" sz="2000" dirty="0">
              <a:solidFill>
                <a:srgbClr val="000000"/>
              </a:solidFill>
              <a:latin typeface="+mn-lt"/>
              <a:ea typeface="+mn-ea"/>
              <a:cs typeface="+mn-ea"/>
              <a:sym typeface="+mn-lt"/>
            </a:endParaRPr>
          </a:p>
          <a:p>
            <a:pPr fontAlgn="base">
              <a:lnSpc>
                <a:spcPct val="140000"/>
              </a:lnSpc>
              <a:spcBef>
                <a:spcPct val="0"/>
              </a:spcBef>
              <a:spcAft>
                <a:spcPct val="0"/>
              </a:spcAft>
              <a:buClrTx/>
              <a:buSzTx/>
              <a:buNone/>
              <a:defRPr/>
            </a:pP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3</a:t>
            </a:r>
            <a:r>
              <a:rPr lang="zh-CN" altLang="en-US" sz="2000" dirty="0">
                <a:solidFill>
                  <a:srgbClr val="000000"/>
                </a:solidFill>
                <a:latin typeface="+mn-lt"/>
                <a:ea typeface="+mn-ea"/>
                <a:cs typeface="+mn-ea"/>
                <a:sym typeface="+mn-lt"/>
              </a:rPr>
              <a:t>）编程序，进行测试，调整直至得到最终解答</a:t>
            </a:r>
          </a:p>
        </p:txBody>
      </p:sp>
      <p:grpSp>
        <p:nvGrpSpPr>
          <p:cNvPr id="21" name="组合 20">
            <a:extLst>
              <a:ext uri="{FF2B5EF4-FFF2-40B4-BE49-F238E27FC236}">
                <a16:creationId xmlns:a16="http://schemas.microsoft.com/office/drawing/2014/main" id="{E2A7DD28-948D-4C6B-98CC-89A59E41A535}"/>
              </a:ext>
            </a:extLst>
          </p:cNvPr>
          <p:cNvGrpSpPr/>
          <p:nvPr/>
        </p:nvGrpSpPr>
        <p:grpSpPr>
          <a:xfrm>
            <a:off x="1572773" y="1643902"/>
            <a:ext cx="5664408" cy="549208"/>
            <a:chOff x="8823805" y="548375"/>
            <a:chExt cx="6746309" cy="592499"/>
          </a:xfrm>
        </p:grpSpPr>
        <p:sp>
          <p:nvSpPr>
            <p:cNvPr id="22" name="矩形: 圆角 21">
              <a:extLst>
                <a:ext uri="{FF2B5EF4-FFF2-40B4-BE49-F238E27FC236}">
                  <a16:creationId xmlns:a16="http://schemas.microsoft.com/office/drawing/2014/main" id="{3CC485F5-2ED9-4DD5-AF44-3FDC69759FCC}"/>
                </a:ext>
              </a:extLst>
            </p:cNvPr>
            <p:cNvSpPr/>
            <p:nvPr/>
          </p:nvSpPr>
          <p:spPr>
            <a:xfrm>
              <a:off x="8823805" y="548375"/>
              <a:ext cx="6746309" cy="592499"/>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文本框 22">
              <a:extLst>
                <a:ext uri="{FF2B5EF4-FFF2-40B4-BE49-F238E27FC236}">
                  <a16:creationId xmlns:a16="http://schemas.microsoft.com/office/drawing/2014/main" id="{2C08D480-D103-4101-B63C-661D1EA89D9C}"/>
                </a:ext>
              </a:extLst>
            </p:cNvPr>
            <p:cNvSpPr txBox="1"/>
            <p:nvPr/>
          </p:nvSpPr>
          <p:spPr>
            <a:xfrm>
              <a:off x="9011766" y="568861"/>
              <a:ext cx="6314450" cy="567092"/>
            </a:xfrm>
            <a:prstGeom prst="rect">
              <a:avLst/>
            </a:prstGeom>
            <a:noFill/>
            <a:ln>
              <a:solidFill>
                <a:srgbClr val="D1D4DB"/>
              </a:solid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用计算机解决具体问题的主要步骤</a:t>
              </a:r>
              <a:endParaRPr lang="en-US" altLang="zh-CN" sz="2400" b="1" dirty="0">
                <a:solidFill>
                  <a:srgbClr val="5C5CFF"/>
                </a:solidFill>
                <a:cs typeface="+mn-ea"/>
                <a:sym typeface="+mn-lt"/>
              </a:endParaRPr>
            </a:p>
          </p:txBody>
        </p:sp>
      </p:grpSp>
      <p:sp>
        <p:nvSpPr>
          <p:cNvPr id="24" name="Text Box 8">
            <a:extLst>
              <a:ext uri="{FF2B5EF4-FFF2-40B4-BE49-F238E27FC236}">
                <a16:creationId xmlns:a16="http://schemas.microsoft.com/office/drawing/2014/main" id="{B8560C80-D56A-4092-84EC-621E69A13472}"/>
              </a:ext>
            </a:extLst>
          </p:cNvPr>
          <p:cNvSpPr txBox="1">
            <a:spLocks noChangeArrowheads="1"/>
          </p:cNvSpPr>
          <p:nvPr/>
        </p:nvSpPr>
        <p:spPr bwMode="auto">
          <a:xfrm>
            <a:off x="1666240" y="4123621"/>
            <a:ext cx="5296489" cy="133812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40000"/>
              </a:lnSpc>
              <a:spcBef>
                <a:spcPct val="0"/>
              </a:spcBef>
              <a:spcAft>
                <a:spcPct val="0"/>
              </a:spcAft>
              <a:buClrTx/>
              <a:buSzTx/>
              <a:buFontTx/>
              <a:buNone/>
              <a:defRPr/>
            </a:pPr>
            <a:r>
              <a:rPr lang="zh-CN" altLang="en-US" sz="2000" dirty="0">
                <a:solidFill>
                  <a:srgbClr val="FF0000"/>
                </a:solidFill>
                <a:latin typeface="+mn-lt"/>
                <a:ea typeface="+mn-ea"/>
                <a:cs typeface="+mn-ea"/>
                <a:sym typeface="+mn-lt"/>
              </a:rPr>
              <a:t>建立数学模型是分析具体问题的过程</a:t>
            </a:r>
            <a:r>
              <a:rPr lang="zh-CN" altLang="en-US" sz="2000" dirty="0">
                <a:solidFill>
                  <a:srgbClr val="000000"/>
                </a:solidFill>
                <a:latin typeface="+mn-lt"/>
                <a:ea typeface="+mn-ea"/>
                <a:cs typeface="+mn-ea"/>
                <a:sym typeface="+mn-lt"/>
              </a:rPr>
              <a:t>，包括：</a:t>
            </a:r>
          </a:p>
          <a:p>
            <a:pPr fontAlgn="base">
              <a:lnSpc>
                <a:spcPct val="140000"/>
              </a:lnSpc>
              <a:spcBef>
                <a:spcPct val="0"/>
              </a:spcBef>
              <a:spcAft>
                <a:spcPct val="0"/>
              </a:spcAft>
              <a:buClr>
                <a:srgbClr val="FF0000"/>
              </a:buClr>
              <a:buSzTx/>
              <a:buFont typeface="Wingdings" panose="05000000000000000000" pitchFamily="2" charset="2"/>
              <a:buChar char="Ø"/>
              <a:defRPr/>
            </a:pPr>
            <a:r>
              <a:rPr lang="zh-CN" altLang="en-US" sz="2000" dirty="0">
                <a:solidFill>
                  <a:srgbClr val="000000"/>
                </a:solidFill>
                <a:latin typeface="+mn-lt"/>
                <a:ea typeface="+mn-ea"/>
                <a:cs typeface="+mn-ea"/>
                <a:sym typeface="+mn-lt"/>
              </a:rPr>
              <a:t>分析具体问题中的操作对象。</a:t>
            </a:r>
          </a:p>
          <a:p>
            <a:pPr fontAlgn="base">
              <a:lnSpc>
                <a:spcPct val="140000"/>
              </a:lnSpc>
              <a:spcBef>
                <a:spcPct val="0"/>
              </a:spcBef>
              <a:spcAft>
                <a:spcPct val="0"/>
              </a:spcAft>
              <a:buClr>
                <a:srgbClr val="FF0000"/>
              </a:buClr>
              <a:buSzTx/>
              <a:buFont typeface="Wingdings" panose="05000000000000000000" pitchFamily="2" charset="2"/>
              <a:buChar char="Ø"/>
              <a:defRPr/>
            </a:pPr>
            <a:r>
              <a:rPr lang="zh-CN" altLang="en-US" sz="2000" dirty="0">
                <a:solidFill>
                  <a:srgbClr val="000000"/>
                </a:solidFill>
                <a:latin typeface="+mn-lt"/>
                <a:ea typeface="+mn-ea"/>
                <a:cs typeface="+mn-ea"/>
                <a:sym typeface="+mn-lt"/>
              </a:rPr>
              <a:t>找出对象间的关系，并用数学语言描述。</a:t>
            </a:r>
          </a:p>
        </p:txBody>
      </p:sp>
      <p:sp>
        <p:nvSpPr>
          <p:cNvPr id="3" name="矩形 2">
            <a:extLst>
              <a:ext uri="{FF2B5EF4-FFF2-40B4-BE49-F238E27FC236}">
                <a16:creationId xmlns:a16="http://schemas.microsoft.com/office/drawing/2014/main" id="{565B948D-7216-4831-AA7B-020E35CAF253}"/>
              </a:ext>
            </a:extLst>
          </p:cNvPr>
          <p:cNvSpPr/>
          <p:nvPr/>
        </p:nvSpPr>
        <p:spPr>
          <a:xfrm>
            <a:off x="1605343" y="2359130"/>
            <a:ext cx="5664408" cy="4783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cs typeface="+mn-ea"/>
              <a:sym typeface="+mn-lt"/>
            </a:endParaRPr>
          </a:p>
        </p:txBody>
      </p:sp>
      <p:sp>
        <p:nvSpPr>
          <p:cNvPr id="4" name="箭头: 左弧形 3">
            <a:extLst>
              <a:ext uri="{FF2B5EF4-FFF2-40B4-BE49-F238E27FC236}">
                <a16:creationId xmlns:a16="http://schemas.microsoft.com/office/drawing/2014/main" id="{84E1CD01-05A8-4565-AEC3-C35630A2C6C2}"/>
              </a:ext>
            </a:extLst>
          </p:cNvPr>
          <p:cNvSpPr/>
          <p:nvPr/>
        </p:nvSpPr>
        <p:spPr>
          <a:xfrm>
            <a:off x="970906" y="2635404"/>
            <a:ext cx="575891" cy="186468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a:extLst>
              <a:ext uri="{FF2B5EF4-FFF2-40B4-BE49-F238E27FC236}">
                <a16:creationId xmlns:a16="http://schemas.microsoft.com/office/drawing/2014/main" id="{7576DF24-B921-4F5C-86A5-66A3B8F3717A}"/>
              </a:ext>
            </a:extLst>
          </p:cNvPr>
          <p:cNvSpPr txBox="1"/>
          <p:nvPr/>
        </p:nvSpPr>
        <p:spPr>
          <a:xfrm>
            <a:off x="8743704" y="2145033"/>
            <a:ext cx="2477390" cy="453266"/>
          </a:xfrm>
          <a:prstGeom prst="rect">
            <a:avLst/>
          </a:prstGeom>
          <a:noFill/>
        </p:spPr>
        <p:txBody>
          <a:bodyPr wrap="square">
            <a:spAutoFit/>
          </a:bodyPr>
          <a:lstStyle/>
          <a:p>
            <a:pPr fontAlgn="base">
              <a:lnSpc>
                <a:spcPct val="130000"/>
              </a:lnSpc>
              <a:spcBef>
                <a:spcPct val="0"/>
              </a:spcBef>
              <a:spcAft>
                <a:spcPct val="0"/>
              </a:spcAft>
              <a:buClrTx/>
              <a:buSzTx/>
              <a:buFontTx/>
              <a:buNone/>
              <a:defRPr/>
            </a:pPr>
            <a:r>
              <a:rPr lang="zh-CN" altLang="en-US" sz="2000" b="1" dirty="0">
                <a:solidFill>
                  <a:srgbClr val="000000"/>
                </a:solidFill>
                <a:cs typeface="+mn-ea"/>
                <a:sym typeface="+mn-lt"/>
              </a:rPr>
              <a:t>数学模型分两类：</a:t>
            </a:r>
          </a:p>
        </p:txBody>
      </p:sp>
      <p:sp>
        <p:nvSpPr>
          <p:cNvPr id="15" name="矩形 14">
            <a:extLst>
              <a:ext uri="{FF2B5EF4-FFF2-40B4-BE49-F238E27FC236}">
                <a16:creationId xmlns:a16="http://schemas.microsoft.com/office/drawing/2014/main" id="{12884500-B3A3-4A72-8D85-C3C6BCCF9AB9}"/>
              </a:ext>
            </a:extLst>
          </p:cNvPr>
          <p:cNvSpPr/>
          <p:nvPr/>
        </p:nvSpPr>
        <p:spPr>
          <a:xfrm>
            <a:off x="8399282" y="2635404"/>
            <a:ext cx="2620652" cy="231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DBB59841-EFB3-4F06-BA31-5C14540CCF7F}"/>
              </a:ext>
            </a:extLst>
          </p:cNvPr>
          <p:cNvSpPr txBox="1"/>
          <p:nvPr/>
        </p:nvSpPr>
        <p:spPr>
          <a:xfrm>
            <a:off x="8456918" y="2705493"/>
            <a:ext cx="2676138" cy="3006977"/>
          </a:xfrm>
          <a:prstGeom prst="rect">
            <a:avLst/>
          </a:prstGeom>
          <a:noFill/>
        </p:spPr>
        <p:txBody>
          <a:bodyPr wrap="square" rtlCol="0">
            <a:spAutoFit/>
          </a:bodyPr>
          <a:lstStyle/>
          <a:p>
            <a:pPr marL="285750" indent="-285750">
              <a:lnSpc>
                <a:spcPct val="130000"/>
              </a:lnSpc>
              <a:buClr>
                <a:srgbClr val="FF0000"/>
              </a:buClr>
              <a:buFont typeface="Arial" panose="020B0604020202020204" pitchFamily="34" charset="0"/>
              <a:buChar char="•"/>
            </a:pPr>
            <a:r>
              <a:rPr lang="zh-CN" altLang="en-US" dirty="0">
                <a:solidFill>
                  <a:srgbClr val="FF0000"/>
                </a:solidFill>
                <a:cs typeface="+mn-ea"/>
                <a:sym typeface="+mn-lt"/>
              </a:rPr>
              <a:t>数值计算类：</a:t>
            </a:r>
            <a:endParaRPr lang="en-US" altLang="zh-CN" dirty="0">
              <a:solidFill>
                <a:srgbClr val="FF0000"/>
              </a:solidFill>
              <a:cs typeface="+mn-ea"/>
              <a:sym typeface="+mn-lt"/>
            </a:endParaRPr>
          </a:p>
          <a:p>
            <a:pPr>
              <a:lnSpc>
                <a:spcPct val="130000"/>
              </a:lnSpc>
              <a:buClr>
                <a:srgbClr val="FF0000"/>
              </a:buClr>
            </a:pPr>
            <a:r>
              <a:rPr lang="zh-CN" altLang="en-US" sz="1600" dirty="0">
                <a:cs typeface="+mn-ea"/>
                <a:sym typeface="+mn-lt"/>
              </a:rPr>
              <a:t>      整型、浮点型等计算机中已存在的原子数据类型，有现成的数学公式可以使用</a:t>
            </a:r>
            <a:endParaRPr lang="en-US" altLang="zh-CN" sz="1600" dirty="0">
              <a:cs typeface="+mn-ea"/>
              <a:sym typeface="+mn-lt"/>
            </a:endParaRPr>
          </a:p>
          <a:p>
            <a:pPr marL="285750" indent="-285750">
              <a:lnSpc>
                <a:spcPct val="130000"/>
              </a:lnSpc>
              <a:buClr>
                <a:srgbClr val="FF0000"/>
              </a:buClr>
              <a:buFont typeface="Arial" panose="020B0604020202020204" pitchFamily="34" charset="0"/>
              <a:buChar char="•"/>
            </a:pPr>
            <a:r>
              <a:rPr lang="zh-CN" altLang="en-US" dirty="0">
                <a:solidFill>
                  <a:srgbClr val="FF0000"/>
                </a:solidFill>
                <a:cs typeface="+mn-ea"/>
                <a:sym typeface="+mn-lt"/>
              </a:rPr>
              <a:t>非数值计算类：</a:t>
            </a:r>
            <a:endParaRPr lang="en-US" altLang="zh-CN" dirty="0">
              <a:solidFill>
                <a:srgbClr val="FF0000"/>
              </a:solidFill>
              <a:cs typeface="+mn-ea"/>
              <a:sym typeface="+mn-lt"/>
            </a:endParaRPr>
          </a:p>
          <a:p>
            <a:pPr>
              <a:lnSpc>
                <a:spcPct val="130000"/>
              </a:lnSpc>
              <a:buClr>
                <a:srgbClr val="FF0000"/>
              </a:buClr>
            </a:pPr>
            <a:r>
              <a:rPr lang="zh-CN" altLang="en-US" dirty="0">
                <a:cs typeface="+mn-ea"/>
                <a:sym typeface="+mn-lt"/>
              </a:rPr>
              <a:t>     </a:t>
            </a:r>
            <a:r>
              <a:rPr lang="zh-CN" altLang="en-US" sz="1600" dirty="0">
                <a:cs typeface="+mn-ea"/>
                <a:sym typeface="+mn-lt"/>
              </a:rPr>
              <a:t>线性结构、树结构、图结构等</a:t>
            </a:r>
            <a:endParaRPr lang="en-US" altLang="zh-CN" sz="1600" dirty="0">
              <a:cs typeface="+mn-ea"/>
              <a:sym typeface="+mn-lt"/>
            </a:endParaRPr>
          </a:p>
          <a:p>
            <a:pPr marL="285750" indent="-285750">
              <a:buClr>
                <a:srgbClr val="FF0000"/>
              </a:buClr>
              <a:buFont typeface="Arial" panose="020B0604020202020204" pitchFamily="34" charset="0"/>
              <a:buChar char="•"/>
            </a:pPr>
            <a:endParaRPr lang="en-US" altLang="zh-CN" dirty="0">
              <a:cs typeface="+mn-ea"/>
              <a:sym typeface="+mn-lt"/>
            </a:endParaRPr>
          </a:p>
          <a:p>
            <a:pPr marL="285750" indent="-285750">
              <a:buClr>
                <a:srgbClr val="FF0000"/>
              </a:buClr>
              <a:buFont typeface="Arial" panose="020B0604020202020204" pitchFamily="34" charset="0"/>
              <a:buChar char="•"/>
            </a:pPr>
            <a:endParaRPr lang="zh-CN" altLang="en-US" dirty="0">
              <a:cs typeface="+mn-ea"/>
              <a:sym typeface="+mn-lt"/>
            </a:endParaRPr>
          </a:p>
        </p:txBody>
      </p:sp>
      <p:sp>
        <p:nvSpPr>
          <p:cNvPr id="27" name="矩形 26">
            <a:extLst>
              <a:ext uri="{FF2B5EF4-FFF2-40B4-BE49-F238E27FC236}">
                <a16:creationId xmlns:a16="http://schemas.microsoft.com/office/drawing/2014/main" id="{952ECEE8-DE3A-4A39-A79B-DC184569C794}"/>
              </a:ext>
            </a:extLst>
          </p:cNvPr>
          <p:cNvSpPr/>
          <p:nvPr/>
        </p:nvSpPr>
        <p:spPr>
          <a:xfrm>
            <a:off x="8346993" y="2092897"/>
            <a:ext cx="2874101" cy="32087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49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5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nodePh="1">
                                  <p:stCondLst>
                                    <p:cond delay="0"/>
                                  </p:stCondLst>
                                  <p:endCondLst>
                                    <p:cond evt="begin" delay="0">
                                      <p:tn val="18"/>
                                    </p:cond>
                                  </p:end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4" grpId="0" animBg="1"/>
      <p:bldP spid="26" grpId="0"/>
      <p:bldP spid="15" grpId="0"/>
      <p:bldP spid="17" grpId="0"/>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CFC31B0A-F7C4-4847-9ECC-1AC128F0A841}"/>
              </a:ext>
            </a:extLst>
          </p:cNvPr>
          <p:cNvSpPr/>
          <p:nvPr/>
        </p:nvSpPr>
        <p:spPr>
          <a:xfrm>
            <a:off x="3444950" y="2146840"/>
            <a:ext cx="5699050" cy="3382092"/>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AF7CE52A-8EB1-4FA6-966C-E2AE3A59A409}"/>
                  </a:ext>
                </a:extLst>
              </p:cNvPr>
              <p:cNvSpPr txBox="1"/>
              <p:nvPr/>
            </p:nvSpPr>
            <p:spPr bwMode="auto">
              <a:xfrm>
                <a:off x="5415698" y="4677345"/>
                <a:ext cx="2565339" cy="7508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ad>
                        <m:radPr>
                          <m:degHide m:val="on"/>
                          <m:ctrlPr>
                            <a:rPr lang="zh-CN" altLang="en-US" i="1" smtClean="0">
                              <a:solidFill>
                                <a:srgbClr val="000000"/>
                              </a:solidFill>
                              <a:latin typeface="Cambria Math" panose="02040503050406030204" pitchFamily="18" charset="0"/>
                              <a:cs typeface="+mn-ea"/>
                              <a:sym typeface="+mn-lt"/>
                            </a:rPr>
                          </m:ctrlPr>
                        </m:radPr>
                        <m:deg/>
                        <m:e>
                          <m:r>
                            <m:rPr>
                              <m:nor/>
                            </m:rPr>
                            <a:rPr lang="zh-CN" altLang="en-US" i="0">
                              <a:solidFill>
                                <a:srgbClr val="000000"/>
                              </a:solidFill>
                              <a:cs typeface="+mn-ea"/>
                              <a:sym typeface="+mn-lt"/>
                            </a:rPr>
                            <m:t>s</m:t>
                          </m:r>
                          <m:r>
                            <m:rPr>
                              <m:nor/>
                            </m:rPr>
                            <a:rPr lang="zh-CN" altLang="en-US" i="0">
                              <a:solidFill>
                                <a:srgbClr val="000000"/>
                              </a:solidFill>
                              <a:cs typeface="+mn-ea"/>
                              <a:sym typeface="+mn-lt"/>
                            </a:rPr>
                            <m:t>∗</m:t>
                          </m:r>
                          <m:r>
                            <a:rPr lang="zh-CN" altLang="en-US" i="1">
                              <a:solidFill>
                                <a:srgbClr val="000000"/>
                              </a:solidFill>
                              <a:latin typeface="Cambria Math" panose="02040503050406030204" pitchFamily="18" charset="0"/>
                              <a:cs typeface="+mn-ea"/>
                              <a:sym typeface="+mn-lt"/>
                            </a:rPr>
                            <m:t>(</m:t>
                          </m:r>
                          <m:r>
                            <m:rPr>
                              <m:nor/>
                            </m:rPr>
                            <a:rPr lang="zh-CN" altLang="en-US" i="0">
                              <a:solidFill>
                                <a:srgbClr val="000000"/>
                              </a:solidFill>
                              <a:cs typeface="+mn-ea"/>
                              <a:sym typeface="+mn-lt"/>
                            </a:rPr>
                            <m:t>s</m:t>
                          </m:r>
                          <m:r>
                            <m:rPr>
                              <m:nor/>
                            </m:rPr>
                            <a:rPr lang="zh-CN" altLang="en-US" i="0">
                              <a:solidFill>
                                <a:srgbClr val="000000"/>
                              </a:solidFill>
                              <a:cs typeface="+mn-ea"/>
                              <a:sym typeface="+mn-lt"/>
                            </a:rPr>
                            <m:t>−</m:t>
                          </m:r>
                          <m:r>
                            <m:rPr>
                              <m:nor/>
                            </m:rPr>
                            <a:rPr lang="zh-CN" altLang="en-US" i="0">
                              <a:solidFill>
                                <a:srgbClr val="000000"/>
                              </a:solidFill>
                              <a:cs typeface="+mn-ea"/>
                              <a:sym typeface="+mn-lt"/>
                            </a:rPr>
                            <m:t>a</m:t>
                          </m:r>
                          <m:r>
                            <a:rPr lang="zh-CN" altLang="en-US" i="1">
                              <a:solidFill>
                                <a:srgbClr val="000000"/>
                              </a:solidFill>
                              <a:latin typeface="Cambria Math" panose="02040503050406030204" pitchFamily="18" charset="0"/>
                              <a:cs typeface="+mn-ea"/>
                              <a:sym typeface="+mn-lt"/>
                            </a:rPr>
                            <m:t>)</m:t>
                          </m:r>
                          <m:r>
                            <a:rPr lang="zh-CN" altLang="en-US" i="0">
                              <a:solidFill>
                                <a:srgbClr val="000000"/>
                              </a:solidFill>
                              <a:latin typeface="Cambria Math" panose="02040503050406030204" pitchFamily="18" charset="0"/>
                              <a:cs typeface="+mn-ea"/>
                              <a:sym typeface="+mn-lt"/>
                            </a:rPr>
                            <m:t>∗</m:t>
                          </m:r>
                          <m:r>
                            <a:rPr lang="zh-CN" altLang="en-US" i="1">
                              <a:solidFill>
                                <a:srgbClr val="000000"/>
                              </a:solidFill>
                              <a:latin typeface="Cambria Math" panose="02040503050406030204" pitchFamily="18" charset="0"/>
                              <a:cs typeface="+mn-ea"/>
                              <a:sym typeface="+mn-lt"/>
                            </a:rPr>
                            <m:t>(</m:t>
                          </m:r>
                          <m:r>
                            <m:rPr>
                              <m:nor/>
                            </m:rPr>
                            <a:rPr lang="zh-CN" altLang="en-US" i="0">
                              <a:solidFill>
                                <a:srgbClr val="000000"/>
                              </a:solidFill>
                              <a:cs typeface="+mn-ea"/>
                              <a:sym typeface="+mn-lt"/>
                            </a:rPr>
                            <m:t>s</m:t>
                          </m:r>
                          <m:r>
                            <m:rPr>
                              <m:nor/>
                            </m:rPr>
                            <a:rPr lang="zh-CN" altLang="en-US" i="0">
                              <a:solidFill>
                                <a:srgbClr val="000000"/>
                              </a:solidFill>
                              <a:cs typeface="+mn-ea"/>
                              <a:sym typeface="+mn-lt"/>
                            </a:rPr>
                            <m:t>−</m:t>
                          </m:r>
                          <m:r>
                            <m:rPr>
                              <m:nor/>
                            </m:rPr>
                            <a:rPr lang="zh-CN" altLang="en-US" i="0">
                              <a:solidFill>
                                <a:srgbClr val="000000"/>
                              </a:solidFill>
                              <a:cs typeface="+mn-ea"/>
                              <a:sym typeface="+mn-lt"/>
                            </a:rPr>
                            <m:t>b</m:t>
                          </m:r>
                          <m:r>
                            <a:rPr lang="zh-CN" altLang="en-US" i="1">
                              <a:solidFill>
                                <a:srgbClr val="000000"/>
                              </a:solidFill>
                              <a:latin typeface="Cambria Math" panose="02040503050406030204" pitchFamily="18" charset="0"/>
                              <a:cs typeface="+mn-ea"/>
                              <a:sym typeface="+mn-lt"/>
                            </a:rPr>
                            <m:t>)</m:t>
                          </m:r>
                          <m:r>
                            <a:rPr lang="zh-CN" altLang="en-US" i="0">
                              <a:solidFill>
                                <a:srgbClr val="000000"/>
                              </a:solidFill>
                              <a:latin typeface="Cambria Math" panose="02040503050406030204" pitchFamily="18" charset="0"/>
                              <a:cs typeface="+mn-ea"/>
                              <a:sym typeface="+mn-lt"/>
                            </a:rPr>
                            <m:t>∗</m:t>
                          </m:r>
                          <m:r>
                            <a:rPr lang="zh-CN" altLang="en-US" i="1">
                              <a:solidFill>
                                <a:srgbClr val="000000"/>
                              </a:solidFill>
                              <a:latin typeface="Cambria Math" panose="02040503050406030204" pitchFamily="18" charset="0"/>
                              <a:cs typeface="+mn-ea"/>
                              <a:sym typeface="+mn-lt"/>
                            </a:rPr>
                            <m:t>(</m:t>
                          </m:r>
                          <m:r>
                            <m:rPr>
                              <m:nor/>
                            </m:rPr>
                            <a:rPr lang="zh-CN" altLang="en-US" i="0">
                              <a:solidFill>
                                <a:srgbClr val="000000"/>
                              </a:solidFill>
                              <a:cs typeface="+mn-ea"/>
                              <a:sym typeface="+mn-lt"/>
                            </a:rPr>
                            <m:t>s</m:t>
                          </m:r>
                          <m:r>
                            <m:rPr>
                              <m:nor/>
                            </m:rPr>
                            <a:rPr lang="zh-CN" altLang="en-US" i="0">
                              <a:solidFill>
                                <a:srgbClr val="000000"/>
                              </a:solidFill>
                              <a:cs typeface="+mn-ea"/>
                              <a:sym typeface="+mn-lt"/>
                            </a:rPr>
                            <m:t>−</m:t>
                          </m:r>
                          <m:r>
                            <m:rPr>
                              <m:nor/>
                            </m:rPr>
                            <a:rPr lang="zh-CN" altLang="en-US" i="0">
                              <a:solidFill>
                                <a:srgbClr val="000000"/>
                              </a:solidFill>
                              <a:cs typeface="+mn-ea"/>
                              <a:sym typeface="+mn-lt"/>
                            </a:rPr>
                            <m:t>c</m:t>
                          </m:r>
                          <m:r>
                            <a:rPr lang="zh-CN" altLang="en-US" i="1">
                              <a:solidFill>
                                <a:srgbClr val="000000"/>
                              </a:solidFill>
                              <a:latin typeface="Cambria Math" panose="02040503050406030204" pitchFamily="18" charset="0"/>
                              <a:cs typeface="+mn-ea"/>
                              <a:sym typeface="+mn-lt"/>
                            </a:rPr>
                            <m:t>)</m:t>
                          </m:r>
                        </m:e>
                      </m:rad>
                    </m:oMath>
                  </m:oMathPara>
                </a14:m>
                <a:endParaRPr lang="zh-CN" altLang="en-US" dirty="0">
                  <a:cs typeface="+mn-ea"/>
                  <a:sym typeface="+mn-lt"/>
                </a:endParaRPr>
              </a:p>
            </p:txBody>
          </p:sp>
        </mc:Choice>
        <mc:Fallback xmlns="">
          <p:sp>
            <p:nvSpPr>
              <p:cNvPr id="9" name="Object 4">
                <a:extLst>
                  <a:ext uri="{FF2B5EF4-FFF2-40B4-BE49-F238E27FC236}">
                    <a16:creationId xmlns:a16="http://schemas.microsoft.com/office/drawing/2014/main" id="{AF7CE52A-8EB1-4FA6-966C-E2AE3A59A409}"/>
                  </a:ext>
                </a:extLst>
              </p:cNvPr>
              <p:cNvSpPr txBox="1">
                <a:spLocks noRot="1" noChangeAspect="1" noMove="1" noResize="1" noEditPoints="1" noAdjustHandles="1" noChangeArrowheads="1" noChangeShapeType="1" noTextEdit="1"/>
              </p:cNvSpPr>
              <p:nvPr/>
            </p:nvSpPr>
            <p:spPr bwMode="auto">
              <a:xfrm>
                <a:off x="5415698" y="4677345"/>
                <a:ext cx="2565339" cy="75088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5">
                <a:extLst>
                  <a:ext uri="{FF2B5EF4-FFF2-40B4-BE49-F238E27FC236}">
                    <a16:creationId xmlns:a16="http://schemas.microsoft.com/office/drawing/2014/main" id="{6AE72405-6D82-4426-80A7-A86C68A41C79}"/>
                  </a:ext>
                </a:extLst>
              </p:cNvPr>
              <p:cNvSpPr txBox="1"/>
              <p:nvPr/>
            </p:nvSpPr>
            <p:spPr bwMode="auto">
              <a:xfrm>
                <a:off x="5114043" y="3800074"/>
                <a:ext cx="1148316" cy="8963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cs typeface="+mn-ea"/>
                              <a:sym typeface="+mn-lt"/>
                            </a:rPr>
                          </m:ctrlPr>
                        </m:fPr>
                        <m:num>
                          <m:r>
                            <m:rPr>
                              <m:sty m:val="p"/>
                            </m:rPr>
                            <a:rPr lang="zh-CN" altLang="en-US" i="0">
                              <a:solidFill>
                                <a:srgbClr val="000000"/>
                              </a:solidFill>
                              <a:latin typeface="Cambria Math" panose="02040503050406030204" pitchFamily="18" charset="0"/>
                              <a:cs typeface="+mn-ea"/>
                              <a:sym typeface="+mn-lt"/>
                            </a:rPr>
                            <m:t>a</m:t>
                          </m:r>
                          <m:r>
                            <a:rPr lang="zh-CN" altLang="en-US" i="1">
                              <a:solidFill>
                                <a:srgbClr val="000000"/>
                              </a:solidFill>
                              <a:latin typeface="Cambria Math" panose="02040503050406030204" pitchFamily="18" charset="0"/>
                              <a:cs typeface="+mn-ea"/>
                              <a:sym typeface="+mn-lt"/>
                            </a:rPr>
                            <m:t>+</m:t>
                          </m:r>
                          <m:r>
                            <m:rPr>
                              <m:sty m:val="p"/>
                            </m:rPr>
                            <a:rPr lang="zh-CN" altLang="en-US" i="0">
                              <a:solidFill>
                                <a:srgbClr val="000000"/>
                              </a:solidFill>
                              <a:latin typeface="Cambria Math" panose="02040503050406030204" pitchFamily="18" charset="0"/>
                              <a:cs typeface="+mn-ea"/>
                              <a:sym typeface="+mn-lt"/>
                            </a:rPr>
                            <m:t>b</m:t>
                          </m:r>
                          <m:r>
                            <a:rPr lang="zh-CN" altLang="en-US" i="1">
                              <a:solidFill>
                                <a:srgbClr val="000000"/>
                              </a:solidFill>
                              <a:latin typeface="Cambria Math" panose="02040503050406030204" pitchFamily="18" charset="0"/>
                              <a:cs typeface="+mn-ea"/>
                              <a:sym typeface="+mn-lt"/>
                            </a:rPr>
                            <m:t>+</m:t>
                          </m:r>
                          <m:r>
                            <m:rPr>
                              <m:sty m:val="p"/>
                            </m:rPr>
                            <a:rPr lang="zh-CN" altLang="en-US" i="0">
                              <a:solidFill>
                                <a:srgbClr val="000000"/>
                              </a:solidFill>
                              <a:latin typeface="Cambria Math" panose="02040503050406030204" pitchFamily="18" charset="0"/>
                              <a:cs typeface="+mn-ea"/>
                              <a:sym typeface="+mn-lt"/>
                            </a:rPr>
                            <m:t>c</m:t>
                          </m:r>
                        </m:num>
                        <m:den>
                          <m:r>
                            <a:rPr lang="zh-CN" altLang="en-US" i="0">
                              <a:solidFill>
                                <a:srgbClr val="000000"/>
                              </a:solidFill>
                              <a:latin typeface="Cambria Math" panose="02040503050406030204" pitchFamily="18" charset="0"/>
                              <a:cs typeface="+mn-ea"/>
                              <a:sym typeface="+mn-lt"/>
                            </a:rPr>
                            <m:t>2</m:t>
                          </m:r>
                        </m:den>
                      </m:f>
                    </m:oMath>
                  </m:oMathPara>
                </a14:m>
                <a:endParaRPr lang="zh-CN" altLang="en-US" dirty="0">
                  <a:cs typeface="+mn-ea"/>
                  <a:sym typeface="+mn-lt"/>
                </a:endParaRPr>
              </a:p>
            </p:txBody>
          </p:sp>
        </mc:Choice>
        <mc:Fallback xmlns="">
          <p:sp>
            <p:nvSpPr>
              <p:cNvPr id="10" name="Object 5">
                <a:extLst>
                  <a:ext uri="{FF2B5EF4-FFF2-40B4-BE49-F238E27FC236}">
                    <a16:creationId xmlns:a16="http://schemas.microsoft.com/office/drawing/2014/main" id="{6AE72405-6D82-4426-80A7-A86C68A41C79}"/>
                  </a:ext>
                </a:extLst>
              </p:cNvPr>
              <p:cNvSpPr txBox="1">
                <a:spLocks noRot="1" noChangeAspect="1" noMove="1" noResize="1" noEditPoints="1" noAdjustHandles="1" noChangeArrowheads="1" noChangeShapeType="1" noTextEdit="1"/>
              </p:cNvSpPr>
              <p:nvPr/>
            </p:nvSpPr>
            <p:spPr bwMode="auto">
              <a:xfrm>
                <a:off x="5114043" y="3800074"/>
                <a:ext cx="1148316" cy="896389"/>
              </a:xfrm>
              <a:prstGeom prst="rect">
                <a:avLst/>
              </a:prstGeom>
              <a:blipFill>
                <a:blip r:embed="rId3"/>
                <a:stretch>
                  <a:fillRect/>
                </a:stretch>
              </a:blipFill>
              <a:ln>
                <a:noFill/>
              </a:ln>
            </p:spPr>
            <p:txBody>
              <a:bodyPr/>
              <a:lstStyle/>
              <a:p>
                <a:r>
                  <a:rPr lang="zh-CN" altLang="en-US">
                    <a:noFill/>
                  </a:rPr>
                  <a:t> </a:t>
                </a:r>
              </a:p>
            </p:txBody>
          </p:sp>
        </mc:Fallback>
      </mc:AlternateContent>
      <p:sp>
        <p:nvSpPr>
          <p:cNvPr id="11" name="Text Box 6">
            <a:extLst>
              <a:ext uri="{FF2B5EF4-FFF2-40B4-BE49-F238E27FC236}">
                <a16:creationId xmlns:a16="http://schemas.microsoft.com/office/drawing/2014/main" id="{9FD066F9-DA99-422C-9953-62C62F271634}"/>
              </a:ext>
            </a:extLst>
          </p:cNvPr>
          <p:cNvSpPr txBox="1">
            <a:spLocks noChangeArrowheads="1"/>
          </p:cNvSpPr>
          <p:nvPr/>
        </p:nvSpPr>
        <p:spPr bwMode="auto">
          <a:xfrm>
            <a:off x="4249802" y="3862925"/>
            <a:ext cx="1584325" cy="1663340"/>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
                <a:srgbClr val="3333CC"/>
              </a:buClr>
              <a:buSzPct val="75000"/>
              <a:buFont typeface="Wingdings" panose="05000000000000000000" pitchFamily="2" charset="2"/>
              <a:buNone/>
              <a:defRPr/>
            </a:pPr>
            <a:r>
              <a:rPr lang="zh-CN" altLang="en-US" sz="2000" dirty="0">
                <a:solidFill>
                  <a:srgbClr val="000000"/>
                </a:solidFill>
                <a:latin typeface="+mn-lt"/>
                <a:ea typeface="+mn-ea"/>
                <a:cs typeface="+mn-ea"/>
                <a:sym typeface="+mn-lt"/>
              </a:rPr>
              <a:t>则   </a:t>
            </a:r>
            <a:r>
              <a:rPr lang="en-US" altLang="zh-CN" sz="2000" dirty="0">
                <a:solidFill>
                  <a:srgbClr val="000000"/>
                </a:solidFill>
                <a:latin typeface="+mn-lt"/>
                <a:ea typeface="+mn-ea"/>
                <a:cs typeface="+mn-ea"/>
                <a:sym typeface="+mn-lt"/>
              </a:rPr>
              <a:t>s=</a:t>
            </a:r>
          </a:p>
          <a:p>
            <a:pPr fontAlgn="base">
              <a:spcBef>
                <a:spcPct val="0"/>
              </a:spcBef>
              <a:spcAft>
                <a:spcPct val="0"/>
              </a:spcAft>
              <a:buClr>
                <a:srgbClr val="3333CC"/>
              </a:buClr>
              <a:buSzPct val="75000"/>
              <a:buFont typeface="Wingdings" panose="05000000000000000000" pitchFamily="2" charset="2"/>
              <a:buNone/>
              <a:defRPr/>
            </a:pPr>
            <a:r>
              <a:rPr lang="en-US" altLang="zh-CN" sz="800" dirty="0">
                <a:solidFill>
                  <a:srgbClr val="000000"/>
                </a:solidFill>
                <a:latin typeface="+mn-lt"/>
                <a:ea typeface="+mn-ea"/>
                <a:cs typeface="+mn-ea"/>
                <a:sym typeface="+mn-lt"/>
              </a:rPr>
              <a:t>     </a:t>
            </a:r>
          </a:p>
          <a:p>
            <a:pPr fontAlgn="base">
              <a:spcBef>
                <a:spcPct val="0"/>
              </a:spcBef>
              <a:spcAft>
                <a:spcPct val="0"/>
              </a:spcAft>
              <a:buClr>
                <a:srgbClr val="3333CC"/>
              </a:buClr>
              <a:buSzPct val="75000"/>
              <a:buFont typeface="Wingdings" panose="05000000000000000000" pitchFamily="2" charset="2"/>
              <a:buNone/>
              <a:defRPr/>
            </a:pPr>
            <a:r>
              <a:rPr lang="en-US" altLang="zh-CN" sz="2000" dirty="0">
                <a:solidFill>
                  <a:srgbClr val="000000"/>
                </a:solidFill>
                <a:latin typeface="+mn-lt"/>
                <a:ea typeface="+mn-ea"/>
                <a:cs typeface="+mn-ea"/>
                <a:sym typeface="+mn-lt"/>
              </a:rPr>
              <a:t>      </a:t>
            </a:r>
          </a:p>
          <a:p>
            <a:pPr fontAlgn="base">
              <a:spcBef>
                <a:spcPct val="0"/>
              </a:spcBef>
              <a:spcAft>
                <a:spcPct val="0"/>
              </a:spcAft>
              <a:buClr>
                <a:srgbClr val="3333CC"/>
              </a:buClr>
              <a:buSzPct val="75000"/>
              <a:buFont typeface="Wingdings" panose="05000000000000000000" pitchFamily="2" charset="2"/>
              <a:buNone/>
              <a:defRPr/>
            </a:pPr>
            <a:r>
              <a:rPr lang="en-US" altLang="zh-CN" sz="2000" dirty="0">
                <a:solidFill>
                  <a:srgbClr val="000000"/>
                </a:solidFill>
                <a:latin typeface="+mn-lt"/>
                <a:ea typeface="+mn-ea"/>
                <a:cs typeface="+mn-ea"/>
                <a:sym typeface="+mn-lt"/>
              </a:rPr>
              <a:t>       area=</a:t>
            </a:r>
          </a:p>
          <a:p>
            <a:pPr fontAlgn="base">
              <a:lnSpc>
                <a:spcPct val="130000"/>
              </a:lnSpc>
              <a:spcBef>
                <a:spcPct val="0"/>
              </a:spcBef>
              <a:spcAft>
                <a:spcPct val="0"/>
              </a:spcAft>
              <a:buClr>
                <a:srgbClr val="3333CC"/>
              </a:buClr>
              <a:buSzPct val="75000"/>
              <a:buFont typeface="Wingdings" panose="05000000000000000000" pitchFamily="2" charset="2"/>
              <a:buNone/>
              <a:defRPr/>
            </a:pPr>
            <a:r>
              <a:rPr lang="en-US" altLang="zh-CN" sz="2400" b="1" dirty="0">
                <a:solidFill>
                  <a:srgbClr val="000000"/>
                </a:solidFill>
                <a:latin typeface="+mn-lt"/>
                <a:ea typeface="+mn-ea"/>
                <a:cs typeface="+mn-ea"/>
                <a:sym typeface="+mn-lt"/>
              </a:rPr>
              <a:t>    </a:t>
            </a:r>
          </a:p>
        </p:txBody>
      </p:sp>
      <p:sp>
        <p:nvSpPr>
          <p:cNvPr id="14" name="文本框 13">
            <a:extLst>
              <a:ext uri="{FF2B5EF4-FFF2-40B4-BE49-F238E27FC236}">
                <a16:creationId xmlns:a16="http://schemas.microsoft.com/office/drawing/2014/main" id="{0D58A2E9-9AF9-4D6F-B35A-9B61C90D1077}"/>
              </a:ext>
            </a:extLst>
          </p:cNvPr>
          <p:cNvSpPr txBox="1"/>
          <p:nvPr/>
        </p:nvSpPr>
        <p:spPr>
          <a:xfrm>
            <a:off x="3533104" y="2555361"/>
            <a:ext cx="5699051" cy="1252715"/>
          </a:xfrm>
          <a:prstGeom prst="rect">
            <a:avLst/>
          </a:prstGeom>
          <a:noFill/>
        </p:spPr>
        <p:txBody>
          <a:bodyPr wrap="square">
            <a:spAutoFit/>
          </a:bodyPr>
          <a:lstStyle/>
          <a:p>
            <a:pPr fontAlgn="base">
              <a:lnSpc>
                <a:spcPct val="130000"/>
              </a:lnSpc>
              <a:spcBef>
                <a:spcPct val="0"/>
              </a:spcBef>
              <a:spcAft>
                <a:spcPct val="0"/>
              </a:spcAft>
              <a:buClrTx/>
              <a:buSzTx/>
              <a:buFontTx/>
              <a:buNone/>
              <a:defRPr/>
            </a:pPr>
            <a:r>
              <a:rPr lang="zh-CN" altLang="en-US" sz="2000" dirty="0">
                <a:solidFill>
                  <a:srgbClr val="000000"/>
                </a:solidFill>
                <a:cs typeface="+mn-ea"/>
                <a:sym typeface="+mn-lt"/>
              </a:rPr>
              <a:t>根据三条边，求三角形面积。</a:t>
            </a:r>
          </a:p>
          <a:p>
            <a:pPr fontAlgn="base">
              <a:lnSpc>
                <a:spcPct val="130000"/>
              </a:lnSpc>
              <a:spcBef>
                <a:spcPct val="0"/>
              </a:spcBef>
              <a:spcAft>
                <a:spcPct val="0"/>
              </a:spcAft>
              <a:buClrTx/>
              <a:buSzTx/>
              <a:buFontTx/>
              <a:buNone/>
              <a:defRPr/>
            </a:pPr>
            <a:r>
              <a:rPr lang="zh-CN" altLang="en-US" sz="2000" dirty="0">
                <a:solidFill>
                  <a:srgbClr val="000000"/>
                </a:solidFill>
                <a:cs typeface="+mn-ea"/>
                <a:sym typeface="+mn-lt"/>
              </a:rPr>
              <a:t>假定：三条边依次为</a:t>
            </a:r>
            <a:r>
              <a:rPr lang="en-US" altLang="zh-CN" sz="2000" dirty="0">
                <a:solidFill>
                  <a:srgbClr val="000000"/>
                </a:solidFill>
                <a:cs typeface="+mn-ea"/>
                <a:sym typeface="+mn-lt"/>
              </a:rPr>
              <a:t>a</a:t>
            </a:r>
            <a:r>
              <a:rPr lang="zh-CN" altLang="en-US" sz="2000" dirty="0">
                <a:solidFill>
                  <a:srgbClr val="000000"/>
                </a:solidFill>
                <a:cs typeface="+mn-ea"/>
                <a:sym typeface="+mn-lt"/>
              </a:rPr>
              <a:t>，</a:t>
            </a:r>
            <a:r>
              <a:rPr lang="en-US" altLang="zh-CN" sz="2000" dirty="0">
                <a:solidFill>
                  <a:srgbClr val="000000"/>
                </a:solidFill>
                <a:cs typeface="+mn-ea"/>
                <a:sym typeface="+mn-lt"/>
              </a:rPr>
              <a:t>b</a:t>
            </a:r>
            <a:r>
              <a:rPr lang="zh-CN" altLang="en-US" sz="2000" dirty="0">
                <a:solidFill>
                  <a:srgbClr val="000000"/>
                </a:solidFill>
                <a:cs typeface="+mn-ea"/>
                <a:sym typeface="+mn-lt"/>
              </a:rPr>
              <a:t>，</a:t>
            </a:r>
            <a:r>
              <a:rPr lang="en-US" altLang="zh-CN" sz="2000" dirty="0">
                <a:solidFill>
                  <a:srgbClr val="000000"/>
                </a:solidFill>
                <a:cs typeface="+mn-ea"/>
                <a:sym typeface="+mn-lt"/>
              </a:rPr>
              <a:t>c</a:t>
            </a:r>
            <a:r>
              <a:rPr lang="zh-CN" altLang="en-US" sz="2000" dirty="0">
                <a:solidFill>
                  <a:srgbClr val="000000"/>
                </a:solidFill>
                <a:cs typeface="+mn-ea"/>
                <a:sym typeface="+mn-lt"/>
              </a:rPr>
              <a:t>三个实型数，满足：</a:t>
            </a:r>
            <a:endParaRPr lang="en-US" altLang="zh-CN" sz="2000" dirty="0">
              <a:solidFill>
                <a:srgbClr val="000000"/>
              </a:solidFill>
              <a:cs typeface="+mn-ea"/>
              <a:sym typeface="+mn-lt"/>
            </a:endParaRPr>
          </a:p>
          <a:p>
            <a:pPr fontAlgn="base">
              <a:lnSpc>
                <a:spcPct val="130000"/>
              </a:lnSpc>
              <a:spcBef>
                <a:spcPct val="0"/>
              </a:spcBef>
              <a:spcAft>
                <a:spcPct val="0"/>
              </a:spcAft>
              <a:buClrTx/>
              <a:buSzTx/>
              <a:buFontTx/>
              <a:buNone/>
              <a:defRPr/>
            </a:pPr>
            <a:r>
              <a:rPr lang="en-US" altLang="zh-CN" sz="2000" dirty="0">
                <a:solidFill>
                  <a:srgbClr val="000000"/>
                </a:solidFill>
                <a:cs typeface="+mn-ea"/>
                <a:sym typeface="+mn-lt"/>
              </a:rPr>
              <a:t>            a&gt;0 ,  b&gt; 0 , c&gt;0 , </a:t>
            </a:r>
            <a:r>
              <a:rPr lang="en-US" altLang="zh-CN" sz="2000" dirty="0" err="1">
                <a:solidFill>
                  <a:srgbClr val="000000"/>
                </a:solidFill>
                <a:cs typeface="+mn-ea"/>
                <a:sym typeface="+mn-lt"/>
              </a:rPr>
              <a:t>a+b</a:t>
            </a:r>
            <a:r>
              <a:rPr lang="en-US" altLang="zh-CN" sz="2000" dirty="0">
                <a:solidFill>
                  <a:srgbClr val="000000"/>
                </a:solidFill>
                <a:cs typeface="+mn-ea"/>
                <a:sym typeface="+mn-lt"/>
              </a:rPr>
              <a:t>&gt;c , </a:t>
            </a:r>
            <a:r>
              <a:rPr lang="en-US" altLang="zh-CN" sz="2000" dirty="0" err="1">
                <a:solidFill>
                  <a:srgbClr val="000000"/>
                </a:solidFill>
                <a:cs typeface="+mn-ea"/>
                <a:sym typeface="+mn-lt"/>
              </a:rPr>
              <a:t>b+c</a:t>
            </a:r>
            <a:r>
              <a:rPr lang="en-US" altLang="zh-CN" sz="2000" dirty="0">
                <a:solidFill>
                  <a:srgbClr val="000000"/>
                </a:solidFill>
                <a:cs typeface="+mn-ea"/>
                <a:sym typeface="+mn-lt"/>
              </a:rPr>
              <a:t>&gt;a , </a:t>
            </a:r>
            <a:r>
              <a:rPr lang="en-US" altLang="zh-CN" sz="2000" dirty="0" err="1">
                <a:solidFill>
                  <a:srgbClr val="000000"/>
                </a:solidFill>
                <a:cs typeface="+mn-ea"/>
                <a:sym typeface="+mn-lt"/>
              </a:rPr>
              <a:t>c+a</a:t>
            </a:r>
            <a:r>
              <a:rPr lang="en-US" altLang="zh-CN" sz="2000" dirty="0">
                <a:solidFill>
                  <a:srgbClr val="000000"/>
                </a:solidFill>
                <a:cs typeface="+mn-ea"/>
                <a:sym typeface="+mn-lt"/>
              </a:rPr>
              <a:t>&gt;b</a:t>
            </a:r>
          </a:p>
        </p:txBody>
      </p:sp>
      <p:sp>
        <p:nvSpPr>
          <p:cNvPr id="20" name="文本框 19">
            <a:extLst>
              <a:ext uri="{FF2B5EF4-FFF2-40B4-BE49-F238E27FC236}">
                <a16:creationId xmlns:a16="http://schemas.microsoft.com/office/drawing/2014/main" id="{8BD84888-1845-4207-BFEB-DAEDCF59FBCD}"/>
              </a:ext>
            </a:extLst>
          </p:cNvPr>
          <p:cNvSpPr txBox="1"/>
          <p:nvPr/>
        </p:nvSpPr>
        <p:spPr>
          <a:xfrm>
            <a:off x="5603359" y="1953844"/>
            <a:ext cx="146558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1</a:t>
            </a:r>
            <a:endParaRPr lang="zh-CN" altLang="en-US" sz="2000" b="1" dirty="0">
              <a:solidFill>
                <a:srgbClr val="FF0000"/>
              </a:solidFill>
              <a:cs typeface="+mn-ea"/>
              <a:sym typeface="+mn-lt"/>
            </a:endParaRPr>
          </a:p>
        </p:txBody>
      </p:sp>
      <p:grpSp>
        <p:nvGrpSpPr>
          <p:cNvPr id="22" name="组合 21">
            <a:extLst>
              <a:ext uri="{FF2B5EF4-FFF2-40B4-BE49-F238E27FC236}">
                <a16:creationId xmlns:a16="http://schemas.microsoft.com/office/drawing/2014/main" id="{B0C69BDE-62D5-4D6A-8741-AC6F74840A5F}"/>
              </a:ext>
            </a:extLst>
          </p:cNvPr>
          <p:cNvGrpSpPr/>
          <p:nvPr/>
        </p:nvGrpSpPr>
        <p:grpSpPr>
          <a:xfrm>
            <a:off x="7853533" y="576562"/>
            <a:ext cx="3632112" cy="525786"/>
            <a:chOff x="8720339" y="658360"/>
            <a:chExt cx="6746309" cy="567230"/>
          </a:xfrm>
        </p:grpSpPr>
        <p:sp>
          <p:nvSpPr>
            <p:cNvPr id="23" name="矩形: 圆角 22">
              <a:extLst>
                <a:ext uri="{FF2B5EF4-FFF2-40B4-BE49-F238E27FC236}">
                  <a16:creationId xmlns:a16="http://schemas.microsoft.com/office/drawing/2014/main" id="{ABF2A43B-527B-4DAD-9194-D0931E5BD6B7}"/>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文本框 23">
              <a:extLst>
                <a:ext uri="{FF2B5EF4-FFF2-40B4-BE49-F238E27FC236}">
                  <a16:creationId xmlns:a16="http://schemas.microsoft.com/office/drawing/2014/main" id="{A1026918-6E7C-454F-98AD-9E20F238CFB4}"/>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数值计算类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405560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sp>
        <p:nvSpPr>
          <p:cNvPr id="25" name="矩形: 圆角 24">
            <a:extLst>
              <a:ext uri="{FF2B5EF4-FFF2-40B4-BE49-F238E27FC236}">
                <a16:creationId xmlns:a16="http://schemas.microsoft.com/office/drawing/2014/main" id="{F5AEF190-9C7B-4C67-92F8-71BDD5619B61}"/>
              </a:ext>
            </a:extLst>
          </p:cNvPr>
          <p:cNvSpPr/>
          <p:nvPr/>
        </p:nvSpPr>
        <p:spPr>
          <a:xfrm>
            <a:off x="3208020" y="2013204"/>
            <a:ext cx="6029641" cy="3617096"/>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文本框 29">
            <a:extLst>
              <a:ext uri="{FF2B5EF4-FFF2-40B4-BE49-F238E27FC236}">
                <a16:creationId xmlns:a16="http://schemas.microsoft.com/office/drawing/2014/main" id="{DB23F5FD-BA8D-4899-A925-9EF1DF601C55}"/>
              </a:ext>
            </a:extLst>
          </p:cNvPr>
          <p:cNvSpPr txBox="1"/>
          <p:nvPr/>
        </p:nvSpPr>
        <p:spPr>
          <a:xfrm>
            <a:off x="5371940" y="1804621"/>
            <a:ext cx="170180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2</a:t>
            </a:r>
            <a:endParaRPr lang="zh-CN" altLang="en-US" sz="2000" b="1" dirty="0">
              <a:solidFill>
                <a:srgbClr val="000000"/>
              </a:solidFill>
              <a:cs typeface="+mn-ea"/>
              <a:sym typeface="+mn-lt"/>
            </a:endParaRPr>
          </a:p>
        </p:txBody>
      </p:sp>
      <p:sp>
        <p:nvSpPr>
          <p:cNvPr id="32" name="Text Box 3">
            <a:extLst>
              <a:ext uri="{FF2B5EF4-FFF2-40B4-BE49-F238E27FC236}">
                <a16:creationId xmlns:a16="http://schemas.microsoft.com/office/drawing/2014/main" id="{613E5B6C-65AE-46F3-B740-31C02AE7568A}"/>
              </a:ext>
            </a:extLst>
          </p:cNvPr>
          <p:cNvSpPr txBox="1">
            <a:spLocks noChangeArrowheads="1"/>
          </p:cNvSpPr>
          <p:nvPr/>
        </p:nvSpPr>
        <p:spPr bwMode="auto">
          <a:xfrm>
            <a:off x="2887980" y="2345899"/>
            <a:ext cx="6416040" cy="319638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358775">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lvl="2" fontAlgn="base">
              <a:lnSpc>
                <a:spcPct val="130000"/>
              </a:lnSpc>
              <a:spcBef>
                <a:spcPts val="0"/>
              </a:spcBef>
              <a:spcAft>
                <a:spcPts val="600"/>
              </a:spcAft>
              <a:buClrTx/>
              <a:buSzTx/>
              <a:buFontTx/>
              <a:buNone/>
              <a:defRPr/>
            </a:pPr>
            <a:r>
              <a:rPr lang="zh-CN" altLang="en-US" sz="1800" b="1"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5</a:t>
            </a:r>
            <a:r>
              <a:rPr lang="zh-CN" altLang="en-US" sz="1800" dirty="0">
                <a:solidFill>
                  <a:srgbClr val="000000"/>
                </a:solidFill>
                <a:latin typeface="+mn-lt"/>
                <a:ea typeface="+mn-ea"/>
                <a:cs typeface="+mn-ea"/>
                <a:sym typeface="+mn-lt"/>
              </a:rPr>
              <a:t>个整数组成的</a:t>
            </a:r>
            <a:r>
              <a:rPr lang="zh-CN" altLang="en-US" sz="1800" dirty="0">
                <a:solidFill>
                  <a:srgbClr val="FF0000"/>
                </a:solidFill>
                <a:latin typeface="+mn-lt"/>
                <a:ea typeface="+mn-ea"/>
                <a:cs typeface="+mn-ea"/>
                <a:sym typeface="+mn-lt"/>
              </a:rPr>
              <a:t>集合</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D={20, -5, 66, 15, 44}</a:t>
            </a:r>
          </a:p>
          <a:p>
            <a:pPr lvl="2" fontAlgn="base">
              <a:lnSpc>
                <a:spcPct val="130000"/>
              </a:lnSpc>
              <a:spcBef>
                <a:spcPts val="0"/>
              </a:spcBef>
              <a:spcAft>
                <a:spcPts val="60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其中：</a:t>
            </a:r>
            <a:r>
              <a:rPr lang="en-US" altLang="zh-CN" sz="1800" dirty="0">
                <a:solidFill>
                  <a:srgbClr val="000000"/>
                </a:solidFill>
                <a:latin typeface="+mn-lt"/>
                <a:ea typeface="+mn-ea"/>
                <a:cs typeface="+mn-ea"/>
                <a:sym typeface="+mn-lt"/>
              </a:rPr>
              <a:t>20</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-5</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66</a:t>
            </a:r>
            <a:r>
              <a:rPr lang="zh-CN" altLang="en-US" sz="1800" dirty="0">
                <a:solidFill>
                  <a:srgbClr val="000000"/>
                </a:solidFill>
                <a:latin typeface="+mn-lt"/>
                <a:ea typeface="+mn-ea"/>
                <a:cs typeface="+mn-ea"/>
                <a:sym typeface="+mn-lt"/>
              </a:rPr>
              <a:t>等称为数据元素（元素），</a:t>
            </a:r>
          </a:p>
          <a:p>
            <a:pPr lvl="2" fontAlgn="base">
              <a:lnSpc>
                <a:spcPct val="130000"/>
              </a:lnSpc>
              <a:spcBef>
                <a:spcPts val="0"/>
              </a:spcBef>
              <a:spcAft>
                <a:spcPts val="600"/>
              </a:spcAft>
              <a:buClrTx/>
              <a:buSzTx/>
              <a:buFontTx/>
              <a:buNone/>
              <a:defRPr/>
            </a:pPr>
            <a:r>
              <a:rPr lang="zh-CN" altLang="en-US" sz="1800" dirty="0">
                <a:solidFill>
                  <a:srgbClr val="000000"/>
                </a:solidFill>
                <a:latin typeface="+mn-lt"/>
                <a:ea typeface="+mn-ea"/>
                <a:cs typeface="+mn-ea"/>
                <a:sym typeface="+mn-lt"/>
              </a:rPr>
              <a:t>         元素与元素之间的关系是它们同属于集合</a:t>
            </a:r>
            <a:r>
              <a:rPr lang="en-US" altLang="zh-CN" sz="1800" dirty="0">
                <a:solidFill>
                  <a:srgbClr val="000000"/>
                </a:solidFill>
                <a:latin typeface="+mn-lt"/>
                <a:ea typeface="+mn-ea"/>
                <a:cs typeface="+mn-ea"/>
                <a:sym typeface="+mn-lt"/>
              </a:rPr>
              <a:t>D</a:t>
            </a:r>
            <a:r>
              <a:rPr lang="zh-CN" altLang="en-US" sz="1800" dirty="0">
                <a:solidFill>
                  <a:srgbClr val="000000"/>
                </a:solidFill>
                <a:latin typeface="+mn-lt"/>
                <a:ea typeface="+mn-ea"/>
                <a:cs typeface="+mn-ea"/>
                <a:sym typeface="+mn-lt"/>
              </a:rPr>
              <a:t>。</a:t>
            </a:r>
          </a:p>
          <a:p>
            <a:pPr lvl="2" fontAlgn="base">
              <a:lnSpc>
                <a:spcPct val="130000"/>
              </a:lnSpc>
              <a:spcBef>
                <a:spcPts val="0"/>
              </a:spcBef>
              <a:spcAft>
                <a:spcPts val="600"/>
              </a:spcAft>
              <a:buClrTx/>
              <a:buSzTx/>
              <a:buFontTx/>
              <a:buNone/>
              <a:defRPr/>
            </a:pPr>
            <a:r>
              <a:rPr lang="zh-CN" altLang="en-US" sz="1800" dirty="0">
                <a:solidFill>
                  <a:srgbClr val="000000"/>
                </a:solidFill>
                <a:latin typeface="+mn-lt"/>
                <a:ea typeface="+mn-ea"/>
                <a:cs typeface="+mn-ea"/>
                <a:sym typeface="+mn-lt"/>
              </a:rPr>
              <a:t>         元素与元素间无直接关系。</a:t>
            </a:r>
          </a:p>
          <a:p>
            <a:pPr lvl="2" fontAlgn="base">
              <a:lnSpc>
                <a:spcPct val="130000"/>
              </a:lnSpc>
              <a:spcBef>
                <a:spcPts val="0"/>
              </a:spcBef>
              <a:spcAft>
                <a:spcPts val="600"/>
              </a:spcAft>
              <a:buClrTx/>
              <a:buSzTx/>
              <a:buFontTx/>
              <a:buNone/>
              <a:defRPr/>
            </a:pPr>
            <a:endParaRPr lang="zh-CN" altLang="en-US" sz="400" b="1" dirty="0">
              <a:solidFill>
                <a:srgbClr val="000000"/>
              </a:solidFill>
              <a:latin typeface="+mn-lt"/>
              <a:ea typeface="+mn-ea"/>
              <a:cs typeface="+mn-ea"/>
              <a:sym typeface="+mn-lt"/>
            </a:endParaRPr>
          </a:p>
          <a:p>
            <a:pPr lvl="2" fontAlgn="base">
              <a:lnSpc>
                <a:spcPct val="130000"/>
              </a:lnSpc>
              <a:spcBef>
                <a:spcPts val="0"/>
              </a:spcBef>
              <a:spcAft>
                <a:spcPts val="600"/>
              </a:spcAft>
              <a:buClrTx/>
              <a:buSzTx/>
              <a:buFontTx/>
              <a:buNone/>
              <a:defRPr/>
            </a:pPr>
            <a:r>
              <a:rPr lang="zh-CN" altLang="en-US" sz="1800" b="1"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a:t>
            </a:r>
            <a:r>
              <a:rPr lang="zh-CN" altLang="en-US" sz="1800" dirty="0">
                <a:solidFill>
                  <a:srgbClr val="FF0000"/>
                </a:solidFill>
                <a:latin typeface="+mn-lt"/>
                <a:ea typeface="+mn-ea"/>
                <a:cs typeface="+mn-ea"/>
                <a:sym typeface="+mn-lt"/>
              </a:rPr>
              <a:t>一列</a:t>
            </a:r>
            <a:r>
              <a:rPr lang="zh-CN" altLang="en-US" sz="1800" dirty="0">
                <a:solidFill>
                  <a:srgbClr val="000000"/>
                </a:solidFill>
                <a:latin typeface="+mn-lt"/>
                <a:ea typeface="+mn-ea"/>
                <a:cs typeface="+mn-ea"/>
                <a:sym typeface="+mn-lt"/>
              </a:rPr>
              <a:t>整数（线性结构）：</a:t>
            </a:r>
            <a:r>
              <a:rPr lang="en-US" altLang="zh-CN" sz="1800" dirty="0">
                <a:solidFill>
                  <a:srgbClr val="000000"/>
                </a:solidFill>
                <a:latin typeface="+mn-lt"/>
                <a:ea typeface="+mn-ea"/>
                <a:cs typeface="+mn-ea"/>
                <a:sym typeface="+mn-lt"/>
              </a:rPr>
              <a:t>L = (20,-5</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66, 15,44)</a:t>
            </a:r>
            <a:endParaRPr lang="zh-CN" altLang="en-US" sz="1800" dirty="0">
              <a:solidFill>
                <a:srgbClr val="000000"/>
              </a:solidFill>
              <a:latin typeface="+mn-lt"/>
              <a:ea typeface="+mn-ea"/>
              <a:cs typeface="+mn-ea"/>
              <a:sym typeface="+mn-lt"/>
            </a:endParaRPr>
          </a:p>
          <a:p>
            <a:pPr lvl="2" fontAlgn="base">
              <a:lnSpc>
                <a:spcPct val="130000"/>
              </a:lnSpc>
              <a:spcBef>
                <a:spcPts val="0"/>
              </a:spcBef>
              <a:spcAft>
                <a:spcPts val="600"/>
              </a:spcAft>
              <a:buClrTx/>
              <a:buSzTx/>
              <a:buFontTx/>
              <a:buNone/>
              <a:defRPr/>
            </a:pPr>
            <a:r>
              <a:rPr lang="zh-CN" altLang="en-US" sz="1800" dirty="0">
                <a:solidFill>
                  <a:srgbClr val="000000"/>
                </a:solidFill>
                <a:latin typeface="+mn-lt"/>
                <a:ea typeface="+mn-ea"/>
                <a:cs typeface="+mn-ea"/>
                <a:sym typeface="+mn-lt"/>
              </a:rPr>
              <a:t>         其中：元素与元素之间在</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中是前后关系或线性关系。</a:t>
            </a:r>
          </a:p>
          <a:p>
            <a:pPr lvl="2" fontAlgn="base">
              <a:lnSpc>
                <a:spcPct val="130000"/>
              </a:lnSpc>
              <a:spcBef>
                <a:spcPts val="0"/>
              </a:spcBef>
              <a:spcAft>
                <a:spcPts val="60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L = (20,-5,66,15,44)</a:t>
            </a:r>
            <a:r>
              <a:rPr lang="zh-CN" altLang="en-US" sz="1800" dirty="0">
                <a:solidFill>
                  <a:srgbClr val="000000"/>
                </a:solidFill>
                <a:latin typeface="+mn-lt"/>
                <a:ea typeface="+mn-ea"/>
                <a:cs typeface="+mn-ea"/>
                <a:sym typeface="+mn-lt"/>
              </a:rPr>
              <a:t> 是一个线性表。</a:t>
            </a:r>
          </a:p>
        </p:txBody>
      </p:sp>
      <p:grpSp>
        <p:nvGrpSpPr>
          <p:cNvPr id="17" name="组合 16">
            <a:extLst>
              <a:ext uri="{FF2B5EF4-FFF2-40B4-BE49-F238E27FC236}">
                <a16:creationId xmlns:a16="http://schemas.microsoft.com/office/drawing/2014/main" id="{F91310FE-5822-4156-8830-53A86F4D8526}"/>
              </a:ext>
            </a:extLst>
          </p:cNvPr>
          <p:cNvGrpSpPr/>
          <p:nvPr/>
        </p:nvGrpSpPr>
        <p:grpSpPr>
          <a:xfrm>
            <a:off x="7853533" y="576562"/>
            <a:ext cx="3632112" cy="525786"/>
            <a:chOff x="8720339" y="658360"/>
            <a:chExt cx="6746309" cy="567230"/>
          </a:xfrm>
        </p:grpSpPr>
        <p:sp>
          <p:nvSpPr>
            <p:cNvPr id="19" name="矩形: 圆角 18">
              <a:extLst>
                <a:ext uri="{FF2B5EF4-FFF2-40B4-BE49-F238E27FC236}">
                  <a16:creationId xmlns:a16="http://schemas.microsoft.com/office/drawing/2014/main" id="{D9955857-16D8-4668-B807-93EBD0136472}"/>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文本框 20">
              <a:extLst>
                <a:ext uri="{FF2B5EF4-FFF2-40B4-BE49-F238E27FC236}">
                  <a16:creationId xmlns:a16="http://schemas.microsoft.com/office/drawing/2014/main" id="{45436425-8D1C-4848-B277-A63E783AD2A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2870671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8196">
            <a:extLst>
              <a:ext uri="{FF2B5EF4-FFF2-40B4-BE49-F238E27FC236}">
                <a16:creationId xmlns:a16="http://schemas.microsoft.com/office/drawing/2014/main" id="{79407FF6-56C8-466C-9FEF-3C43DBF61417}"/>
              </a:ext>
            </a:extLst>
          </p:cNvPr>
          <p:cNvGraphicFramePr>
            <a:graphicFrameLocks/>
          </p:cNvGraphicFramePr>
          <p:nvPr>
            <p:extLst>
              <p:ext uri="{D42A27DB-BD31-4B8C-83A1-F6EECF244321}">
                <p14:modId xmlns:p14="http://schemas.microsoft.com/office/powerpoint/2010/main" val="2719448929"/>
              </p:ext>
            </p:extLst>
          </p:nvPr>
        </p:nvGraphicFramePr>
        <p:xfrm>
          <a:off x="2833770" y="2111715"/>
          <a:ext cx="7696200" cy="2422525"/>
        </p:xfrm>
        <a:graphic>
          <a:graphicData uri="http://schemas.openxmlformats.org/drawingml/2006/table">
            <a:tbl>
              <a:tblPr/>
              <a:tblGrid>
                <a:gridCol w="1539875">
                  <a:extLst>
                    <a:ext uri="{9D8B030D-6E8A-4147-A177-3AD203B41FA5}">
                      <a16:colId xmlns:a16="http://schemas.microsoft.com/office/drawing/2014/main" val="20000"/>
                    </a:ext>
                  </a:extLst>
                </a:gridCol>
                <a:gridCol w="1538288">
                  <a:extLst>
                    <a:ext uri="{9D8B030D-6E8A-4147-A177-3AD203B41FA5}">
                      <a16:colId xmlns:a16="http://schemas.microsoft.com/office/drawing/2014/main" val="20001"/>
                    </a:ext>
                  </a:extLst>
                </a:gridCol>
                <a:gridCol w="954087">
                  <a:extLst>
                    <a:ext uri="{9D8B030D-6E8A-4147-A177-3AD203B41FA5}">
                      <a16:colId xmlns:a16="http://schemas.microsoft.com/office/drawing/2014/main" val="20002"/>
                    </a:ext>
                  </a:extLst>
                </a:gridCol>
                <a:gridCol w="935038">
                  <a:extLst>
                    <a:ext uri="{9D8B030D-6E8A-4147-A177-3AD203B41FA5}">
                      <a16:colId xmlns:a16="http://schemas.microsoft.com/office/drawing/2014/main" val="20003"/>
                    </a:ext>
                  </a:extLst>
                </a:gridCol>
                <a:gridCol w="2728912">
                  <a:extLst>
                    <a:ext uri="{9D8B030D-6E8A-4147-A177-3AD203B41FA5}">
                      <a16:colId xmlns:a16="http://schemas.microsoft.com/office/drawing/2014/main" val="20004"/>
                    </a:ext>
                  </a:extLst>
                </a:gridCol>
              </a:tblGrid>
              <a:tr h="48450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序号</a:t>
                      </a:r>
                    </a:p>
                  </a:txBody>
                  <a:tcPr marT="45708" marB="45708">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姓  名</a:t>
                      </a:r>
                    </a:p>
                  </a:txBody>
                  <a:tcPr marT="45708" marB="45708">
                    <a:lnL>
                      <a:noFill/>
                    </a:lnL>
                    <a:lnR>
                      <a:noFill/>
                    </a:lnR>
                    <a:lnT>
                      <a:noFill/>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性别</a:t>
                      </a:r>
                    </a:p>
                  </a:txBody>
                  <a:tcPr marT="45708" marB="45708">
                    <a:lnL>
                      <a:noFill/>
                    </a:lnL>
                    <a:lnR>
                      <a:noFill/>
                    </a:lnR>
                    <a:lnT>
                      <a:noFill/>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年龄</a:t>
                      </a:r>
                    </a:p>
                  </a:txBody>
                  <a:tcPr marT="45708" marB="45708">
                    <a:lnL>
                      <a:noFill/>
                    </a:lnL>
                    <a:lnR>
                      <a:noFill/>
                    </a:lnR>
                    <a:lnT>
                      <a:noFill/>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0" dirty="0">
                        <a:latin typeface="+mn-lt"/>
                        <a:ea typeface="+mn-ea"/>
                        <a:cs typeface="+mn-ea"/>
                        <a:sym typeface="+mn-lt"/>
                      </a:endParaRPr>
                    </a:p>
                  </a:txBody>
                  <a:tcPr marT="45708" marB="45708">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8450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1    </a:t>
                      </a:r>
                    </a:p>
                  </a:txBody>
                  <a:tcPr marT="45708" marB="45708">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李  刚</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男</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25</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记录</a:t>
                      </a:r>
                      <a:r>
                        <a:rPr lang="en-US" altLang="zh-CN" sz="2000" b="0" dirty="0">
                          <a:latin typeface="+mn-lt"/>
                          <a:ea typeface="+mn-ea"/>
                          <a:cs typeface="+mn-ea"/>
                          <a:sym typeface="+mn-lt"/>
                        </a:rPr>
                        <a:t>1</a:t>
                      </a:r>
                    </a:p>
                  </a:txBody>
                  <a:tcPr marT="45708" marB="45708">
                    <a:lnL w="12700" cap="flat" cmpd="sng">
                      <a:solidFill>
                        <a:srgbClr val="000000"/>
                      </a:solidFill>
                      <a:prstDash val="solid"/>
                      <a:miter/>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48450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2</a:t>
                      </a:r>
                    </a:p>
                  </a:txBody>
                  <a:tcPr marT="45708" marB="45708">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王  霞</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女</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29</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记录</a:t>
                      </a:r>
                      <a:r>
                        <a:rPr lang="en-US" altLang="zh-CN" sz="2000" b="0" dirty="0">
                          <a:latin typeface="+mn-lt"/>
                          <a:ea typeface="+mn-ea"/>
                          <a:cs typeface="+mn-ea"/>
                          <a:sym typeface="+mn-lt"/>
                        </a:rPr>
                        <a:t>2</a:t>
                      </a:r>
                    </a:p>
                  </a:txBody>
                  <a:tcPr marT="45708" marB="45708">
                    <a:lnL w="12700" cap="flat" cmpd="sng">
                      <a:solidFill>
                        <a:srgbClr val="000000"/>
                      </a:solidFill>
                      <a:prstDash val="solid"/>
                      <a:miter/>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8450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3</a:t>
                      </a:r>
                    </a:p>
                  </a:txBody>
                  <a:tcPr marT="45708" marB="45708">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刘大海</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男</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40</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记录</a:t>
                      </a:r>
                      <a:r>
                        <a:rPr lang="en-US" altLang="zh-CN" sz="2000" b="0" dirty="0">
                          <a:latin typeface="+mn-lt"/>
                          <a:ea typeface="+mn-ea"/>
                          <a:cs typeface="+mn-ea"/>
                          <a:sym typeface="+mn-lt"/>
                        </a:rPr>
                        <a:t>3</a:t>
                      </a:r>
                    </a:p>
                  </a:txBody>
                  <a:tcPr marT="45708" marB="45708">
                    <a:lnL w="12700" cap="flat" cmpd="sng">
                      <a:solidFill>
                        <a:srgbClr val="000000"/>
                      </a:solidFill>
                      <a:prstDash val="solid"/>
                      <a:miter/>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8450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4</a:t>
                      </a:r>
                    </a:p>
                  </a:txBody>
                  <a:tcPr marT="45708" marB="45708">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李爱林</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男</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44</a:t>
                      </a:r>
                    </a:p>
                  </a:txBody>
                  <a:tcPr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记录</a:t>
                      </a:r>
                      <a:r>
                        <a:rPr lang="en-US" altLang="zh-CN" sz="2000" b="0" dirty="0">
                          <a:latin typeface="+mn-lt"/>
                          <a:ea typeface="+mn-ea"/>
                          <a:cs typeface="+mn-ea"/>
                          <a:sym typeface="+mn-lt"/>
                        </a:rPr>
                        <a:t>4</a:t>
                      </a:r>
                    </a:p>
                  </a:txBody>
                  <a:tcPr marT="45708" marB="45708">
                    <a:lnL w="12700" cap="flat" cmpd="sng">
                      <a:solidFill>
                        <a:srgbClr val="000000"/>
                      </a:solidFill>
                      <a:prstDash val="solid"/>
                      <a:miter/>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 name="Text Box 26">
            <a:extLst>
              <a:ext uri="{FF2B5EF4-FFF2-40B4-BE49-F238E27FC236}">
                <a16:creationId xmlns:a16="http://schemas.microsoft.com/office/drawing/2014/main" id="{695BB93D-615C-46FC-BDFC-5C0A0B47F947}"/>
              </a:ext>
            </a:extLst>
          </p:cNvPr>
          <p:cNvSpPr txBox="1">
            <a:spLocks noChangeArrowheads="1"/>
          </p:cNvSpPr>
          <p:nvPr/>
        </p:nvSpPr>
        <p:spPr bwMode="auto">
          <a:xfrm>
            <a:off x="1485900" y="1503534"/>
            <a:ext cx="3816350" cy="525463"/>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400" b="1" dirty="0">
                <a:solidFill>
                  <a:srgbClr val="000000"/>
                </a:solidFill>
                <a:latin typeface="+mn-lt"/>
                <a:ea typeface="+mn-ea"/>
                <a:cs typeface="+mn-ea"/>
                <a:sym typeface="+mn-lt"/>
              </a:rPr>
              <a:t>例</a:t>
            </a:r>
            <a:r>
              <a:rPr lang="en-US" altLang="zh-CN" sz="2400" b="1" dirty="0">
                <a:solidFill>
                  <a:srgbClr val="000000"/>
                </a:solidFill>
                <a:latin typeface="+mn-lt"/>
                <a:ea typeface="+mn-ea"/>
                <a:cs typeface="+mn-ea"/>
                <a:sym typeface="+mn-lt"/>
              </a:rPr>
              <a:t>3</a:t>
            </a:r>
            <a:r>
              <a:rPr lang="zh-CN" altLang="en-US" sz="2400" b="1" dirty="0">
                <a:solidFill>
                  <a:srgbClr val="000000"/>
                </a:solidFill>
                <a:latin typeface="+mn-lt"/>
                <a:ea typeface="+mn-ea"/>
                <a:cs typeface="+mn-ea"/>
                <a:sym typeface="+mn-lt"/>
              </a:rPr>
              <a:t>：一张</a:t>
            </a:r>
            <a:r>
              <a:rPr lang="zh-CN" altLang="en-US" sz="2400" b="1" dirty="0">
                <a:solidFill>
                  <a:srgbClr val="FF0000"/>
                </a:solidFill>
                <a:latin typeface="+mn-lt"/>
                <a:ea typeface="+mn-ea"/>
                <a:cs typeface="+mn-ea"/>
                <a:sym typeface="+mn-lt"/>
              </a:rPr>
              <a:t>登记表</a:t>
            </a:r>
          </a:p>
        </p:txBody>
      </p:sp>
      <p:sp>
        <p:nvSpPr>
          <p:cNvPr id="12" name="Text Box 27">
            <a:extLst>
              <a:ext uri="{FF2B5EF4-FFF2-40B4-BE49-F238E27FC236}">
                <a16:creationId xmlns:a16="http://schemas.microsoft.com/office/drawing/2014/main" id="{4F66EC01-7501-4129-BCF8-4835CB2FB2EF}"/>
              </a:ext>
            </a:extLst>
          </p:cNvPr>
          <p:cNvSpPr txBox="1">
            <a:spLocks noChangeArrowheads="1"/>
          </p:cNvSpPr>
          <p:nvPr/>
        </p:nvSpPr>
        <p:spPr bwMode="auto">
          <a:xfrm>
            <a:off x="2844883" y="4612027"/>
            <a:ext cx="8640762" cy="169360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2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其中：姓名、性别、年龄是</a:t>
            </a:r>
            <a:r>
              <a:rPr lang="zh-CN" altLang="en-US" sz="2000" dirty="0">
                <a:solidFill>
                  <a:srgbClr val="FF0000"/>
                </a:solidFill>
                <a:latin typeface="+mn-lt"/>
                <a:ea typeface="+mn-ea"/>
                <a:cs typeface="+mn-ea"/>
                <a:sym typeface="+mn-lt"/>
              </a:rPr>
              <a:t>数据项</a:t>
            </a:r>
            <a:r>
              <a:rPr lang="en-US" altLang="zh-CN" sz="2000" dirty="0">
                <a:solidFill>
                  <a:srgbClr val="000000"/>
                </a:solidFill>
                <a:latin typeface="+mn-lt"/>
                <a:ea typeface="+mn-ea"/>
                <a:cs typeface="+mn-ea"/>
                <a:sym typeface="+mn-lt"/>
              </a:rPr>
              <a:t>(item)</a:t>
            </a:r>
            <a:r>
              <a:rPr lang="zh-CN" altLang="en-US" sz="2000" dirty="0">
                <a:solidFill>
                  <a:srgbClr val="000000"/>
                </a:solidFill>
                <a:latin typeface="+mn-lt"/>
                <a:ea typeface="+mn-ea"/>
                <a:cs typeface="+mn-ea"/>
                <a:sym typeface="+mn-lt"/>
              </a:rPr>
              <a:t>、</a:t>
            </a:r>
            <a:r>
              <a:rPr lang="zh-CN" altLang="en-US" sz="2000" dirty="0">
                <a:solidFill>
                  <a:srgbClr val="FF0000"/>
                </a:solidFill>
                <a:latin typeface="+mn-lt"/>
                <a:ea typeface="+mn-ea"/>
                <a:cs typeface="+mn-ea"/>
                <a:sym typeface="+mn-lt"/>
              </a:rPr>
              <a:t>数据域</a:t>
            </a:r>
            <a:r>
              <a:rPr lang="en-US" altLang="zh-CN" sz="2000" dirty="0">
                <a:solidFill>
                  <a:srgbClr val="000000"/>
                </a:solidFill>
                <a:latin typeface="+mn-lt"/>
                <a:ea typeface="+mn-ea"/>
                <a:cs typeface="+mn-ea"/>
                <a:sym typeface="+mn-lt"/>
              </a:rPr>
              <a:t>(field)</a:t>
            </a:r>
            <a:r>
              <a:rPr lang="zh-CN" altLang="en-US" sz="20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zh-CN" altLang="en-US" sz="2000" dirty="0">
                <a:solidFill>
                  <a:srgbClr val="000000"/>
                </a:solidFill>
                <a:latin typeface="+mn-lt"/>
                <a:ea typeface="+mn-ea"/>
                <a:cs typeface="+mn-ea"/>
                <a:sym typeface="+mn-lt"/>
              </a:rPr>
              <a:t>                （姓名，性别，年龄）是</a:t>
            </a:r>
            <a:r>
              <a:rPr lang="zh-CN" altLang="en-US" sz="2000" dirty="0">
                <a:solidFill>
                  <a:srgbClr val="FF0000"/>
                </a:solidFill>
                <a:latin typeface="+mn-lt"/>
                <a:ea typeface="+mn-ea"/>
                <a:cs typeface="+mn-ea"/>
                <a:sym typeface="+mn-lt"/>
              </a:rPr>
              <a:t>记录</a:t>
            </a:r>
            <a:r>
              <a:rPr lang="en-US" altLang="zh-CN" sz="2000" dirty="0">
                <a:solidFill>
                  <a:srgbClr val="000000"/>
                </a:solidFill>
                <a:latin typeface="+mn-lt"/>
                <a:ea typeface="+mn-ea"/>
                <a:cs typeface="+mn-ea"/>
                <a:sym typeface="+mn-lt"/>
              </a:rPr>
              <a:t>(record</a:t>
            </a:r>
            <a:r>
              <a:rPr lang="zh-CN" altLang="en-US" sz="2000" dirty="0">
                <a:solidFill>
                  <a:srgbClr val="000000"/>
                </a:solidFill>
                <a:latin typeface="+mn-lt"/>
                <a:ea typeface="+mn-ea"/>
                <a:cs typeface="+mn-ea"/>
                <a:sym typeface="+mn-lt"/>
              </a:rPr>
              <a:t>）；</a:t>
            </a:r>
            <a:endParaRPr lang="en-US" altLang="zh-CN" sz="20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2000" dirty="0">
                <a:solidFill>
                  <a:srgbClr val="000000"/>
                </a:solidFill>
                <a:latin typeface="+mn-lt"/>
                <a:ea typeface="+mn-ea"/>
                <a:cs typeface="+mn-ea"/>
                <a:sym typeface="+mn-lt"/>
              </a:rPr>
              <a:t>                  C</a:t>
            </a:r>
            <a:r>
              <a:rPr lang="zh-CN" altLang="en-US" sz="2000" dirty="0">
                <a:solidFill>
                  <a:srgbClr val="000000"/>
                </a:solidFill>
                <a:latin typeface="+mn-lt"/>
                <a:ea typeface="+mn-ea"/>
                <a:cs typeface="+mn-ea"/>
                <a:sym typeface="+mn-lt"/>
              </a:rPr>
              <a:t>语言将“记录”</a:t>
            </a:r>
            <a:r>
              <a:rPr lang="en-US" altLang="zh-CN" sz="2000" dirty="0">
                <a:solidFill>
                  <a:srgbClr val="000000"/>
                </a:solidFill>
                <a:latin typeface="+mn-lt"/>
                <a:ea typeface="+mn-ea"/>
                <a:cs typeface="+mn-ea"/>
                <a:sym typeface="+mn-lt"/>
              </a:rPr>
              <a:t>(record)</a:t>
            </a:r>
            <a:r>
              <a:rPr lang="zh-CN" altLang="en-US" sz="2000" dirty="0">
                <a:solidFill>
                  <a:srgbClr val="000000"/>
                </a:solidFill>
                <a:latin typeface="+mn-lt"/>
                <a:ea typeface="+mn-ea"/>
                <a:cs typeface="+mn-ea"/>
                <a:sym typeface="+mn-lt"/>
              </a:rPr>
              <a:t>定义为“结构”</a:t>
            </a:r>
            <a:r>
              <a:rPr lang="en-US" altLang="zh-CN" sz="2000" dirty="0">
                <a:solidFill>
                  <a:srgbClr val="000000"/>
                </a:solidFill>
                <a:latin typeface="+mn-lt"/>
                <a:ea typeface="+mn-ea"/>
                <a:cs typeface="+mn-ea"/>
                <a:sym typeface="+mn-lt"/>
              </a:rPr>
              <a:t>(struct)</a:t>
            </a:r>
            <a:r>
              <a:rPr lang="zh-CN" altLang="en-US" sz="20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zh-CN" altLang="en-US" sz="2000" dirty="0">
                <a:solidFill>
                  <a:srgbClr val="000000"/>
                </a:solidFill>
                <a:latin typeface="+mn-lt"/>
                <a:ea typeface="+mn-ea"/>
                <a:cs typeface="+mn-ea"/>
                <a:sym typeface="+mn-lt"/>
              </a:rPr>
              <a:t>                  登记表也是一个</a:t>
            </a:r>
            <a:r>
              <a:rPr lang="zh-CN" altLang="en-US" sz="2000" dirty="0">
                <a:solidFill>
                  <a:srgbClr val="FF0000"/>
                </a:solidFill>
                <a:latin typeface="+mn-lt"/>
                <a:ea typeface="+mn-ea"/>
                <a:cs typeface="+mn-ea"/>
                <a:sym typeface="+mn-lt"/>
              </a:rPr>
              <a:t>线性表</a:t>
            </a:r>
            <a:r>
              <a:rPr lang="zh-CN" altLang="en-US" sz="2000" dirty="0">
                <a:solidFill>
                  <a:srgbClr val="000000"/>
                </a:solidFill>
                <a:latin typeface="+mn-lt"/>
                <a:ea typeface="+mn-ea"/>
                <a:cs typeface="+mn-ea"/>
                <a:sym typeface="+mn-lt"/>
              </a:rPr>
              <a:t>。</a:t>
            </a:r>
          </a:p>
        </p:txBody>
      </p:sp>
      <p:sp>
        <p:nvSpPr>
          <p:cNvPr id="14" name="文本框 13">
            <a:extLst>
              <a:ext uri="{FF2B5EF4-FFF2-40B4-BE49-F238E27FC236}">
                <a16:creationId xmlns:a16="http://schemas.microsoft.com/office/drawing/2014/main" id="{16F8C0DE-1B6D-415F-8539-B47C605C62A8}"/>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15" name="组合 14">
            <a:extLst>
              <a:ext uri="{FF2B5EF4-FFF2-40B4-BE49-F238E27FC236}">
                <a16:creationId xmlns:a16="http://schemas.microsoft.com/office/drawing/2014/main" id="{50B7A4B2-F85B-4411-9456-D2DE01B67FF1}"/>
              </a:ext>
            </a:extLst>
          </p:cNvPr>
          <p:cNvGrpSpPr/>
          <p:nvPr/>
        </p:nvGrpSpPr>
        <p:grpSpPr>
          <a:xfrm>
            <a:off x="1485900" y="1155700"/>
            <a:ext cx="10706100" cy="108000"/>
            <a:chOff x="1485900" y="1155700"/>
            <a:chExt cx="10706100" cy="108000"/>
          </a:xfrm>
        </p:grpSpPr>
        <p:sp>
          <p:nvSpPr>
            <p:cNvPr id="16" name="矩形 15">
              <a:extLst>
                <a:ext uri="{FF2B5EF4-FFF2-40B4-BE49-F238E27FC236}">
                  <a16:creationId xmlns:a16="http://schemas.microsoft.com/office/drawing/2014/main" id="{9A81F87D-31B1-48EB-9886-AA6B92D24AE4}"/>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a:extLst>
                <a:ext uri="{FF2B5EF4-FFF2-40B4-BE49-F238E27FC236}">
                  <a16:creationId xmlns:a16="http://schemas.microsoft.com/office/drawing/2014/main" id="{B152DDEF-29EE-4894-B928-56091A5BF888}"/>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a:extLst>
              <a:ext uri="{FF2B5EF4-FFF2-40B4-BE49-F238E27FC236}">
                <a16:creationId xmlns:a16="http://schemas.microsoft.com/office/drawing/2014/main" id="{2E7EDA2B-9A80-4F38-8195-5BF266C5E950}"/>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grpSp>
        <p:nvGrpSpPr>
          <p:cNvPr id="19" name="组合 18">
            <a:extLst>
              <a:ext uri="{FF2B5EF4-FFF2-40B4-BE49-F238E27FC236}">
                <a16:creationId xmlns:a16="http://schemas.microsoft.com/office/drawing/2014/main" id="{1F4DAAD2-FB29-4457-A36B-A28DF88D5E77}"/>
              </a:ext>
            </a:extLst>
          </p:cNvPr>
          <p:cNvGrpSpPr/>
          <p:nvPr/>
        </p:nvGrpSpPr>
        <p:grpSpPr>
          <a:xfrm>
            <a:off x="7853533" y="576562"/>
            <a:ext cx="3632112" cy="525786"/>
            <a:chOff x="8720339" y="658360"/>
            <a:chExt cx="6746309" cy="567230"/>
          </a:xfrm>
        </p:grpSpPr>
        <p:sp>
          <p:nvSpPr>
            <p:cNvPr id="20" name="矩形: 圆角 19">
              <a:extLst>
                <a:ext uri="{FF2B5EF4-FFF2-40B4-BE49-F238E27FC236}">
                  <a16:creationId xmlns:a16="http://schemas.microsoft.com/office/drawing/2014/main" id="{6E954E1F-AECD-424F-AF06-9E1F6587FD0D}"/>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文本框 20">
              <a:extLst>
                <a:ext uri="{FF2B5EF4-FFF2-40B4-BE49-F238E27FC236}">
                  <a16:creationId xmlns:a16="http://schemas.microsoft.com/office/drawing/2014/main" id="{46D7E6D9-B288-4560-83E4-3FD019E1D6C2}"/>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00497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00437174-8058-4D1A-9676-C72690F1D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793" y="1860617"/>
            <a:ext cx="5524500" cy="1876425"/>
          </a:xfrm>
          <a:prstGeom prst="rect">
            <a:avLst/>
          </a:prstGeom>
        </p:spPr>
      </p:pic>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sp>
        <p:nvSpPr>
          <p:cNvPr id="20" name="文本框 19">
            <a:extLst>
              <a:ext uri="{FF2B5EF4-FFF2-40B4-BE49-F238E27FC236}">
                <a16:creationId xmlns:a16="http://schemas.microsoft.com/office/drawing/2014/main" id="{8BD84888-1845-4207-BFEB-DAEDCF59FBCD}"/>
              </a:ext>
            </a:extLst>
          </p:cNvPr>
          <p:cNvSpPr txBox="1"/>
          <p:nvPr/>
        </p:nvSpPr>
        <p:spPr>
          <a:xfrm>
            <a:off x="275741" y="1612200"/>
            <a:ext cx="5049353" cy="453266"/>
          </a:xfrm>
          <a:prstGeom prst="rect">
            <a:avLst/>
          </a:prstGeom>
          <a:noFill/>
          <a:ln>
            <a:noFill/>
          </a:ln>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4</a:t>
            </a:r>
            <a:r>
              <a:rPr lang="zh-CN" altLang="en-US" sz="2000" b="1" dirty="0">
                <a:solidFill>
                  <a:srgbClr val="FF0000"/>
                </a:solidFill>
                <a:cs typeface="+mn-ea"/>
                <a:sym typeface="+mn-lt"/>
              </a:rPr>
              <a:t>：图书馆的书目检索系统自动化</a:t>
            </a:r>
          </a:p>
        </p:txBody>
      </p:sp>
      <p:grpSp>
        <p:nvGrpSpPr>
          <p:cNvPr id="22" name="组合 21">
            <a:extLst>
              <a:ext uri="{FF2B5EF4-FFF2-40B4-BE49-F238E27FC236}">
                <a16:creationId xmlns:a16="http://schemas.microsoft.com/office/drawing/2014/main" id="{B0C69BDE-62D5-4D6A-8741-AC6F74840A5F}"/>
              </a:ext>
            </a:extLst>
          </p:cNvPr>
          <p:cNvGrpSpPr/>
          <p:nvPr/>
        </p:nvGrpSpPr>
        <p:grpSpPr>
          <a:xfrm>
            <a:off x="7853533" y="576562"/>
            <a:ext cx="3632112" cy="525786"/>
            <a:chOff x="8720339" y="658360"/>
            <a:chExt cx="6746309" cy="567230"/>
          </a:xfrm>
        </p:grpSpPr>
        <p:sp>
          <p:nvSpPr>
            <p:cNvPr id="23" name="矩形: 圆角 22">
              <a:extLst>
                <a:ext uri="{FF2B5EF4-FFF2-40B4-BE49-F238E27FC236}">
                  <a16:creationId xmlns:a16="http://schemas.microsoft.com/office/drawing/2014/main" id="{ABF2A43B-527B-4DAD-9194-D0931E5BD6B7}"/>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文本框 23">
              <a:extLst>
                <a:ext uri="{FF2B5EF4-FFF2-40B4-BE49-F238E27FC236}">
                  <a16:creationId xmlns:a16="http://schemas.microsoft.com/office/drawing/2014/main" id="{A1026918-6E7C-454F-98AD-9E20F238CFB4}"/>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
        <p:nvSpPr>
          <p:cNvPr id="3" name="文本框 2">
            <a:extLst>
              <a:ext uri="{FF2B5EF4-FFF2-40B4-BE49-F238E27FC236}">
                <a16:creationId xmlns:a16="http://schemas.microsoft.com/office/drawing/2014/main" id="{8C852D71-AF2B-4318-92F5-0106F6F288BC}"/>
              </a:ext>
            </a:extLst>
          </p:cNvPr>
          <p:cNvSpPr txBox="1"/>
          <p:nvPr/>
        </p:nvSpPr>
        <p:spPr>
          <a:xfrm>
            <a:off x="460162" y="2281094"/>
            <a:ext cx="4675694" cy="854208"/>
          </a:xfrm>
          <a:prstGeom prst="rect">
            <a:avLst/>
          </a:prstGeom>
          <a:noFill/>
        </p:spPr>
        <p:txBody>
          <a:bodyPr wrap="square" rtlCol="0">
            <a:spAutoFit/>
          </a:bodyPr>
          <a:lstStyle/>
          <a:p>
            <a:pPr marL="285750" indent="-285750">
              <a:lnSpc>
                <a:spcPct val="130000"/>
              </a:lnSpc>
              <a:spcAft>
                <a:spcPts val="600"/>
              </a:spcAft>
              <a:buClr>
                <a:srgbClr val="FF0000"/>
              </a:buClr>
              <a:buFont typeface="Arial" panose="020B0604020202020204" pitchFamily="34" charset="0"/>
              <a:buChar char="•"/>
            </a:pPr>
            <a:r>
              <a:rPr lang="zh-CN" altLang="en-US" dirty="0">
                <a:solidFill>
                  <a:srgbClr val="FF0000"/>
                </a:solidFill>
                <a:cs typeface="+mn-ea"/>
                <a:sym typeface="+mn-lt"/>
              </a:rPr>
              <a:t>算法：</a:t>
            </a:r>
            <a:r>
              <a:rPr lang="zh-CN" altLang="en-US" dirty="0">
                <a:cs typeface="+mn-ea"/>
                <a:sym typeface="+mn-lt"/>
              </a:rPr>
              <a:t>？查找图书某一方面的信息</a:t>
            </a:r>
            <a:endParaRPr lang="en-US" altLang="zh-CN" dirty="0">
              <a:cs typeface="+mn-ea"/>
              <a:sym typeface="+mn-lt"/>
            </a:endParaRPr>
          </a:p>
          <a:p>
            <a:pPr marL="285750" indent="-285750">
              <a:lnSpc>
                <a:spcPct val="130000"/>
              </a:lnSpc>
              <a:spcAft>
                <a:spcPts val="600"/>
              </a:spcAft>
              <a:buClr>
                <a:srgbClr val="FF0000"/>
              </a:buClr>
              <a:buFont typeface="Arial" panose="020B0604020202020204" pitchFamily="34" charset="0"/>
              <a:buChar char="•"/>
            </a:pPr>
            <a:r>
              <a:rPr lang="zh-CN" altLang="en-US" dirty="0">
                <a:solidFill>
                  <a:srgbClr val="FF0000"/>
                </a:solidFill>
                <a:cs typeface="+mn-ea"/>
                <a:sym typeface="+mn-lt"/>
              </a:rPr>
              <a:t>模型：</a:t>
            </a:r>
            <a:r>
              <a:rPr lang="zh-CN" altLang="en-US" dirty="0">
                <a:cs typeface="+mn-ea"/>
                <a:sym typeface="+mn-lt"/>
              </a:rPr>
              <a:t>？按照某一方面信息建立的表格</a:t>
            </a:r>
            <a:endParaRPr lang="en-US" altLang="zh-CN" dirty="0">
              <a:cs typeface="+mn-ea"/>
              <a:sym typeface="+mn-lt"/>
            </a:endParaRPr>
          </a:p>
        </p:txBody>
      </p:sp>
      <p:sp>
        <p:nvSpPr>
          <p:cNvPr id="25" name="文本框 24">
            <a:extLst>
              <a:ext uri="{FF2B5EF4-FFF2-40B4-BE49-F238E27FC236}">
                <a16:creationId xmlns:a16="http://schemas.microsoft.com/office/drawing/2014/main" id="{ECB6A48F-8AB9-4A56-871D-A98624B3A241}"/>
              </a:ext>
            </a:extLst>
          </p:cNvPr>
          <p:cNvSpPr txBox="1"/>
          <p:nvPr/>
        </p:nvSpPr>
        <p:spPr>
          <a:xfrm>
            <a:off x="6039116" y="1473766"/>
            <a:ext cx="1814417" cy="369332"/>
          </a:xfrm>
          <a:prstGeom prst="rect">
            <a:avLst/>
          </a:prstGeom>
          <a:noFill/>
        </p:spPr>
        <p:txBody>
          <a:bodyPr wrap="square">
            <a:spAutoFit/>
          </a:bodyPr>
          <a:lstStyle/>
          <a:p>
            <a:r>
              <a:rPr lang="zh-CN" altLang="en-US" dirty="0">
                <a:solidFill>
                  <a:srgbClr val="FF0000"/>
                </a:solidFill>
                <a:cs typeface="+mn-ea"/>
                <a:sym typeface="+mn-lt"/>
              </a:rPr>
              <a:t>（线性结构）</a:t>
            </a:r>
            <a:endParaRPr lang="zh-CN" altLang="en-US" dirty="0">
              <a:solidFill>
                <a:srgbClr val="FF0000"/>
              </a:solidFill>
            </a:endParaRPr>
          </a:p>
        </p:txBody>
      </p:sp>
      <p:sp>
        <p:nvSpPr>
          <p:cNvPr id="26" name="文本框 25">
            <a:extLst>
              <a:ext uri="{FF2B5EF4-FFF2-40B4-BE49-F238E27FC236}">
                <a16:creationId xmlns:a16="http://schemas.microsoft.com/office/drawing/2014/main" id="{857C2F6D-1B44-4F05-BAF5-4C24AAD0F032}"/>
              </a:ext>
            </a:extLst>
          </p:cNvPr>
          <p:cNvSpPr txBox="1"/>
          <p:nvPr/>
        </p:nvSpPr>
        <p:spPr>
          <a:xfrm>
            <a:off x="8188991" y="3737042"/>
            <a:ext cx="2268719" cy="307777"/>
          </a:xfrm>
          <a:prstGeom prst="rect">
            <a:avLst/>
          </a:prstGeom>
          <a:noFill/>
        </p:spPr>
        <p:txBody>
          <a:bodyPr wrap="square">
            <a:spAutoFit/>
          </a:bodyPr>
          <a:lstStyle/>
          <a:p>
            <a:r>
              <a:rPr lang="zh-CN" altLang="en-US" sz="1400" dirty="0"/>
              <a:t>图书目录文件示例</a:t>
            </a:r>
          </a:p>
        </p:txBody>
      </p:sp>
      <p:sp>
        <p:nvSpPr>
          <p:cNvPr id="17" name="矩形 16">
            <a:extLst>
              <a:ext uri="{FF2B5EF4-FFF2-40B4-BE49-F238E27FC236}">
                <a16:creationId xmlns:a16="http://schemas.microsoft.com/office/drawing/2014/main" id="{0EC5FA29-8452-4FAC-8F7C-0C8F613F956D}"/>
              </a:ext>
            </a:extLst>
          </p:cNvPr>
          <p:cNvSpPr/>
          <p:nvPr/>
        </p:nvSpPr>
        <p:spPr>
          <a:xfrm>
            <a:off x="9973559" y="1889192"/>
            <a:ext cx="942680" cy="14609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8" name="矩形 27">
            <a:extLst>
              <a:ext uri="{FF2B5EF4-FFF2-40B4-BE49-F238E27FC236}">
                <a16:creationId xmlns:a16="http://schemas.microsoft.com/office/drawing/2014/main" id="{E8CC04DB-925F-4057-81B5-DE529F30DDEE}"/>
              </a:ext>
            </a:extLst>
          </p:cNvPr>
          <p:cNvSpPr/>
          <p:nvPr/>
        </p:nvSpPr>
        <p:spPr>
          <a:xfrm>
            <a:off x="8672659" y="1889192"/>
            <a:ext cx="1300899" cy="14609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矩形 28">
            <a:extLst>
              <a:ext uri="{FF2B5EF4-FFF2-40B4-BE49-F238E27FC236}">
                <a16:creationId xmlns:a16="http://schemas.microsoft.com/office/drawing/2014/main" id="{1F3D8672-B5CC-41AB-B94C-784FC28298C3}"/>
              </a:ext>
            </a:extLst>
          </p:cNvPr>
          <p:cNvSpPr/>
          <p:nvPr/>
        </p:nvSpPr>
        <p:spPr>
          <a:xfrm>
            <a:off x="7129564" y="1889192"/>
            <a:ext cx="1543094" cy="14609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21" name="图片 20">
            <a:extLst>
              <a:ext uri="{FF2B5EF4-FFF2-40B4-BE49-F238E27FC236}">
                <a16:creationId xmlns:a16="http://schemas.microsoft.com/office/drawing/2014/main" id="{F994B341-1D82-4471-89C6-1C1A920DA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793" y="4161447"/>
            <a:ext cx="2886075" cy="1514475"/>
          </a:xfrm>
          <a:prstGeom prst="rect">
            <a:avLst/>
          </a:prstGeom>
        </p:spPr>
      </p:pic>
      <p:pic>
        <p:nvPicPr>
          <p:cNvPr id="31" name="图片 30">
            <a:extLst>
              <a:ext uri="{FF2B5EF4-FFF2-40B4-BE49-F238E27FC236}">
                <a16:creationId xmlns:a16="http://schemas.microsoft.com/office/drawing/2014/main" id="{6112B6FB-BF6C-46FE-8062-8C9FBBC88D3A}"/>
              </a:ext>
            </a:extLst>
          </p:cNvPr>
          <p:cNvPicPr>
            <a:picLocks noChangeAspect="1"/>
          </p:cNvPicPr>
          <p:nvPr/>
        </p:nvPicPr>
        <p:blipFill rotWithShape="1">
          <a:blip r:embed="rId4">
            <a:extLst>
              <a:ext uri="{28A0092B-C50C-407E-A947-70E740481C1C}">
                <a14:useLocalDpi xmlns:a14="http://schemas.microsoft.com/office/drawing/2010/main" val="0"/>
              </a:ext>
            </a:extLst>
          </a:blip>
          <a:srcRect t="3700"/>
          <a:stretch/>
        </p:blipFill>
        <p:spPr>
          <a:xfrm>
            <a:off x="9093868" y="4182504"/>
            <a:ext cx="2895600" cy="1472359"/>
          </a:xfrm>
          <a:prstGeom prst="rect">
            <a:avLst/>
          </a:prstGeom>
        </p:spPr>
      </p:pic>
      <p:sp>
        <p:nvSpPr>
          <p:cNvPr id="34" name="文本框 33">
            <a:extLst>
              <a:ext uri="{FF2B5EF4-FFF2-40B4-BE49-F238E27FC236}">
                <a16:creationId xmlns:a16="http://schemas.microsoft.com/office/drawing/2014/main" id="{66A339B7-04B6-43FC-8A27-F3C6567FB491}"/>
              </a:ext>
            </a:extLst>
          </p:cNvPr>
          <p:cNvSpPr txBox="1"/>
          <p:nvPr/>
        </p:nvSpPr>
        <p:spPr>
          <a:xfrm>
            <a:off x="7232199" y="5638661"/>
            <a:ext cx="1242667" cy="307777"/>
          </a:xfrm>
          <a:prstGeom prst="rect">
            <a:avLst/>
          </a:prstGeom>
          <a:noFill/>
        </p:spPr>
        <p:txBody>
          <a:bodyPr wrap="square">
            <a:spAutoFit/>
          </a:bodyPr>
          <a:lstStyle/>
          <a:p>
            <a:r>
              <a:rPr lang="zh-CN" altLang="en-US" sz="1400" dirty="0"/>
              <a:t>按书名排序</a:t>
            </a:r>
          </a:p>
        </p:txBody>
      </p:sp>
      <p:sp>
        <p:nvSpPr>
          <p:cNvPr id="35" name="文本框 34">
            <a:extLst>
              <a:ext uri="{FF2B5EF4-FFF2-40B4-BE49-F238E27FC236}">
                <a16:creationId xmlns:a16="http://schemas.microsoft.com/office/drawing/2014/main" id="{51FE3022-0D6D-4041-8116-0277174C806D}"/>
              </a:ext>
            </a:extLst>
          </p:cNvPr>
          <p:cNvSpPr txBox="1"/>
          <p:nvPr/>
        </p:nvSpPr>
        <p:spPr>
          <a:xfrm>
            <a:off x="9973558" y="5638661"/>
            <a:ext cx="1387383" cy="307777"/>
          </a:xfrm>
          <a:prstGeom prst="rect">
            <a:avLst/>
          </a:prstGeom>
          <a:noFill/>
        </p:spPr>
        <p:txBody>
          <a:bodyPr wrap="square">
            <a:spAutoFit/>
          </a:bodyPr>
          <a:lstStyle/>
          <a:p>
            <a:r>
              <a:rPr lang="zh-CN" altLang="en-US" sz="1400" dirty="0"/>
              <a:t>按作者名排序</a:t>
            </a:r>
          </a:p>
        </p:txBody>
      </p:sp>
      <p:sp>
        <p:nvSpPr>
          <p:cNvPr id="37" name="文本框 36">
            <a:extLst>
              <a:ext uri="{FF2B5EF4-FFF2-40B4-BE49-F238E27FC236}">
                <a16:creationId xmlns:a16="http://schemas.microsoft.com/office/drawing/2014/main" id="{3DFE617E-DEAF-4621-BDF9-0625BAF652E4}"/>
              </a:ext>
            </a:extLst>
          </p:cNvPr>
          <p:cNvSpPr txBox="1"/>
          <p:nvPr/>
        </p:nvSpPr>
        <p:spPr>
          <a:xfrm>
            <a:off x="459020" y="2263482"/>
            <a:ext cx="5840786" cy="3437992"/>
          </a:xfrm>
          <a:prstGeom prst="rect">
            <a:avLst/>
          </a:prstGeom>
          <a:noFill/>
        </p:spPr>
        <p:txBody>
          <a:bodyPr wrap="square">
            <a:spAutoFit/>
          </a:bodyPr>
          <a:lstStyle/>
          <a:p>
            <a:pPr marL="285750" indent="-285750">
              <a:lnSpc>
                <a:spcPct val="130000"/>
              </a:lnSpc>
              <a:spcAft>
                <a:spcPts val="600"/>
              </a:spcAft>
              <a:buClr>
                <a:srgbClr val="FF0000"/>
              </a:buClr>
              <a:buSzPct val="90000"/>
              <a:buFont typeface="Wingdings" panose="05000000000000000000" pitchFamily="2" charset="2"/>
              <a:buChar char="u"/>
            </a:pPr>
            <a:r>
              <a:rPr lang="zh-CN" altLang="en-US" dirty="0">
                <a:cs typeface="+mn-ea"/>
                <a:sym typeface="+mn-lt"/>
              </a:rPr>
              <a:t>按图书的某些特征项建索引</a:t>
            </a:r>
            <a:endParaRPr lang="en-US" altLang="zh-CN" dirty="0">
              <a:cs typeface="+mn-ea"/>
              <a:sym typeface="+mn-lt"/>
            </a:endParaRPr>
          </a:p>
          <a:p>
            <a:pPr>
              <a:lnSpc>
                <a:spcPct val="130000"/>
              </a:lnSpc>
              <a:spcAft>
                <a:spcPts val="600"/>
              </a:spcAft>
              <a:buClr>
                <a:srgbClr val="FF0000"/>
              </a:buClr>
              <a:buSzPct val="90000"/>
            </a:pPr>
            <a:r>
              <a:rPr lang="zh-CN" altLang="en-US" dirty="0">
                <a:cs typeface="+mn-ea"/>
                <a:sym typeface="+mn-lt"/>
              </a:rPr>
              <a:t>   （如编号、书名、作者、出版日期等）</a:t>
            </a:r>
            <a:endParaRPr lang="en-US" altLang="zh-CN" dirty="0">
              <a:cs typeface="+mn-ea"/>
              <a:sym typeface="+mn-lt"/>
            </a:endParaRPr>
          </a:p>
          <a:p>
            <a:pPr marL="285750" indent="-285750">
              <a:lnSpc>
                <a:spcPct val="130000"/>
              </a:lnSpc>
              <a:spcBef>
                <a:spcPts val="600"/>
              </a:spcBef>
              <a:spcAft>
                <a:spcPts val="300"/>
              </a:spcAft>
              <a:buClr>
                <a:srgbClr val="FF0000"/>
              </a:buClr>
              <a:buSzPct val="90000"/>
              <a:buFont typeface="Wingdings" panose="05000000000000000000" pitchFamily="2" charset="2"/>
              <a:buChar char="u"/>
            </a:pPr>
            <a:r>
              <a:rPr lang="zh-CN" altLang="en-US" dirty="0">
                <a:cs typeface="+mn-ea"/>
                <a:sym typeface="+mn-lt"/>
              </a:rPr>
              <a:t>根据查询要求，按某一索引项进行排序</a:t>
            </a:r>
            <a:endParaRPr lang="en-US" altLang="zh-CN" dirty="0">
              <a:cs typeface="+mn-ea"/>
              <a:sym typeface="+mn-lt"/>
            </a:endParaRPr>
          </a:p>
          <a:p>
            <a:pPr>
              <a:lnSpc>
                <a:spcPct val="130000"/>
              </a:lnSpc>
              <a:spcAft>
                <a:spcPts val="300"/>
              </a:spcAft>
              <a:buClr>
                <a:srgbClr val="FF0000"/>
              </a:buClr>
              <a:buSzPct val="90000"/>
            </a:pPr>
            <a:r>
              <a:rPr lang="zh-CN" altLang="en-US" dirty="0">
                <a:cs typeface="+mn-ea"/>
                <a:sym typeface="+mn-lt"/>
              </a:rPr>
              <a:t>     </a:t>
            </a:r>
            <a:r>
              <a:rPr lang="zh-CN" altLang="en-US" dirty="0">
                <a:solidFill>
                  <a:srgbClr val="FF0000"/>
                </a:solidFill>
                <a:cs typeface="+mn-ea"/>
                <a:sym typeface="+mn-lt"/>
              </a:rPr>
              <a:t>操作对象：           </a:t>
            </a:r>
            <a:r>
              <a:rPr lang="zh-CN" altLang="en-US" dirty="0">
                <a:cs typeface="+mn-ea"/>
                <a:sym typeface="+mn-lt"/>
              </a:rPr>
              <a:t>是一本书的基本信息，</a:t>
            </a:r>
            <a:endParaRPr lang="en-US" altLang="zh-CN" dirty="0">
              <a:cs typeface="+mn-ea"/>
              <a:sym typeface="+mn-lt"/>
            </a:endParaRPr>
          </a:p>
          <a:p>
            <a:pPr>
              <a:lnSpc>
                <a:spcPct val="130000"/>
              </a:lnSpc>
              <a:spcAft>
                <a:spcPts val="300"/>
              </a:spcAft>
              <a:buClr>
                <a:srgbClr val="FF0000"/>
              </a:buClr>
              <a:buSzPct val="90000"/>
            </a:pPr>
            <a:r>
              <a:rPr lang="en-US" altLang="zh-CN" dirty="0">
                <a:cs typeface="+mn-ea"/>
                <a:sym typeface="+mn-lt"/>
              </a:rPr>
              <a:t>                                    </a:t>
            </a:r>
            <a:r>
              <a:rPr lang="zh-CN" altLang="en-US" dirty="0">
                <a:cs typeface="+mn-ea"/>
                <a:sym typeface="+mn-lt"/>
              </a:rPr>
              <a:t>如：编号、书名、作者、出版日期。</a:t>
            </a:r>
            <a:endParaRPr lang="en-US" altLang="zh-CN" dirty="0">
              <a:cs typeface="+mn-ea"/>
              <a:sym typeface="+mn-lt"/>
            </a:endParaRPr>
          </a:p>
          <a:p>
            <a:pPr>
              <a:lnSpc>
                <a:spcPct val="130000"/>
              </a:lnSpc>
              <a:spcAft>
                <a:spcPts val="300"/>
              </a:spcAft>
              <a:buClr>
                <a:srgbClr val="FF0000"/>
              </a:buClr>
              <a:buSzPct val="90000"/>
            </a:pPr>
            <a:r>
              <a:rPr lang="zh-CN" altLang="en-US" dirty="0">
                <a:cs typeface="+mn-ea"/>
                <a:sym typeface="+mn-lt"/>
              </a:rPr>
              <a:t>     </a:t>
            </a:r>
            <a:r>
              <a:rPr lang="zh-CN" altLang="en-US" dirty="0">
                <a:solidFill>
                  <a:srgbClr val="FF0000"/>
                </a:solidFill>
                <a:cs typeface="+mn-ea"/>
                <a:sym typeface="+mn-lt"/>
              </a:rPr>
              <a:t>对象间的关系：</a:t>
            </a:r>
            <a:r>
              <a:rPr lang="zh-CN" altLang="en-US" dirty="0">
                <a:cs typeface="+mn-ea"/>
                <a:sym typeface="+mn-lt"/>
              </a:rPr>
              <a:t>   按某一索引项的线性排序关系，</a:t>
            </a:r>
            <a:endParaRPr lang="en-US" altLang="zh-CN" dirty="0">
              <a:cs typeface="+mn-ea"/>
              <a:sym typeface="+mn-lt"/>
            </a:endParaRPr>
          </a:p>
          <a:p>
            <a:pPr>
              <a:lnSpc>
                <a:spcPct val="130000"/>
              </a:lnSpc>
              <a:spcAft>
                <a:spcPts val="300"/>
              </a:spcAft>
              <a:buClr>
                <a:srgbClr val="FF0000"/>
              </a:buClr>
              <a:buSzPct val="90000"/>
            </a:pPr>
            <a:r>
              <a:rPr lang="zh-CN" altLang="en-US" dirty="0">
                <a:cs typeface="+mn-ea"/>
                <a:sym typeface="+mn-lt"/>
              </a:rPr>
              <a:t>                                    如：按编号进行排序</a:t>
            </a:r>
            <a:endParaRPr lang="en-US" altLang="zh-CN" dirty="0">
              <a:cs typeface="+mn-ea"/>
              <a:sym typeface="+mn-lt"/>
            </a:endParaRPr>
          </a:p>
          <a:p>
            <a:pPr marL="285750" indent="-285750">
              <a:lnSpc>
                <a:spcPct val="130000"/>
              </a:lnSpc>
              <a:spcBef>
                <a:spcPts val="600"/>
              </a:spcBef>
              <a:spcAft>
                <a:spcPts val="300"/>
              </a:spcAft>
              <a:buClr>
                <a:srgbClr val="FF0000"/>
              </a:buClr>
              <a:buSzPct val="90000"/>
              <a:buFont typeface="Wingdings" panose="05000000000000000000" pitchFamily="2" charset="2"/>
              <a:buChar char="u"/>
            </a:pPr>
            <a:r>
              <a:rPr lang="zh-CN" altLang="en-US" dirty="0">
                <a:cs typeface="+mn-ea"/>
                <a:sym typeface="+mn-lt"/>
              </a:rPr>
              <a:t>本例表示了一种数据结构 </a:t>
            </a:r>
            <a:r>
              <a:rPr lang="en-US" altLang="zh-CN" dirty="0">
                <a:cs typeface="+mn-ea"/>
                <a:sym typeface="+mn-lt"/>
              </a:rPr>
              <a:t>--- </a:t>
            </a:r>
            <a:r>
              <a:rPr lang="zh-CN" altLang="en-US" dirty="0">
                <a:solidFill>
                  <a:srgbClr val="FF0000"/>
                </a:solidFill>
                <a:cs typeface="+mn-ea"/>
                <a:sym typeface="+mn-lt"/>
              </a:rPr>
              <a:t>线性数据结构 </a:t>
            </a:r>
            <a:endParaRPr lang="zh-CN" altLang="en-US" dirty="0">
              <a:solidFill>
                <a:srgbClr val="FF0000"/>
              </a:solidFill>
            </a:endParaRPr>
          </a:p>
        </p:txBody>
      </p:sp>
      <p:sp>
        <p:nvSpPr>
          <p:cNvPr id="38" name="文本框 37">
            <a:extLst>
              <a:ext uri="{FF2B5EF4-FFF2-40B4-BE49-F238E27FC236}">
                <a16:creationId xmlns:a16="http://schemas.microsoft.com/office/drawing/2014/main" id="{74D53923-CF00-4B01-A0A3-04523256578C}"/>
              </a:ext>
            </a:extLst>
          </p:cNvPr>
          <p:cNvSpPr txBox="1"/>
          <p:nvPr/>
        </p:nvSpPr>
        <p:spPr>
          <a:xfrm>
            <a:off x="7735813" y="6052624"/>
            <a:ext cx="1831524" cy="369332"/>
          </a:xfrm>
          <a:prstGeom prst="rect">
            <a:avLst/>
          </a:prstGeom>
          <a:noFill/>
        </p:spPr>
        <p:txBody>
          <a:bodyPr wrap="square">
            <a:spAutoFit/>
          </a:bodyPr>
          <a:lstStyle/>
          <a:p>
            <a:r>
              <a:rPr lang="zh-CN" altLang="en-US" dirty="0"/>
              <a:t>数据：</a:t>
            </a:r>
            <a:r>
              <a:rPr lang="zh-CN" altLang="en-US" dirty="0">
                <a:solidFill>
                  <a:srgbClr val="FF0000"/>
                </a:solidFill>
              </a:rPr>
              <a:t>数目信息</a:t>
            </a:r>
          </a:p>
        </p:txBody>
      </p:sp>
      <p:sp>
        <p:nvSpPr>
          <p:cNvPr id="39" name="文本框 38">
            <a:extLst>
              <a:ext uri="{FF2B5EF4-FFF2-40B4-BE49-F238E27FC236}">
                <a16:creationId xmlns:a16="http://schemas.microsoft.com/office/drawing/2014/main" id="{E67201EB-C52A-408C-BA24-65430F2E40D7}"/>
              </a:ext>
            </a:extLst>
          </p:cNvPr>
          <p:cNvSpPr txBox="1"/>
          <p:nvPr/>
        </p:nvSpPr>
        <p:spPr>
          <a:xfrm>
            <a:off x="7735813" y="6411275"/>
            <a:ext cx="3180426" cy="369332"/>
          </a:xfrm>
          <a:prstGeom prst="rect">
            <a:avLst/>
          </a:prstGeom>
          <a:noFill/>
        </p:spPr>
        <p:txBody>
          <a:bodyPr wrap="square">
            <a:spAutoFit/>
          </a:bodyPr>
          <a:lstStyle/>
          <a:p>
            <a:r>
              <a:rPr lang="zh-CN" altLang="en-US" dirty="0"/>
              <a:t>结构：</a:t>
            </a:r>
            <a:r>
              <a:rPr lang="zh-CN" altLang="en-US" dirty="0">
                <a:solidFill>
                  <a:srgbClr val="FF0000"/>
                </a:solidFill>
              </a:rPr>
              <a:t>顺序关系</a:t>
            </a:r>
            <a:r>
              <a:rPr lang="en-US" altLang="zh-CN" dirty="0">
                <a:solidFill>
                  <a:srgbClr val="FF0000"/>
                </a:solidFill>
              </a:rPr>
              <a:t>—</a:t>
            </a:r>
            <a:r>
              <a:rPr lang="zh-CN" altLang="en-US" dirty="0">
                <a:solidFill>
                  <a:srgbClr val="FF0000"/>
                </a:solidFill>
              </a:rPr>
              <a:t>线性结构</a:t>
            </a:r>
          </a:p>
        </p:txBody>
      </p:sp>
    </p:spTree>
    <p:extLst>
      <p:ext uri="{BB962C8B-B14F-4D97-AF65-F5344CB8AC3E}">
        <p14:creationId xmlns:p14="http://schemas.microsoft.com/office/powerpoint/2010/main" val="198853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wipe(left)">
                                      <p:cBhvr>
                                        <p:cTn id="31" dur="500"/>
                                        <p:tgtEl>
                                          <p:spTgt spid="26">
                                            <p:txEl>
                                              <p:pRg st="0" end="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25" grpId="0"/>
      <p:bldP spid="17" grpId="0" animBg="1"/>
      <p:bldP spid="28" grpId="0" animBg="1"/>
      <p:bldP spid="29" grpId="0" animBg="1"/>
      <p:bldP spid="34" grpId="0"/>
      <p:bldP spid="35"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a:extLst>
              <a:ext uri="{FF2B5EF4-FFF2-40B4-BE49-F238E27FC236}">
                <a16:creationId xmlns:a16="http://schemas.microsoft.com/office/drawing/2014/main" id="{ECBECB78-AB64-4C54-BB36-2CE50265C568}"/>
              </a:ext>
            </a:extLst>
          </p:cNvPr>
          <p:cNvSpPr txBox="1">
            <a:spLocks noChangeArrowheads="1"/>
          </p:cNvSpPr>
          <p:nvPr/>
        </p:nvSpPr>
        <p:spPr bwMode="auto">
          <a:xfrm>
            <a:off x="2742565" y="2669757"/>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130000"/>
              </a:lnSpc>
              <a:spcBef>
                <a:spcPct val="0"/>
              </a:spcBef>
              <a:buFont typeface="Wingdings" panose="05000000000000000000" pitchFamily="2" charset="2"/>
              <a:buNone/>
              <a:defRPr/>
            </a:pPr>
            <a:r>
              <a:rPr lang="en-US" altLang="zh-CN" sz="1800" b="1" kern="0">
                <a:ea typeface="+mn-ea"/>
                <a:cs typeface="+mn-ea"/>
                <a:sym typeface="+mn-lt"/>
              </a:rPr>
              <a:t>  </a:t>
            </a:r>
          </a:p>
        </p:txBody>
      </p:sp>
      <p:sp>
        <p:nvSpPr>
          <p:cNvPr id="25" name="Text Box 4">
            <a:extLst>
              <a:ext uri="{FF2B5EF4-FFF2-40B4-BE49-F238E27FC236}">
                <a16:creationId xmlns:a16="http://schemas.microsoft.com/office/drawing/2014/main" id="{B117621D-52FA-424E-A9DC-6050B2AC3A7A}"/>
              </a:ext>
            </a:extLst>
          </p:cNvPr>
          <p:cNvSpPr txBox="1">
            <a:spLocks noChangeArrowheads="1"/>
          </p:cNvSpPr>
          <p:nvPr/>
        </p:nvSpPr>
        <p:spPr bwMode="auto">
          <a:xfrm>
            <a:off x="3372802" y="5587116"/>
            <a:ext cx="6791325" cy="85337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000" dirty="0">
                <a:solidFill>
                  <a:srgbClr val="000000"/>
                </a:solidFill>
                <a:latin typeface="+mn-lt"/>
                <a:ea typeface="+mn-ea"/>
                <a:cs typeface="+mn-ea"/>
                <a:sym typeface="+mn-lt"/>
              </a:rPr>
              <a:t>其中：</a:t>
            </a:r>
            <a:r>
              <a:rPr lang="en-US" altLang="zh-CN" sz="2000" dirty="0">
                <a:solidFill>
                  <a:srgbClr val="000000"/>
                </a:solidFill>
                <a:latin typeface="+mn-lt"/>
                <a:ea typeface="+mn-ea"/>
                <a:cs typeface="+mn-ea"/>
                <a:sym typeface="+mn-lt"/>
              </a:rPr>
              <a:t>A</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B</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C</a:t>
            </a:r>
            <a:r>
              <a:rPr lang="zh-CN" altLang="en-US" sz="2000" dirty="0">
                <a:solidFill>
                  <a:srgbClr val="000000"/>
                </a:solidFill>
                <a:latin typeface="+mn-lt"/>
                <a:ea typeface="+mn-ea"/>
                <a:cs typeface="+mn-ea"/>
                <a:sym typeface="+mn-lt"/>
              </a:rPr>
              <a:t>等是结点</a:t>
            </a:r>
            <a:r>
              <a:rPr lang="en-US" altLang="zh-CN" sz="2000" dirty="0">
                <a:solidFill>
                  <a:srgbClr val="000000"/>
                </a:solidFill>
                <a:latin typeface="+mn-lt"/>
                <a:ea typeface="+mn-ea"/>
                <a:cs typeface="+mn-ea"/>
                <a:sym typeface="+mn-lt"/>
              </a:rPr>
              <a:t>(node)</a:t>
            </a:r>
            <a:r>
              <a:rPr lang="zh-CN" altLang="en-US" sz="20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en-US" altLang="zh-CN" sz="2000" dirty="0">
                <a:solidFill>
                  <a:srgbClr val="000000"/>
                </a:solidFill>
                <a:latin typeface="+mn-lt"/>
                <a:ea typeface="+mn-ea"/>
                <a:cs typeface="+mn-ea"/>
                <a:sym typeface="+mn-lt"/>
              </a:rPr>
              <a:t>A</a:t>
            </a:r>
            <a:r>
              <a:rPr lang="zh-CN" altLang="en-US" sz="2000" dirty="0">
                <a:solidFill>
                  <a:srgbClr val="000000"/>
                </a:solidFill>
                <a:latin typeface="+mn-lt"/>
                <a:ea typeface="+mn-ea"/>
                <a:cs typeface="+mn-ea"/>
                <a:sym typeface="+mn-lt"/>
              </a:rPr>
              <a:t>与</a:t>
            </a:r>
            <a:r>
              <a:rPr lang="en-US" altLang="zh-CN" sz="2000" dirty="0">
                <a:solidFill>
                  <a:srgbClr val="000000"/>
                </a:solidFill>
                <a:latin typeface="+mn-lt"/>
                <a:ea typeface="+mn-ea"/>
                <a:cs typeface="+mn-ea"/>
                <a:sym typeface="+mn-lt"/>
              </a:rPr>
              <a:t>B, B</a:t>
            </a:r>
            <a:r>
              <a:rPr lang="zh-CN" altLang="en-US" sz="2000" dirty="0">
                <a:solidFill>
                  <a:srgbClr val="000000"/>
                </a:solidFill>
                <a:latin typeface="+mn-lt"/>
                <a:ea typeface="+mn-ea"/>
                <a:cs typeface="+mn-ea"/>
                <a:sym typeface="+mn-lt"/>
              </a:rPr>
              <a:t>与</a:t>
            </a:r>
            <a:r>
              <a:rPr lang="en-US" altLang="zh-CN" sz="2000" dirty="0">
                <a:solidFill>
                  <a:srgbClr val="000000"/>
                </a:solidFill>
                <a:latin typeface="+mn-lt"/>
                <a:ea typeface="+mn-ea"/>
                <a:cs typeface="+mn-ea"/>
                <a:sym typeface="+mn-lt"/>
              </a:rPr>
              <a:t>E, A</a:t>
            </a:r>
            <a:r>
              <a:rPr lang="zh-CN" altLang="en-US" sz="2000" dirty="0">
                <a:solidFill>
                  <a:srgbClr val="000000"/>
                </a:solidFill>
                <a:latin typeface="+mn-lt"/>
                <a:ea typeface="+mn-ea"/>
                <a:cs typeface="+mn-ea"/>
                <a:sym typeface="+mn-lt"/>
              </a:rPr>
              <a:t>与</a:t>
            </a:r>
            <a:r>
              <a:rPr lang="en-US" altLang="zh-CN" sz="2000" dirty="0">
                <a:solidFill>
                  <a:srgbClr val="000000"/>
                </a:solidFill>
                <a:latin typeface="+mn-lt"/>
                <a:ea typeface="+mn-ea"/>
                <a:cs typeface="+mn-ea"/>
                <a:sym typeface="+mn-lt"/>
              </a:rPr>
              <a:t>C</a:t>
            </a:r>
            <a:r>
              <a:rPr lang="zh-CN" altLang="en-US" sz="2000" dirty="0">
                <a:solidFill>
                  <a:srgbClr val="000000"/>
                </a:solidFill>
                <a:latin typeface="+mn-lt"/>
                <a:ea typeface="+mn-ea"/>
                <a:cs typeface="+mn-ea"/>
                <a:sym typeface="+mn-lt"/>
              </a:rPr>
              <a:t>之间是</a:t>
            </a:r>
            <a:r>
              <a:rPr lang="zh-CN" altLang="en-US" sz="2000" dirty="0">
                <a:solidFill>
                  <a:srgbClr val="FF0000"/>
                </a:solidFill>
                <a:latin typeface="+mn-lt"/>
                <a:ea typeface="+mn-ea"/>
                <a:cs typeface="+mn-ea"/>
                <a:sym typeface="+mn-lt"/>
              </a:rPr>
              <a:t>层次</a:t>
            </a:r>
            <a:r>
              <a:rPr lang="zh-CN" altLang="en-US" sz="2000" dirty="0">
                <a:solidFill>
                  <a:srgbClr val="000000"/>
                </a:solidFill>
                <a:latin typeface="+mn-lt"/>
                <a:ea typeface="+mn-ea"/>
                <a:cs typeface="+mn-ea"/>
                <a:sym typeface="+mn-lt"/>
              </a:rPr>
              <a:t>关系或</a:t>
            </a:r>
            <a:r>
              <a:rPr lang="zh-CN" altLang="en-US" sz="2000" dirty="0">
                <a:solidFill>
                  <a:srgbClr val="FF0000"/>
                </a:solidFill>
                <a:latin typeface="+mn-lt"/>
                <a:ea typeface="+mn-ea"/>
                <a:cs typeface="+mn-ea"/>
                <a:sym typeface="+mn-lt"/>
              </a:rPr>
              <a:t>父子</a:t>
            </a:r>
            <a:r>
              <a:rPr lang="zh-CN" altLang="en-US" sz="2000" dirty="0">
                <a:solidFill>
                  <a:srgbClr val="000000"/>
                </a:solidFill>
                <a:latin typeface="+mn-lt"/>
                <a:ea typeface="+mn-ea"/>
                <a:cs typeface="+mn-ea"/>
                <a:sym typeface="+mn-lt"/>
              </a:rPr>
              <a:t>关系。</a:t>
            </a:r>
          </a:p>
        </p:txBody>
      </p:sp>
      <p:grpSp>
        <p:nvGrpSpPr>
          <p:cNvPr id="26" name="组合 1">
            <a:extLst>
              <a:ext uri="{FF2B5EF4-FFF2-40B4-BE49-F238E27FC236}">
                <a16:creationId xmlns:a16="http://schemas.microsoft.com/office/drawing/2014/main" id="{A1072A7E-CD71-4129-A52A-8B82EE80F10F}"/>
              </a:ext>
            </a:extLst>
          </p:cNvPr>
          <p:cNvGrpSpPr>
            <a:grpSpLocks/>
          </p:cNvGrpSpPr>
          <p:nvPr/>
        </p:nvGrpSpPr>
        <p:grpSpPr bwMode="auto">
          <a:xfrm>
            <a:off x="3170423" y="2070104"/>
            <a:ext cx="5718624" cy="3225800"/>
            <a:chOff x="-173270" y="1219200"/>
            <a:chExt cx="5824770" cy="3200400"/>
          </a:xfrm>
        </p:grpSpPr>
        <p:sp>
          <p:nvSpPr>
            <p:cNvPr id="27" name="Rectangle 6">
              <a:extLst>
                <a:ext uri="{FF2B5EF4-FFF2-40B4-BE49-F238E27FC236}">
                  <a16:creationId xmlns:a16="http://schemas.microsoft.com/office/drawing/2014/main" id="{B6A682E5-5024-4B77-AEB5-8FE486913161}"/>
                </a:ext>
              </a:extLst>
            </p:cNvPr>
            <p:cNvSpPr>
              <a:spLocks noChangeArrowheads="1"/>
            </p:cNvSpPr>
            <p:nvPr/>
          </p:nvSpPr>
          <p:spPr bwMode="auto">
            <a:xfrm>
              <a:off x="2056984" y="1219200"/>
              <a:ext cx="1904786" cy="5339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华中科技大学</a:t>
              </a:r>
              <a:r>
                <a:rPr lang="en-US" altLang="zh-CN" sz="1800" b="1" dirty="0">
                  <a:solidFill>
                    <a:srgbClr val="000000"/>
                  </a:solidFill>
                  <a:latin typeface="+mn-lt"/>
                  <a:ea typeface="+mn-ea"/>
                  <a:cs typeface="+mn-ea"/>
                  <a:sym typeface="+mn-lt"/>
                </a:rPr>
                <a:t>(A)</a:t>
              </a:r>
            </a:p>
          </p:txBody>
        </p:sp>
        <p:sp>
          <p:nvSpPr>
            <p:cNvPr id="28" name="Rectangle 7">
              <a:extLst>
                <a:ext uri="{FF2B5EF4-FFF2-40B4-BE49-F238E27FC236}">
                  <a16:creationId xmlns:a16="http://schemas.microsoft.com/office/drawing/2014/main" id="{C95E7289-645A-4FC3-9787-BB89D2EA53FF}"/>
                </a:ext>
              </a:extLst>
            </p:cNvPr>
            <p:cNvSpPr>
              <a:spLocks noChangeArrowheads="1"/>
            </p:cNvSpPr>
            <p:nvPr/>
          </p:nvSpPr>
          <p:spPr bwMode="auto">
            <a:xfrm>
              <a:off x="339766" y="2513850"/>
              <a:ext cx="1717218" cy="5339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网安</a:t>
              </a:r>
              <a:r>
                <a:rPr lang="zh-CN" altLang="zh-CN" sz="1800" b="1" dirty="0">
                  <a:solidFill>
                    <a:srgbClr val="000000"/>
                  </a:solidFill>
                  <a:latin typeface="+mn-lt"/>
                  <a:ea typeface="+mn-ea"/>
                  <a:cs typeface="+mn-ea"/>
                  <a:sym typeface="+mn-lt"/>
                </a:rPr>
                <a:t>学院</a:t>
              </a:r>
              <a:r>
                <a:rPr lang="en-US" altLang="zh-CN" sz="1800" b="1" dirty="0">
                  <a:solidFill>
                    <a:srgbClr val="000000"/>
                  </a:solidFill>
                  <a:latin typeface="+mn-lt"/>
                  <a:ea typeface="+mn-ea"/>
                  <a:cs typeface="+mn-ea"/>
                  <a:sym typeface="+mn-lt"/>
                </a:rPr>
                <a:t>(B)</a:t>
              </a:r>
            </a:p>
          </p:txBody>
        </p:sp>
        <p:sp>
          <p:nvSpPr>
            <p:cNvPr id="29" name="Rectangle 8">
              <a:extLst>
                <a:ext uri="{FF2B5EF4-FFF2-40B4-BE49-F238E27FC236}">
                  <a16:creationId xmlns:a16="http://schemas.microsoft.com/office/drawing/2014/main" id="{97D2CC9B-C382-4DDE-BD67-A590EA8B5B7F}"/>
                </a:ext>
              </a:extLst>
            </p:cNvPr>
            <p:cNvSpPr>
              <a:spLocks noChangeArrowheads="1"/>
            </p:cNvSpPr>
            <p:nvPr/>
          </p:nvSpPr>
          <p:spPr bwMode="auto">
            <a:xfrm>
              <a:off x="2286594" y="2513850"/>
              <a:ext cx="1565223" cy="5339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计算机学院</a:t>
              </a:r>
              <a:r>
                <a:rPr lang="en-US" altLang="zh-CN" sz="1800" b="1" dirty="0">
                  <a:solidFill>
                    <a:srgbClr val="000000"/>
                  </a:solidFill>
                  <a:latin typeface="+mn-lt"/>
                  <a:ea typeface="+mn-ea"/>
                  <a:cs typeface="+mn-ea"/>
                  <a:sym typeface="+mn-lt"/>
                </a:rPr>
                <a:t>(C)</a:t>
              </a:r>
            </a:p>
          </p:txBody>
        </p:sp>
        <p:sp>
          <p:nvSpPr>
            <p:cNvPr id="30" name="Rectangle 9">
              <a:extLst>
                <a:ext uri="{FF2B5EF4-FFF2-40B4-BE49-F238E27FC236}">
                  <a16:creationId xmlns:a16="http://schemas.microsoft.com/office/drawing/2014/main" id="{B2A8DBCF-DF8E-413A-8733-2001FE785144}"/>
                </a:ext>
              </a:extLst>
            </p:cNvPr>
            <p:cNvSpPr>
              <a:spLocks noChangeArrowheads="1"/>
            </p:cNvSpPr>
            <p:nvPr/>
          </p:nvSpPr>
          <p:spPr bwMode="auto">
            <a:xfrm>
              <a:off x="4039385" y="2513850"/>
              <a:ext cx="1612115" cy="5339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管理学院</a:t>
              </a:r>
              <a:r>
                <a:rPr lang="en-US" altLang="zh-CN" sz="1800" b="1" dirty="0">
                  <a:solidFill>
                    <a:srgbClr val="000000"/>
                  </a:solidFill>
                  <a:latin typeface="+mn-lt"/>
                  <a:ea typeface="+mn-ea"/>
                  <a:cs typeface="+mn-ea"/>
                  <a:sym typeface="+mn-lt"/>
                </a:rPr>
                <a:t>(D)</a:t>
              </a:r>
            </a:p>
          </p:txBody>
        </p:sp>
        <p:sp>
          <p:nvSpPr>
            <p:cNvPr id="31" name="Rectangle 10">
              <a:extLst>
                <a:ext uri="{FF2B5EF4-FFF2-40B4-BE49-F238E27FC236}">
                  <a16:creationId xmlns:a16="http://schemas.microsoft.com/office/drawing/2014/main" id="{326130D4-F60F-426A-B1F8-3D8EB5353C6F}"/>
                </a:ext>
              </a:extLst>
            </p:cNvPr>
            <p:cNvSpPr>
              <a:spLocks noChangeArrowheads="1"/>
            </p:cNvSpPr>
            <p:nvPr/>
          </p:nvSpPr>
          <p:spPr bwMode="auto">
            <a:xfrm>
              <a:off x="-173270" y="3734475"/>
              <a:ext cx="1392667" cy="6851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信安系</a:t>
              </a:r>
              <a:r>
                <a:rPr lang="en-US" altLang="zh-CN" sz="1800" b="1" dirty="0">
                  <a:solidFill>
                    <a:srgbClr val="000000"/>
                  </a:solidFill>
                  <a:latin typeface="+mn-lt"/>
                  <a:ea typeface="+mn-ea"/>
                  <a:cs typeface="+mn-ea"/>
                  <a:sym typeface="+mn-lt"/>
                </a:rPr>
                <a:t>(E)</a:t>
              </a:r>
            </a:p>
          </p:txBody>
        </p:sp>
        <p:sp>
          <p:nvSpPr>
            <p:cNvPr id="32" name="Rectangle 11">
              <a:extLst>
                <a:ext uri="{FF2B5EF4-FFF2-40B4-BE49-F238E27FC236}">
                  <a16:creationId xmlns:a16="http://schemas.microsoft.com/office/drawing/2014/main" id="{03207816-4683-419B-BE6B-ABEE78D1C8F6}"/>
                </a:ext>
              </a:extLst>
            </p:cNvPr>
            <p:cNvSpPr>
              <a:spLocks noChangeArrowheads="1"/>
            </p:cNvSpPr>
            <p:nvPr/>
          </p:nvSpPr>
          <p:spPr bwMode="auto">
            <a:xfrm>
              <a:off x="1371391" y="3734475"/>
              <a:ext cx="1143195" cy="6851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网安系</a:t>
              </a:r>
              <a:r>
                <a:rPr lang="en-US" altLang="zh-CN" sz="1800" b="1" dirty="0">
                  <a:solidFill>
                    <a:srgbClr val="000000"/>
                  </a:solidFill>
                  <a:latin typeface="+mn-lt"/>
                  <a:ea typeface="+mn-ea"/>
                  <a:cs typeface="+mn-ea"/>
                  <a:sym typeface="+mn-lt"/>
                </a:rPr>
                <a:t>(F)</a:t>
              </a:r>
            </a:p>
          </p:txBody>
        </p:sp>
        <p:sp>
          <p:nvSpPr>
            <p:cNvPr id="33" name="Rectangle 12">
              <a:extLst>
                <a:ext uri="{FF2B5EF4-FFF2-40B4-BE49-F238E27FC236}">
                  <a16:creationId xmlns:a16="http://schemas.microsoft.com/office/drawing/2014/main" id="{95F0FD3A-B4FF-4B32-8479-75FE2209E28F}"/>
                </a:ext>
              </a:extLst>
            </p:cNvPr>
            <p:cNvSpPr>
              <a:spLocks noChangeArrowheads="1"/>
            </p:cNvSpPr>
            <p:nvPr/>
          </p:nvSpPr>
          <p:spPr bwMode="auto">
            <a:xfrm>
              <a:off x="2666580" y="3734475"/>
              <a:ext cx="1295191" cy="685125"/>
            </a:xfrm>
            <a:prstGeom prst="rect">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密码系</a:t>
              </a:r>
              <a:r>
                <a:rPr lang="en-US" altLang="zh-CN" sz="1800" b="1" dirty="0">
                  <a:solidFill>
                    <a:srgbClr val="000000"/>
                  </a:solidFill>
                  <a:latin typeface="+mn-lt"/>
                  <a:ea typeface="+mn-ea"/>
                  <a:cs typeface="+mn-ea"/>
                  <a:sym typeface="+mn-lt"/>
                </a:rPr>
                <a:t>(G)</a:t>
              </a:r>
            </a:p>
          </p:txBody>
        </p:sp>
        <p:sp>
          <p:nvSpPr>
            <p:cNvPr id="34" name="Line 13">
              <a:extLst>
                <a:ext uri="{FF2B5EF4-FFF2-40B4-BE49-F238E27FC236}">
                  <a16:creationId xmlns:a16="http://schemas.microsoft.com/office/drawing/2014/main" id="{FB2CD200-F197-4ABE-ADB0-B1F6288D7799}"/>
                </a:ext>
              </a:extLst>
            </p:cNvPr>
            <p:cNvSpPr>
              <a:spLocks noChangeShapeType="1"/>
            </p:cNvSpPr>
            <p:nvPr/>
          </p:nvSpPr>
          <p:spPr bwMode="auto">
            <a:xfrm>
              <a:off x="2896189" y="1753125"/>
              <a:ext cx="0" cy="760725"/>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5" name="Line 14">
              <a:extLst>
                <a:ext uri="{FF2B5EF4-FFF2-40B4-BE49-F238E27FC236}">
                  <a16:creationId xmlns:a16="http://schemas.microsoft.com/office/drawing/2014/main" id="{917CE725-56D5-414F-895D-842631831B5B}"/>
                </a:ext>
              </a:extLst>
            </p:cNvPr>
            <p:cNvSpPr>
              <a:spLocks noChangeShapeType="1"/>
            </p:cNvSpPr>
            <p:nvPr/>
          </p:nvSpPr>
          <p:spPr bwMode="auto">
            <a:xfrm flipH="1">
              <a:off x="1295393" y="1753125"/>
              <a:ext cx="1524800" cy="760725"/>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6" name="Line 15">
              <a:extLst>
                <a:ext uri="{FF2B5EF4-FFF2-40B4-BE49-F238E27FC236}">
                  <a16:creationId xmlns:a16="http://schemas.microsoft.com/office/drawing/2014/main" id="{CFBC8C24-299F-4937-AC44-E4ECCAD195F3}"/>
                </a:ext>
              </a:extLst>
            </p:cNvPr>
            <p:cNvSpPr>
              <a:spLocks noChangeShapeType="1"/>
            </p:cNvSpPr>
            <p:nvPr/>
          </p:nvSpPr>
          <p:spPr bwMode="auto">
            <a:xfrm>
              <a:off x="2896189" y="1753125"/>
              <a:ext cx="1599180" cy="760725"/>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7" name="Line 16">
              <a:extLst>
                <a:ext uri="{FF2B5EF4-FFF2-40B4-BE49-F238E27FC236}">
                  <a16:creationId xmlns:a16="http://schemas.microsoft.com/office/drawing/2014/main" id="{90182D84-64F6-4CEB-8A6B-EEBF4FE648EF}"/>
                </a:ext>
              </a:extLst>
            </p:cNvPr>
            <p:cNvSpPr>
              <a:spLocks noChangeShapeType="1"/>
            </p:cNvSpPr>
            <p:nvPr/>
          </p:nvSpPr>
          <p:spPr bwMode="auto">
            <a:xfrm flipH="1">
              <a:off x="685797" y="3047775"/>
              <a:ext cx="457601" cy="6867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8" name="Line 17">
              <a:extLst>
                <a:ext uri="{FF2B5EF4-FFF2-40B4-BE49-F238E27FC236}">
                  <a16:creationId xmlns:a16="http://schemas.microsoft.com/office/drawing/2014/main" id="{DF8FD7E5-FD1C-4B89-9B0C-8F1EFB19467B}"/>
                </a:ext>
              </a:extLst>
            </p:cNvPr>
            <p:cNvSpPr>
              <a:spLocks noChangeShapeType="1"/>
            </p:cNvSpPr>
            <p:nvPr/>
          </p:nvSpPr>
          <p:spPr bwMode="auto">
            <a:xfrm>
              <a:off x="1447387" y="3047775"/>
              <a:ext cx="75998" cy="6867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9" name="Line 18">
              <a:extLst>
                <a:ext uri="{FF2B5EF4-FFF2-40B4-BE49-F238E27FC236}">
                  <a16:creationId xmlns:a16="http://schemas.microsoft.com/office/drawing/2014/main" id="{F747B384-F764-43FA-A765-DE10D1B5EB0C}"/>
                </a:ext>
              </a:extLst>
            </p:cNvPr>
            <p:cNvSpPr>
              <a:spLocks noChangeShapeType="1"/>
            </p:cNvSpPr>
            <p:nvPr/>
          </p:nvSpPr>
          <p:spPr bwMode="auto">
            <a:xfrm>
              <a:off x="1676997" y="3047775"/>
              <a:ext cx="1752792" cy="6867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grpSp>
      <p:sp>
        <p:nvSpPr>
          <p:cNvPr id="40" name="Text Box 20">
            <a:extLst>
              <a:ext uri="{FF2B5EF4-FFF2-40B4-BE49-F238E27FC236}">
                <a16:creationId xmlns:a16="http://schemas.microsoft.com/office/drawing/2014/main" id="{7AD1CB51-9BD3-42D4-942A-7898642FADE3}"/>
              </a:ext>
            </a:extLst>
          </p:cNvPr>
          <p:cNvSpPr txBox="1">
            <a:spLocks noChangeArrowheads="1"/>
          </p:cNvSpPr>
          <p:nvPr/>
        </p:nvSpPr>
        <p:spPr bwMode="auto">
          <a:xfrm>
            <a:off x="1485900" y="1404171"/>
            <a:ext cx="5399088" cy="453266"/>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000" b="1" dirty="0">
                <a:solidFill>
                  <a:srgbClr val="000000"/>
                </a:solidFill>
                <a:latin typeface="+mn-lt"/>
                <a:ea typeface="+mn-ea"/>
                <a:cs typeface="+mn-ea"/>
                <a:sym typeface="+mn-lt"/>
              </a:rPr>
              <a:t>例</a:t>
            </a:r>
            <a:r>
              <a:rPr lang="en-US" altLang="zh-CN" sz="2000" b="1" dirty="0">
                <a:solidFill>
                  <a:srgbClr val="000000"/>
                </a:solidFill>
                <a:latin typeface="+mn-lt"/>
                <a:ea typeface="+mn-ea"/>
                <a:cs typeface="+mn-ea"/>
                <a:sym typeface="+mn-lt"/>
              </a:rPr>
              <a:t>5</a:t>
            </a:r>
            <a:r>
              <a:rPr lang="zh-CN" altLang="en-US" sz="2000" b="1" dirty="0">
                <a:solidFill>
                  <a:srgbClr val="000000"/>
                </a:solidFill>
                <a:latin typeface="+mn-lt"/>
                <a:ea typeface="+mn-ea"/>
                <a:cs typeface="+mn-ea"/>
                <a:sym typeface="+mn-lt"/>
              </a:rPr>
              <a:t>：</a:t>
            </a:r>
            <a:r>
              <a:rPr lang="zh-CN" altLang="en-US" sz="2000" b="1" dirty="0">
                <a:solidFill>
                  <a:srgbClr val="FF0000"/>
                </a:solidFill>
                <a:latin typeface="+mn-lt"/>
                <a:ea typeface="+mn-ea"/>
                <a:cs typeface="+mn-ea"/>
                <a:sym typeface="+mn-lt"/>
              </a:rPr>
              <a:t>树状</a:t>
            </a:r>
            <a:r>
              <a:rPr lang="zh-CN" altLang="en-US" sz="2000" b="1" dirty="0">
                <a:solidFill>
                  <a:srgbClr val="000000"/>
                </a:solidFill>
                <a:latin typeface="+mn-lt"/>
                <a:ea typeface="+mn-ea"/>
                <a:cs typeface="+mn-ea"/>
                <a:sym typeface="+mn-lt"/>
              </a:rPr>
              <a:t>结构</a:t>
            </a:r>
            <a:r>
              <a:rPr lang="zh-CN" altLang="en-US" sz="2000" dirty="0">
                <a:solidFill>
                  <a:srgbClr val="000000"/>
                </a:solidFill>
                <a:latin typeface="+mn-lt"/>
                <a:ea typeface="+mn-ea"/>
                <a:cs typeface="+mn-ea"/>
                <a:sym typeface="+mn-lt"/>
              </a:rPr>
              <a:t>（目录结构）</a:t>
            </a:r>
          </a:p>
        </p:txBody>
      </p:sp>
      <p:sp>
        <p:nvSpPr>
          <p:cNvPr id="23" name="文本框 22">
            <a:extLst>
              <a:ext uri="{FF2B5EF4-FFF2-40B4-BE49-F238E27FC236}">
                <a16:creationId xmlns:a16="http://schemas.microsoft.com/office/drawing/2014/main" id="{9D643B78-9B7A-4F3F-8D41-0BFC08499BB6}"/>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41" name="组合 40">
            <a:extLst>
              <a:ext uri="{FF2B5EF4-FFF2-40B4-BE49-F238E27FC236}">
                <a16:creationId xmlns:a16="http://schemas.microsoft.com/office/drawing/2014/main" id="{12F7C5AA-9A7B-4CA8-9B2F-EF95CED629EA}"/>
              </a:ext>
            </a:extLst>
          </p:cNvPr>
          <p:cNvGrpSpPr/>
          <p:nvPr/>
        </p:nvGrpSpPr>
        <p:grpSpPr>
          <a:xfrm>
            <a:off x="1485900" y="1155700"/>
            <a:ext cx="10706100" cy="108000"/>
            <a:chOff x="1485900" y="1155700"/>
            <a:chExt cx="10706100" cy="108000"/>
          </a:xfrm>
        </p:grpSpPr>
        <p:sp>
          <p:nvSpPr>
            <p:cNvPr id="42" name="矩形 41">
              <a:extLst>
                <a:ext uri="{FF2B5EF4-FFF2-40B4-BE49-F238E27FC236}">
                  <a16:creationId xmlns:a16="http://schemas.microsoft.com/office/drawing/2014/main" id="{91A655BB-3E6B-4805-8B0D-8FF9FE563134}"/>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a:extLst>
                <a:ext uri="{FF2B5EF4-FFF2-40B4-BE49-F238E27FC236}">
                  <a16:creationId xmlns:a16="http://schemas.microsoft.com/office/drawing/2014/main" id="{BCE98DFE-EDD5-45AF-8DCD-7083BB9A2D24}"/>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文本框 43">
            <a:extLst>
              <a:ext uri="{FF2B5EF4-FFF2-40B4-BE49-F238E27FC236}">
                <a16:creationId xmlns:a16="http://schemas.microsoft.com/office/drawing/2014/main" id="{2C68AC8B-C036-4202-B41A-A290432C4618}"/>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grpSp>
        <p:nvGrpSpPr>
          <p:cNvPr id="45" name="组合 44">
            <a:extLst>
              <a:ext uri="{FF2B5EF4-FFF2-40B4-BE49-F238E27FC236}">
                <a16:creationId xmlns:a16="http://schemas.microsoft.com/office/drawing/2014/main" id="{43C39CCA-D7E5-49FC-9B5A-65D24E639248}"/>
              </a:ext>
            </a:extLst>
          </p:cNvPr>
          <p:cNvGrpSpPr/>
          <p:nvPr/>
        </p:nvGrpSpPr>
        <p:grpSpPr>
          <a:xfrm>
            <a:off x="7853533" y="576562"/>
            <a:ext cx="3632112" cy="525786"/>
            <a:chOff x="8720339" y="658360"/>
            <a:chExt cx="6746309" cy="567230"/>
          </a:xfrm>
        </p:grpSpPr>
        <p:sp>
          <p:nvSpPr>
            <p:cNvPr id="46" name="矩形: 圆角 45">
              <a:extLst>
                <a:ext uri="{FF2B5EF4-FFF2-40B4-BE49-F238E27FC236}">
                  <a16:creationId xmlns:a16="http://schemas.microsoft.com/office/drawing/2014/main" id="{818FD198-E16E-4E67-9E41-6B35F2D9A762}"/>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7" name="文本框 46">
              <a:extLst>
                <a:ext uri="{FF2B5EF4-FFF2-40B4-BE49-F238E27FC236}">
                  <a16:creationId xmlns:a16="http://schemas.microsoft.com/office/drawing/2014/main" id="{B2DF051A-35EC-4093-8B86-072CB51EE796}"/>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60444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sp>
        <p:nvSpPr>
          <p:cNvPr id="20" name="文本框 19">
            <a:extLst>
              <a:ext uri="{FF2B5EF4-FFF2-40B4-BE49-F238E27FC236}">
                <a16:creationId xmlns:a16="http://schemas.microsoft.com/office/drawing/2014/main" id="{8BD84888-1845-4207-BFEB-DAEDCF59FBCD}"/>
              </a:ext>
            </a:extLst>
          </p:cNvPr>
          <p:cNvSpPr txBox="1"/>
          <p:nvPr/>
        </p:nvSpPr>
        <p:spPr>
          <a:xfrm>
            <a:off x="297006" y="1496692"/>
            <a:ext cx="5049353" cy="453266"/>
          </a:xfrm>
          <a:prstGeom prst="rect">
            <a:avLst/>
          </a:prstGeom>
          <a:noFill/>
          <a:ln>
            <a:noFill/>
          </a:ln>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6</a:t>
            </a:r>
            <a:r>
              <a:rPr lang="zh-CN" altLang="en-US" sz="2000" b="1" dirty="0">
                <a:solidFill>
                  <a:srgbClr val="FF0000"/>
                </a:solidFill>
                <a:cs typeface="+mn-ea"/>
                <a:sym typeface="+mn-lt"/>
              </a:rPr>
              <a:t>：计算机和人对弈问题</a:t>
            </a:r>
          </a:p>
        </p:txBody>
      </p:sp>
      <p:sp>
        <p:nvSpPr>
          <p:cNvPr id="3" name="文本框 2">
            <a:extLst>
              <a:ext uri="{FF2B5EF4-FFF2-40B4-BE49-F238E27FC236}">
                <a16:creationId xmlns:a16="http://schemas.microsoft.com/office/drawing/2014/main" id="{8C852D71-AF2B-4318-92F5-0106F6F288BC}"/>
              </a:ext>
            </a:extLst>
          </p:cNvPr>
          <p:cNvSpPr txBox="1"/>
          <p:nvPr/>
        </p:nvSpPr>
        <p:spPr>
          <a:xfrm>
            <a:off x="959892" y="2269336"/>
            <a:ext cx="4675694" cy="854208"/>
          </a:xfrm>
          <a:prstGeom prst="rect">
            <a:avLst/>
          </a:prstGeom>
          <a:noFill/>
        </p:spPr>
        <p:txBody>
          <a:bodyPr wrap="square" rtlCol="0">
            <a:spAutoFit/>
          </a:bodyPr>
          <a:lstStyle/>
          <a:p>
            <a:pPr marL="285750" indent="-285750">
              <a:lnSpc>
                <a:spcPct val="130000"/>
              </a:lnSpc>
              <a:spcAft>
                <a:spcPts val="600"/>
              </a:spcAft>
              <a:buClr>
                <a:srgbClr val="FF0000"/>
              </a:buClr>
              <a:buFont typeface="Arial" panose="020B0604020202020204" pitchFamily="34" charset="0"/>
              <a:buChar char="•"/>
            </a:pPr>
            <a:r>
              <a:rPr lang="zh-CN" altLang="en-US" dirty="0">
                <a:solidFill>
                  <a:srgbClr val="FF0000"/>
                </a:solidFill>
                <a:cs typeface="+mn-ea"/>
                <a:sym typeface="+mn-lt"/>
              </a:rPr>
              <a:t>算法：？</a:t>
            </a:r>
            <a:r>
              <a:rPr lang="zh-CN" altLang="en-US" dirty="0">
                <a:cs typeface="+mn-ea"/>
                <a:sym typeface="+mn-lt"/>
              </a:rPr>
              <a:t>对弈的规则和策略</a:t>
            </a:r>
            <a:endParaRPr lang="en-US" altLang="zh-CN" dirty="0">
              <a:cs typeface="+mn-ea"/>
              <a:sym typeface="+mn-lt"/>
            </a:endParaRPr>
          </a:p>
          <a:p>
            <a:pPr marL="285750" indent="-285750">
              <a:lnSpc>
                <a:spcPct val="130000"/>
              </a:lnSpc>
              <a:spcAft>
                <a:spcPts val="600"/>
              </a:spcAft>
              <a:buClr>
                <a:srgbClr val="FF0000"/>
              </a:buClr>
              <a:buFont typeface="Arial" panose="020B0604020202020204" pitchFamily="34" charset="0"/>
              <a:buChar char="•"/>
            </a:pPr>
            <a:r>
              <a:rPr lang="zh-CN" altLang="en-US" dirty="0">
                <a:solidFill>
                  <a:srgbClr val="FF0000"/>
                </a:solidFill>
                <a:cs typeface="+mn-ea"/>
                <a:sym typeface="+mn-lt"/>
              </a:rPr>
              <a:t>模型：？</a:t>
            </a:r>
            <a:r>
              <a:rPr lang="zh-CN" altLang="en-US" dirty="0">
                <a:cs typeface="+mn-ea"/>
                <a:sym typeface="+mn-lt"/>
              </a:rPr>
              <a:t>棋盘及棋盘的格局</a:t>
            </a:r>
            <a:endParaRPr lang="en-US" altLang="zh-CN" dirty="0">
              <a:cs typeface="+mn-ea"/>
              <a:sym typeface="+mn-lt"/>
            </a:endParaRPr>
          </a:p>
        </p:txBody>
      </p:sp>
      <p:pic>
        <p:nvPicPr>
          <p:cNvPr id="9" name="图片 8">
            <a:extLst>
              <a:ext uri="{FF2B5EF4-FFF2-40B4-BE49-F238E27FC236}">
                <a16:creationId xmlns:a16="http://schemas.microsoft.com/office/drawing/2014/main" id="{07EEC668-B0C0-4ACF-BB09-E2620FF07C64}"/>
              </a:ext>
            </a:extLst>
          </p:cNvPr>
          <p:cNvPicPr>
            <a:picLocks noChangeAspect="1"/>
          </p:cNvPicPr>
          <p:nvPr/>
        </p:nvPicPr>
        <p:blipFill rotWithShape="1">
          <a:blip r:embed="rId2">
            <a:extLst>
              <a:ext uri="{28A0092B-C50C-407E-A947-70E740481C1C}">
                <a14:useLocalDpi xmlns:a14="http://schemas.microsoft.com/office/drawing/2010/main" val="0"/>
              </a:ext>
            </a:extLst>
          </a:blip>
          <a:srcRect t="2947"/>
          <a:stretch/>
        </p:blipFill>
        <p:spPr>
          <a:xfrm>
            <a:off x="526499" y="2198491"/>
            <a:ext cx="7019929" cy="4094817"/>
          </a:xfrm>
          <a:prstGeom prst="rect">
            <a:avLst/>
          </a:prstGeom>
        </p:spPr>
      </p:pic>
      <p:sp>
        <p:nvSpPr>
          <p:cNvPr id="27" name="文本框 26">
            <a:extLst>
              <a:ext uri="{FF2B5EF4-FFF2-40B4-BE49-F238E27FC236}">
                <a16:creationId xmlns:a16="http://schemas.microsoft.com/office/drawing/2014/main" id="{2D72B38B-C8D3-4D02-94A1-CDB392AE405D}"/>
              </a:ext>
            </a:extLst>
          </p:cNvPr>
          <p:cNvSpPr txBox="1"/>
          <p:nvPr/>
        </p:nvSpPr>
        <p:spPr>
          <a:xfrm>
            <a:off x="8155537" y="3468629"/>
            <a:ext cx="1831524" cy="369332"/>
          </a:xfrm>
          <a:prstGeom prst="rect">
            <a:avLst/>
          </a:prstGeom>
          <a:noFill/>
        </p:spPr>
        <p:txBody>
          <a:bodyPr wrap="square">
            <a:spAutoFit/>
          </a:bodyPr>
          <a:lstStyle/>
          <a:p>
            <a:r>
              <a:rPr lang="zh-CN" altLang="en-US" dirty="0"/>
              <a:t>数据：</a:t>
            </a:r>
            <a:r>
              <a:rPr lang="zh-CN" altLang="en-US" dirty="0">
                <a:solidFill>
                  <a:srgbClr val="FF0000"/>
                </a:solidFill>
              </a:rPr>
              <a:t>棋盘格局</a:t>
            </a:r>
          </a:p>
        </p:txBody>
      </p:sp>
      <p:sp>
        <p:nvSpPr>
          <p:cNvPr id="30" name="文本框 29">
            <a:extLst>
              <a:ext uri="{FF2B5EF4-FFF2-40B4-BE49-F238E27FC236}">
                <a16:creationId xmlns:a16="http://schemas.microsoft.com/office/drawing/2014/main" id="{EE25F222-67E8-4B6B-A957-C0D9DF1527D4}"/>
              </a:ext>
            </a:extLst>
          </p:cNvPr>
          <p:cNvSpPr txBox="1"/>
          <p:nvPr/>
        </p:nvSpPr>
        <p:spPr>
          <a:xfrm>
            <a:off x="8155537" y="3846085"/>
            <a:ext cx="3180426" cy="369332"/>
          </a:xfrm>
          <a:prstGeom prst="rect">
            <a:avLst/>
          </a:prstGeom>
          <a:noFill/>
        </p:spPr>
        <p:txBody>
          <a:bodyPr wrap="square">
            <a:spAutoFit/>
          </a:bodyPr>
          <a:lstStyle/>
          <a:p>
            <a:r>
              <a:rPr lang="zh-CN" altLang="en-US" dirty="0"/>
              <a:t>结构：</a:t>
            </a:r>
            <a:r>
              <a:rPr lang="zh-CN" altLang="en-US" dirty="0">
                <a:solidFill>
                  <a:srgbClr val="FF0000"/>
                </a:solidFill>
              </a:rPr>
              <a:t>层次关系</a:t>
            </a:r>
            <a:r>
              <a:rPr lang="en-US" altLang="zh-CN" dirty="0">
                <a:solidFill>
                  <a:srgbClr val="FF0000"/>
                </a:solidFill>
              </a:rPr>
              <a:t>—</a:t>
            </a:r>
            <a:r>
              <a:rPr lang="zh-CN" altLang="en-US" dirty="0">
                <a:solidFill>
                  <a:srgbClr val="FF0000"/>
                </a:solidFill>
              </a:rPr>
              <a:t>树结构</a:t>
            </a:r>
          </a:p>
        </p:txBody>
      </p:sp>
      <p:sp>
        <p:nvSpPr>
          <p:cNvPr id="32" name="文本框 31">
            <a:extLst>
              <a:ext uri="{FF2B5EF4-FFF2-40B4-BE49-F238E27FC236}">
                <a16:creationId xmlns:a16="http://schemas.microsoft.com/office/drawing/2014/main" id="{E7472C15-3337-445D-B7E2-E73E3EB28B23}"/>
              </a:ext>
            </a:extLst>
          </p:cNvPr>
          <p:cNvSpPr txBox="1"/>
          <p:nvPr/>
        </p:nvSpPr>
        <p:spPr>
          <a:xfrm>
            <a:off x="3405488" y="6293308"/>
            <a:ext cx="2268719" cy="307777"/>
          </a:xfrm>
          <a:prstGeom prst="rect">
            <a:avLst/>
          </a:prstGeom>
          <a:noFill/>
        </p:spPr>
        <p:txBody>
          <a:bodyPr wrap="square">
            <a:spAutoFit/>
          </a:bodyPr>
          <a:lstStyle/>
          <a:p>
            <a:r>
              <a:rPr lang="zh-CN" altLang="en-US" sz="1400" dirty="0"/>
              <a:t>井字棋对弈“树”</a:t>
            </a:r>
          </a:p>
        </p:txBody>
      </p:sp>
      <p:sp>
        <p:nvSpPr>
          <p:cNvPr id="36" name="文本框 35">
            <a:extLst>
              <a:ext uri="{FF2B5EF4-FFF2-40B4-BE49-F238E27FC236}">
                <a16:creationId xmlns:a16="http://schemas.microsoft.com/office/drawing/2014/main" id="{42679B6A-DB61-4603-B751-83893F65E255}"/>
              </a:ext>
            </a:extLst>
          </p:cNvPr>
          <p:cNvSpPr txBox="1"/>
          <p:nvPr/>
        </p:nvSpPr>
        <p:spPr>
          <a:xfrm>
            <a:off x="1210203" y="3327414"/>
            <a:ext cx="3840261" cy="369332"/>
          </a:xfrm>
          <a:prstGeom prst="rect">
            <a:avLst/>
          </a:prstGeom>
          <a:noFill/>
        </p:spPr>
        <p:txBody>
          <a:bodyPr wrap="square">
            <a:spAutoFit/>
          </a:bodyPr>
          <a:lstStyle/>
          <a:p>
            <a:r>
              <a:rPr lang="zh-CN" altLang="en-US" dirty="0"/>
              <a:t>下棋过程就是棋盘格局的不断变化</a:t>
            </a:r>
            <a:endParaRPr lang="zh-CN" altLang="en-US" dirty="0">
              <a:solidFill>
                <a:srgbClr val="FF0000"/>
              </a:solidFill>
            </a:endParaRPr>
          </a:p>
        </p:txBody>
      </p:sp>
      <p:sp>
        <p:nvSpPr>
          <p:cNvPr id="41" name="文本框 40">
            <a:extLst>
              <a:ext uri="{FF2B5EF4-FFF2-40B4-BE49-F238E27FC236}">
                <a16:creationId xmlns:a16="http://schemas.microsoft.com/office/drawing/2014/main" id="{E79183CD-E4B8-41B5-A0F9-60457E9CB67B}"/>
              </a:ext>
            </a:extLst>
          </p:cNvPr>
          <p:cNvSpPr txBox="1"/>
          <p:nvPr/>
        </p:nvSpPr>
        <p:spPr>
          <a:xfrm>
            <a:off x="1768914" y="2061088"/>
            <a:ext cx="1831524" cy="369332"/>
          </a:xfrm>
          <a:prstGeom prst="rect">
            <a:avLst/>
          </a:prstGeom>
          <a:noFill/>
        </p:spPr>
        <p:txBody>
          <a:bodyPr wrap="square">
            <a:spAutoFit/>
          </a:bodyPr>
          <a:lstStyle/>
          <a:p>
            <a:r>
              <a:rPr lang="zh-CN" altLang="en-US" dirty="0">
                <a:solidFill>
                  <a:srgbClr val="FF0000"/>
                </a:solidFill>
              </a:rPr>
              <a:t>（树结构）</a:t>
            </a:r>
          </a:p>
        </p:txBody>
      </p:sp>
      <p:grpSp>
        <p:nvGrpSpPr>
          <p:cNvPr id="42" name="组合 41">
            <a:extLst>
              <a:ext uri="{FF2B5EF4-FFF2-40B4-BE49-F238E27FC236}">
                <a16:creationId xmlns:a16="http://schemas.microsoft.com/office/drawing/2014/main" id="{BD9D7907-EB48-4F5D-851B-26D21179743C}"/>
              </a:ext>
            </a:extLst>
          </p:cNvPr>
          <p:cNvGrpSpPr/>
          <p:nvPr/>
        </p:nvGrpSpPr>
        <p:grpSpPr>
          <a:xfrm>
            <a:off x="7853533" y="576562"/>
            <a:ext cx="3632112" cy="525786"/>
            <a:chOff x="8720339" y="658360"/>
            <a:chExt cx="6746309" cy="567230"/>
          </a:xfrm>
        </p:grpSpPr>
        <p:sp>
          <p:nvSpPr>
            <p:cNvPr id="43" name="矩形: 圆角 42">
              <a:extLst>
                <a:ext uri="{FF2B5EF4-FFF2-40B4-BE49-F238E27FC236}">
                  <a16:creationId xmlns:a16="http://schemas.microsoft.com/office/drawing/2014/main" id="{5011EF1E-08C9-4300-A73E-CE50FFC19527}"/>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文本框 43">
              <a:extLst>
                <a:ext uri="{FF2B5EF4-FFF2-40B4-BE49-F238E27FC236}">
                  <a16:creationId xmlns:a16="http://schemas.microsoft.com/office/drawing/2014/main" id="{7DF66DFF-374E-491B-8357-33E0A4020CC1}"/>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2409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6"/>
                                        </p:tgtEl>
                                      </p:cBhvr>
                                    </p:animEffect>
                                    <p:set>
                                      <p:cBhvr>
                                        <p:cTn id="25" dur="1" fill="hold">
                                          <p:stCondLst>
                                            <p:cond delay="499"/>
                                          </p:stCondLst>
                                        </p:cTn>
                                        <p:tgtEl>
                                          <p:spTgt spid="3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
                                            <p:txEl>
                                              <p:pRg st="1" end="1"/>
                                            </p:txEl>
                                          </p:spTgt>
                                        </p:tgtEl>
                                      </p:cBhvr>
                                    </p:animEffect>
                                    <p:set>
                                      <p:cBhvr>
                                        <p:cTn id="28" dur="1" fill="hold">
                                          <p:stCondLst>
                                            <p:cond delay="499"/>
                                          </p:stCondLst>
                                        </p:cTn>
                                        <p:tgtEl>
                                          <p:spTgt spid="3">
                                            <p:txEl>
                                              <p:pRg st="1" end="1"/>
                                            </p:txEl>
                                          </p:spTgt>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xEl>
                                              <p:pRg st="0" end="0"/>
                                            </p:txEl>
                                          </p:spTgt>
                                        </p:tgtEl>
                                        <p:attrNameLst>
                                          <p:attrName>style.visibility</p:attrName>
                                        </p:attrNameLst>
                                      </p:cBhvr>
                                      <p:to>
                                        <p:strVal val="visible"/>
                                      </p:to>
                                    </p:set>
                                    <p:animEffect transition="in" filter="wipe(left)">
                                      <p:cBhvr>
                                        <p:cTn id="34" dur="500"/>
                                        <p:tgtEl>
                                          <p:spTgt spid="3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27" grpId="0"/>
      <p:bldP spid="30" grpId="0"/>
      <p:bldP spid="36" grpId="0"/>
      <p:bldP spid="36" grpId="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4">
            <a:extLst>
              <a:ext uri="{FF2B5EF4-FFF2-40B4-BE49-F238E27FC236}">
                <a16:creationId xmlns:a16="http://schemas.microsoft.com/office/drawing/2014/main" id="{9A26ABCC-3C73-4765-BF99-D67E8AB41DDB}"/>
              </a:ext>
            </a:extLst>
          </p:cNvPr>
          <p:cNvSpPr>
            <a:spLocks noChangeArrowheads="1"/>
          </p:cNvSpPr>
          <p:nvPr/>
        </p:nvSpPr>
        <p:spPr bwMode="auto">
          <a:xfrm>
            <a:off x="3659438" y="22013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A</a:t>
            </a:r>
          </a:p>
        </p:txBody>
      </p:sp>
      <p:sp>
        <p:nvSpPr>
          <p:cNvPr id="28" name="Oval 5">
            <a:extLst>
              <a:ext uri="{FF2B5EF4-FFF2-40B4-BE49-F238E27FC236}">
                <a16:creationId xmlns:a16="http://schemas.microsoft.com/office/drawing/2014/main" id="{C2F4561D-B204-427E-879B-B7C9F1B7D339}"/>
              </a:ext>
            </a:extLst>
          </p:cNvPr>
          <p:cNvSpPr>
            <a:spLocks noChangeArrowheads="1"/>
          </p:cNvSpPr>
          <p:nvPr/>
        </p:nvSpPr>
        <p:spPr bwMode="auto">
          <a:xfrm>
            <a:off x="2821238" y="34967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B</a:t>
            </a:r>
          </a:p>
        </p:txBody>
      </p:sp>
      <p:sp>
        <p:nvSpPr>
          <p:cNvPr id="29" name="Oval 6">
            <a:extLst>
              <a:ext uri="{FF2B5EF4-FFF2-40B4-BE49-F238E27FC236}">
                <a16:creationId xmlns:a16="http://schemas.microsoft.com/office/drawing/2014/main" id="{7654FA99-C4D4-4A44-B2E7-00281F17FD86}"/>
              </a:ext>
            </a:extLst>
          </p:cNvPr>
          <p:cNvSpPr>
            <a:spLocks noChangeArrowheads="1"/>
          </p:cNvSpPr>
          <p:nvPr/>
        </p:nvSpPr>
        <p:spPr bwMode="auto">
          <a:xfrm>
            <a:off x="4573838" y="35729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D</a:t>
            </a:r>
          </a:p>
        </p:txBody>
      </p:sp>
      <p:sp>
        <p:nvSpPr>
          <p:cNvPr id="30" name="Oval 7">
            <a:extLst>
              <a:ext uri="{FF2B5EF4-FFF2-40B4-BE49-F238E27FC236}">
                <a16:creationId xmlns:a16="http://schemas.microsoft.com/office/drawing/2014/main" id="{CA6120D4-8C47-4387-AB48-46C448C13797}"/>
              </a:ext>
            </a:extLst>
          </p:cNvPr>
          <p:cNvSpPr>
            <a:spLocks noChangeArrowheads="1"/>
          </p:cNvSpPr>
          <p:nvPr/>
        </p:nvSpPr>
        <p:spPr bwMode="auto">
          <a:xfrm>
            <a:off x="1983038" y="47921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C</a:t>
            </a:r>
          </a:p>
        </p:txBody>
      </p:sp>
      <p:sp>
        <p:nvSpPr>
          <p:cNvPr id="31" name="Line 8">
            <a:extLst>
              <a:ext uri="{FF2B5EF4-FFF2-40B4-BE49-F238E27FC236}">
                <a16:creationId xmlns:a16="http://schemas.microsoft.com/office/drawing/2014/main" id="{4723B56F-3782-4F0A-9C5F-BC530D5E3062}"/>
              </a:ext>
            </a:extLst>
          </p:cNvPr>
          <p:cNvSpPr>
            <a:spLocks noChangeShapeType="1"/>
          </p:cNvSpPr>
          <p:nvPr/>
        </p:nvSpPr>
        <p:spPr bwMode="auto">
          <a:xfrm flipH="1">
            <a:off x="3278438" y="2810900"/>
            <a:ext cx="533400" cy="7620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2" name="Line 9">
            <a:extLst>
              <a:ext uri="{FF2B5EF4-FFF2-40B4-BE49-F238E27FC236}">
                <a16:creationId xmlns:a16="http://schemas.microsoft.com/office/drawing/2014/main" id="{9C64AAF9-7797-405B-8CE3-B4FDAE871B90}"/>
              </a:ext>
            </a:extLst>
          </p:cNvPr>
          <p:cNvSpPr>
            <a:spLocks noChangeShapeType="1"/>
          </p:cNvSpPr>
          <p:nvPr/>
        </p:nvSpPr>
        <p:spPr bwMode="auto">
          <a:xfrm flipH="1">
            <a:off x="2516438" y="4182500"/>
            <a:ext cx="533400" cy="6858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3" name="Line 10">
            <a:extLst>
              <a:ext uri="{FF2B5EF4-FFF2-40B4-BE49-F238E27FC236}">
                <a16:creationId xmlns:a16="http://schemas.microsoft.com/office/drawing/2014/main" id="{3AEC60D3-438D-4753-AB50-CA0842DE0769}"/>
              </a:ext>
            </a:extLst>
          </p:cNvPr>
          <p:cNvSpPr>
            <a:spLocks noChangeShapeType="1"/>
          </p:cNvSpPr>
          <p:nvPr/>
        </p:nvSpPr>
        <p:spPr bwMode="auto">
          <a:xfrm>
            <a:off x="4269038" y="2810900"/>
            <a:ext cx="457200" cy="8382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4" name="Oval 11">
            <a:extLst>
              <a:ext uri="{FF2B5EF4-FFF2-40B4-BE49-F238E27FC236}">
                <a16:creationId xmlns:a16="http://schemas.microsoft.com/office/drawing/2014/main" id="{568C470C-49C7-4775-AA8A-2D67A15D1870}"/>
              </a:ext>
            </a:extLst>
          </p:cNvPr>
          <p:cNvSpPr>
            <a:spLocks noChangeArrowheads="1"/>
          </p:cNvSpPr>
          <p:nvPr/>
        </p:nvSpPr>
        <p:spPr bwMode="auto">
          <a:xfrm>
            <a:off x="3888038" y="49445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E</a:t>
            </a:r>
          </a:p>
        </p:txBody>
      </p:sp>
      <p:sp>
        <p:nvSpPr>
          <p:cNvPr id="35" name="Oval 12">
            <a:extLst>
              <a:ext uri="{FF2B5EF4-FFF2-40B4-BE49-F238E27FC236}">
                <a16:creationId xmlns:a16="http://schemas.microsoft.com/office/drawing/2014/main" id="{421FF417-0089-442D-8E68-E65209486D8B}"/>
              </a:ext>
            </a:extLst>
          </p:cNvPr>
          <p:cNvSpPr>
            <a:spLocks noChangeArrowheads="1"/>
          </p:cNvSpPr>
          <p:nvPr/>
        </p:nvSpPr>
        <p:spPr bwMode="auto">
          <a:xfrm>
            <a:off x="6021638" y="49445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F</a:t>
            </a:r>
          </a:p>
        </p:txBody>
      </p:sp>
      <p:sp>
        <p:nvSpPr>
          <p:cNvPr id="36" name="Oval 13">
            <a:extLst>
              <a:ext uri="{FF2B5EF4-FFF2-40B4-BE49-F238E27FC236}">
                <a16:creationId xmlns:a16="http://schemas.microsoft.com/office/drawing/2014/main" id="{B1467F54-CD79-4A97-993A-4B7D211C9B5A}"/>
              </a:ext>
            </a:extLst>
          </p:cNvPr>
          <p:cNvSpPr>
            <a:spLocks noChangeArrowheads="1"/>
          </p:cNvSpPr>
          <p:nvPr/>
        </p:nvSpPr>
        <p:spPr bwMode="auto">
          <a:xfrm>
            <a:off x="6174038" y="2810900"/>
            <a:ext cx="685800" cy="685800"/>
          </a:xfrm>
          <a:prstGeom prst="ellipse">
            <a:avLst/>
          </a:prstGeom>
          <a:no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en-US" altLang="zh-CN" sz="2800" b="1">
                <a:solidFill>
                  <a:srgbClr val="000000"/>
                </a:solidFill>
                <a:latin typeface="+mn-lt"/>
                <a:ea typeface="+mn-ea"/>
                <a:cs typeface="+mn-ea"/>
                <a:sym typeface="+mn-lt"/>
              </a:rPr>
              <a:t>G</a:t>
            </a:r>
          </a:p>
        </p:txBody>
      </p:sp>
      <p:sp>
        <p:nvSpPr>
          <p:cNvPr id="37" name="Line 14">
            <a:extLst>
              <a:ext uri="{FF2B5EF4-FFF2-40B4-BE49-F238E27FC236}">
                <a16:creationId xmlns:a16="http://schemas.microsoft.com/office/drawing/2014/main" id="{346390A5-E2FF-46F8-A6E7-658D5C157045}"/>
              </a:ext>
            </a:extLst>
          </p:cNvPr>
          <p:cNvSpPr>
            <a:spLocks noChangeShapeType="1"/>
          </p:cNvSpPr>
          <p:nvPr/>
        </p:nvSpPr>
        <p:spPr bwMode="auto">
          <a:xfrm flipH="1">
            <a:off x="4345238" y="4258700"/>
            <a:ext cx="457200" cy="6858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8" name="Line 15">
            <a:extLst>
              <a:ext uri="{FF2B5EF4-FFF2-40B4-BE49-F238E27FC236}">
                <a16:creationId xmlns:a16="http://schemas.microsoft.com/office/drawing/2014/main" id="{64B4D229-71F3-4608-8969-90211D3BC1E7}"/>
              </a:ext>
            </a:extLst>
          </p:cNvPr>
          <p:cNvSpPr>
            <a:spLocks noChangeShapeType="1"/>
          </p:cNvSpPr>
          <p:nvPr/>
        </p:nvSpPr>
        <p:spPr bwMode="auto">
          <a:xfrm>
            <a:off x="2668838" y="5173100"/>
            <a:ext cx="1219200" cy="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39" name="Line 16">
            <a:extLst>
              <a:ext uri="{FF2B5EF4-FFF2-40B4-BE49-F238E27FC236}">
                <a16:creationId xmlns:a16="http://schemas.microsoft.com/office/drawing/2014/main" id="{42F536DF-8D7C-4FB2-B2C1-DE3FBBE9096D}"/>
              </a:ext>
            </a:extLst>
          </p:cNvPr>
          <p:cNvSpPr>
            <a:spLocks noChangeShapeType="1"/>
          </p:cNvSpPr>
          <p:nvPr/>
        </p:nvSpPr>
        <p:spPr bwMode="auto">
          <a:xfrm>
            <a:off x="3430838" y="4106300"/>
            <a:ext cx="609600" cy="9144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0" name="Line 17">
            <a:extLst>
              <a:ext uri="{FF2B5EF4-FFF2-40B4-BE49-F238E27FC236}">
                <a16:creationId xmlns:a16="http://schemas.microsoft.com/office/drawing/2014/main" id="{DC04E813-862F-443A-BF85-B782809194E1}"/>
              </a:ext>
            </a:extLst>
          </p:cNvPr>
          <p:cNvSpPr>
            <a:spLocks noChangeShapeType="1"/>
          </p:cNvSpPr>
          <p:nvPr/>
        </p:nvSpPr>
        <p:spPr bwMode="auto">
          <a:xfrm>
            <a:off x="3507038" y="3877700"/>
            <a:ext cx="1066800" cy="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1" name="Line 18">
            <a:extLst>
              <a:ext uri="{FF2B5EF4-FFF2-40B4-BE49-F238E27FC236}">
                <a16:creationId xmlns:a16="http://schemas.microsoft.com/office/drawing/2014/main" id="{F2E54B73-A6F2-4136-AF70-F6363EB0132F}"/>
              </a:ext>
            </a:extLst>
          </p:cNvPr>
          <p:cNvSpPr>
            <a:spLocks noChangeShapeType="1"/>
          </p:cNvSpPr>
          <p:nvPr/>
        </p:nvSpPr>
        <p:spPr bwMode="auto">
          <a:xfrm flipV="1">
            <a:off x="5259638" y="3344300"/>
            <a:ext cx="990600" cy="4572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2" name="Line 19">
            <a:extLst>
              <a:ext uri="{FF2B5EF4-FFF2-40B4-BE49-F238E27FC236}">
                <a16:creationId xmlns:a16="http://schemas.microsoft.com/office/drawing/2014/main" id="{C62BB5FF-5BA8-4F3C-ADF3-627BE864C358}"/>
              </a:ext>
            </a:extLst>
          </p:cNvPr>
          <p:cNvSpPr>
            <a:spLocks noChangeShapeType="1"/>
          </p:cNvSpPr>
          <p:nvPr/>
        </p:nvSpPr>
        <p:spPr bwMode="auto">
          <a:xfrm>
            <a:off x="6402638" y="3496700"/>
            <a:ext cx="0" cy="14478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3" name="Line 20">
            <a:extLst>
              <a:ext uri="{FF2B5EF4-FFF2-40B4-BE49-F238E27FC236}">
                <a16:creationId xmlns:a16="http://schemas.microsoft.com/office/drawing/2014/main" id="{62B2CAB4-3537-4861-A363-2D50EA1653AE}"/>
              </a:ext>
            </a:extLst>
          </p:cNvPr>
          <p:cNvSpPr>
            <a:spLocks noChangeShapeType="1"/>
          </p:cNvSpPr>
          <p:nvPr/>
        </p:nvSpPr>
        <p:spPr bwMode="auto">
          <a:xfrm>
            <a:off x="5259638" y="4106300"/>
            <a:ext cx="914400" cy="9144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4" name="Text Box 21">
            <a:extLst>
              <a:ext uri="{FF2B5EF4-FFF2-40B4-BE49-F238E27FC236}">
                <a16:creationId xmlns:a16="http://schemas.microsoft.com/office/drawing/2014/main" id="{E81027E8-D463-49E5-A4BB-3BEBBFF5D632}"/>
              </a:ext>
            </a:extLst>
          </p:cNvPr>
          <p:cNvSpPr txBox="1">
            <a:spLocks noChangeArrowheads="1"/>
          </p:cNvSpPr>
          <p:nvPr/>
        </p:nvSpPr>
        <p:spPr bwMode="auto">
          <a:xfrm>
            <a:off x="7545639" y="2934737"/>
            <a:ext cx="3796139" cy="180972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200" dirty="0">
                <a:solidFill>
                  <a:srgbClr val="000000"/>
                </a:solidFill>
                <a:latin typeface="+mn-lt"/>
                <a:ea typeface="+mn-ea"/>
                <a:cs typeface="+mn-ea"/>
                <a:sym typeface="+mn-lt"/>
              </a:rPr>
              <a:t>其中：</a:t>
            </a:r>
          </a:p>
          <a:p>
            <a:pPr fontAlgn="base">
              <a:lnSpc>
                <a:spcPct val="130000"/>
              </a:lnSpc>
              <a:spcBef>
                <a:spcPct val="0"/>
              </a:spcBef>
              <a:spcAft>
                <a:spcPct val="0"/>
              </a:spcAft>
              <a:buClrTx/>
              <a:buSzTx/>
              <a:buFontTx/>
              <a:buNone/>
              <a:defRPr/>
            </a:pPr>
            <a:r>
              <a:rPr lang="en-US" altLang="zh-CN" sz="2200" dirty="0">
                <a:solidFill>
                  <a:srgbClr val="000000"/>
                </a:solidFill>
                <a:latin typeface="+mn-lt"/>
                <a:ea typeface="+mn-ea"/>
                <a:cs typeface="+mn-ea"/>
                <a:sym typeface="+mn-lt"/>
              </a:rPr>
              <a:t>A</a:t>
            </a:r>
            <a:r>
              <a:rPr lang="zh-CN" altLang="en-US" sz="2200" dirty="0">
                <a:solidFill>
                  <a:srgbClr val="000000"/>
                </a:solidFill>
                <a:latin typeface="+mn-lt"/>
                <a:ea typeface="+mn-ea"/>
                <a:cs typeface="+mn-ea"/>
                <a:sym typeface="+mn-lt"/>
              </a:rPr>
              <a:t>、</a:t>
            </a:r>
            <a:r>
              <a:rPr lang="en-US" altLang="zh-CN" sz="2200" dirty="0">
                <a:solidFill>
                  <a:srgbClr val="000000"/>
                </a:solidFill>
                <a:latin typeface="+mn-lt"/>
                <a:ea typeface="+mn-ea"/>
                <a:cs typeface="+mn-ea"/>
                <a:sym typeface="+mn-lt"/>
              </a:rPr>
              <a:t>B</a:t>
            </a:r>
            <a:r>
              <a:rPr lang="zh-CN" altLang="en-US" sz="2200" dirty="0">
                <a:solidFill>
                  <a:srgbClr val="000000"/>
                </a:solidFill>
                <a:latin typeface="+mn-lt"/>
                <a:ea typeface="+mn-ea"/>
                <a:cs typeface="+mn-ea"/>
                <a:sym typeface="+mn-lt"/>
              </a:rPr>
              <a:t>、</a:t>
            </a:r>
            <a:r>
              <a:rPr lang="en-US" altLang="zh-CN" sz="2200" dirty="0">
                <a:solidFill>
                  <a:srgbClr val="000000"/>
                </a:solidFill>
                <a:latin typeface="+mn-lt"/>
                <a:ea typeface="+mn-ea"/>
                <a:cs typeface="+mn-ea"/>
                <a:sym typeface="+mn-lt"/>
              </a:rPr>
              <a:t>C </a:t>
            </a:r>
            <a:r>
              <a:rPr lang="zh-CN" altLang="en-US" sz="2200" dirty="0">
                <a:solidFill>
                  <a:srgbClr val="000000"/>
                </a:solidFill>
                <a:latin typeface="+mn-lt"/>
                <a:ea typeface="+mn-ea"/>
                <a:cs typeface="+mn-ea"/>
                <a:sym typeface="+mn-lt"/>
              </a:rPr>
              <a:t>等是顶点</a:t>
            </a:r>
            <a:r>
              <a:rPr lang="en-US" altLang="zh-CN" sz="2200" dirty="0">
                <a:solidFill>
                  <a:srgbClr val="000000"/>
                </a:solidFill>
                <a:latin typeface="+mn-lt"/>
                <a:ea typeface="+mn-ea"/>
                <a:cs typeface="+mn-ea"/>
                <a:sym typeface="+mn-lt"/>
              </a:rPr>
              <a:t>(vertex)</a:t>
            </a:r>
            <a:r>
              <a:rPr lang="zh-CN" altLang="en-US" sz="2200" dirty="0">
                <a:solidFill>
                  <a:srgbClr val="000000"/>
                </a:solidFill>
                <a:latin typeface="+mn-lt"/>
                <a:ea typeface="+mn-ea"/>
                <a:cs typeface="+mn-ea"/>
                <a:sym typeface="+mn-lt"/>
              </a:rPr>
              <a:t>；</a:t>
            </a:r>
            <a:endParaRPr lang="en-US" altLang="zh-CN" sz="22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2200" dirty="0">
                <a:solidFill>
                  <a:srgbClr val="FF0000"/>
                </a:solidFill>
                <a:latin typeface="+mn-lt"/>
                <a:ea typeface="+mn-ea"/>
                <a:cs typeface="+mn-ea"/>
                <a:sym typeface="+mn-lt"/>
              </a:rPr>
              <a:t>图</a:t>
            </a:r>
            <a:r>
              <a:rPr lang="zh-CN" altLang="en-US" sz="2200" dirty="0">
                <a:solidFill>
                  <a:srgbClr val="000000"/>
                </a:solidFill>
                <a:latin typeface="+mn-lt"/>
                <a:ea typeface="+mn-ea"/>
                <a:cs typeface="+mn-ea"/>
                <a:sym typeface="+mn-lt"/>
              </a:rPr>
              <a:t>中任意两个顶点之间都可能有关系。</a:t>
            </a:r>
          </a:p>
        </p:txBody>
      </p:sp>
      <p:sp>
        <p:nvSpPr>
          <p:cNvPr id="45" name="Line 22">
            <a:extLst>
              <a:ext uri="{FF2B5EF4-FFF2-40B4-BE49-F238E27FC236}">
                <a16:creationId xmlns:a16="http://schemas.microsoft.com/office/drawing/2014/main" id="{AC5EF78C-0C4E-4BF9-92BB-023793D0EF9C}"/>
              </a:ext>
            </a:extLst>
          </p:cNvPr>
          <p:cNvSpPr>
            <a:spLocks noChangeShapeType="1"/>
          </p:cNvSpPr>
          <p:nvPr/>
        </p:nvSpPr>
        <p:spPr bwMode="auto">
          <a:xfrm flipV="1">
            <a:off x="2592638" y="4106300"/>
            <a:ext cx="2057400" cy="838200"/>
          </a:xfrm>
          <a:prstGeom prst="line">
            <a:avLst/>
          </a:prstGeom>
          <a:noFill/>
          <a:ln w="9525">
            <a:solidFill>
              <a:srgbClr val="000000"/>
            </a:solidFill>
            <a:miter lim="800000"/>
            <a:headEnd/>
            <a:tailEnd/>
          </a:ln>
        </p:spPr>
        <p:txBody>
          <a:bodyPr/>
          <a:lstStyle/>
          <a:p>
            <a:pPr eaLnBrk="0" fontAlgn="base" hangingPunct="0">
              <a:lnSpc>
                <a:spcPct val="130000"/>
              </a:lnSpc>
              <a:spcBef>
                <a:spcPct val="0"/>
              </a:spcBef>
              <a:spcAft>
                <a:spcPct val="0"/>
              </a:spcAft>
              <a:defRPr/>
            </a:pPr>
            <a:endParaRPr lang="zh-CN" altLang="en-US" sz="2400">
              <a:solidFill>
                <a:srgbClr val="000000"/>
              </a:solidFill>
              <a:cs typeface="+mn-ea"/>
              <a:sym typeface="+mn-lt"/>
            </a:endParaRPr>
          </a:p>
        </p:txBody>
      </p:sp>
      <p:sp>
        <p:nvSpPr>
          <p:cNvPr id="46" name="Text Box 23">
            <a:extLst>
              <a:ext uri="{FF2B5EF4-FFF2-40B4-BE49-F238E27FC236}">
                <a16:creationId xmlns:a16="http://schemas.microsoft.com/office/drawing/2014/main" id="{54074C5F-55A1-4530-86E0-70F5CC4AC234}"/>
              </a:ext>
            </a:extLst>
          </p:cNvPr>
          <p:cNvSpPr txBox="1">
            <a:spLocks noChangeArrowheads="1"/>
          </p:cNvSpPr>
          <p:nvPr/>
        </p:nvSpPr>
        <p:spPr bwMode="auto">
          <a:xfrm>
            <a:off x="1413137" y="1445291"/>
            <a:ext cx="2663825" cy="453266"/>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000" b="1" dirty="0">
                <a:solidFill>
                  <a:srgbClr val="000000"/>
                </a:solidFill>
                <a:latin typeface="+mn-lt"/>
                <a:ea typeface="+mn-ea"/>
                <a:cs typeface="+mn-ea"/>
                <a:sym typeface="+mn-lt"/>
              </a:rPr>
              <a:t>例</a:t>
            </a:r>
            <a:r>
              <a:rPr lang="en-US" altLang="zh-CN" sz="2000" b="1" dirty="0">
                <a:solidFill>
                  <a:srgbClr val="000000"/>
                </a:solidFill>
                <a:latin typeface="+mn-lt"/>
                <a:ea typeface="+mn-ea"/>
                <a:cs typeface="+mn-ea"/>
                <a:sym typeface="+mn-lt"/>
              </a:rPr>
              <a:t>7</a:t>
            </a:r>
            <a:r>
              <a:rPr lang="zh-CN" altLang="en-US" sz="2000" b="1" dirty="0">
                <a:solidFill>
                  <a:srgbClr val="000000"/>
                </a:solidFill>
                <a:latin typeface="+mn-lt"/>
                <a:ea typeface="+mn-ea"/>
                <a:cs typeface="+mn-ea"/>
                <a:sym typeface="+mn-lt"/>
              </a:rPr>
              <a:t>：</a:t>
            </a:r>
            <a:r>
              <a:rPr lang="zh-CN" altLang="en-US" sz="2000" b="1" dirty="0">
                <a:solidFill>
                  <a:srgbClr val="FF0000"/>
                </a:solidFill>
                <a:latin typeface="+mn-lt"/>
                <a:ea typeface="+mn-ea"/>
                <a:cs typeface="+mn-ea"/>
                <a:sym typeface="+mn-lt"/>
              </a:rPr>
              <a:t>图状</a:t>
            </a:r>
            <a:r>
              <a:rPr lang="zh-CN" altLang="en-US" sz="2000" b="1" dirty="0">
                <a:solidFill>
                  <a:srgbClr val="000000"/>
                </a:solidFill>
                <a:latin typeface="+mn-lt"/>
                <a:ea typeface="+mn-ea"/>
                <a:cs typeface="+mn-ea"/>
                <a:sym typeface="+mn-lt"/>
              </a:rPr>
              <a:t>结构</a:t>
            </a:r>
          </a:p>
        </p:txBody>
      </p:sp>
      <p:sp>
        <p:nvSpPr>
          <p:cNvPr id="26" name="文本框 25">
            <a:extLst>
              <a:ext uri="{FF2B5EF4-FFF2-40B4-BE49-F238E27FC236}">
                <a16:creationId xmlns:a16="http://schemas.microsoft.com/office/drawing/2014/main" id="{B8497066-4C07-4148-ADFC-FB2A5D37A510}"/>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47" name="组合 46">
            <a:extLst>
              <a:ext uri="{FF2B5EF4-FFF2-40B4-BE49-F238E27FC236}">
                <a16:creationId xmlns:a16="http://schemas.microsoft.com/office/drawing/2014/main" id="{D23B1CB9-043E-4764-BE7F-3B71D979F765}"/>
              </a:ext>
            </a:extLst>
          </p:cNvPr>
          <p:cNvGrpSpPr/>
          <p:nvPr/>
        </p:nvGrpSpPr>
        <p:grpSpPr>
          <a:xfrm>
            <a:off x="1485900" y="1155700"/>
            <a:ext cx="10706100" cy="108000"/>
            <a:chOff x="1485900" y="1155700"/>
            <a:chExt cx="10706100" cy="108000"/>
          </a:xfrm>
        </p:grpSpPr>
        <p:sp>
          <p:nvSpPr>
            <p:cNvPr id="48" name="矩形 47">
              <a:extLst>
                <a:ext uri="{FF2B5EF4-FFF2-40B4-BE49-F238E27FC236}">
                  <a16:creationId xmlns:a16="http://schemas.microsoft.com/office/drawing/2014/main" id="{5BA8E7D7-1FAE-4DD4-A40D-95A182CF890B}"/>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a:extLst>
                <a:ext uri="{FF2B5EF4-FFF2-40B4-BE49-F238E27FC236}">
                  <a16:creationId xmlns:a16="http://schemas.microsoft.com/office/drawing/2014/main" id="{4546841D-F7DC-4506-B8C5-D889C45C8FF6}"/>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0" name="文本框 49">
            <a:extLst>
              <a:ext uri="{FF2B5EF4-FFF2-40B4-BE49-F238E27FC236}">
                <a16:creationId xmlns:a16="http://schemas.microsoft.com/office/drawing/2014/main" id="{B5BA7C03-DBE4-45B1-8609-68EBBB58C196}"/>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grpSp>
        <p:nvGrpSpPr>
          <p:cNvPr id="51" name="组合 50">
            <a:extLst>
              <a:ext uri="{FF2B5EF4-FFF2-40B4-BE49-F238E27FC236}">
                <a16:creationId xmlns:a16="http://schemas.microsoft.com/office/drawing/2014/main" id="{757F75E9-1790-4F37-8332-862C44A14D58}"/>
              </a:ext>
            </a:extLst>
          </p:cNvPr>
          <p:cNvGrpSpPr/>
          <p:nvPr/>
        </p:nvGrpSpPr>
        <p:grpSpPr>
          <a:xfrm>
            <a:off x="7853533" y="576562"/>
            <a:ext cx="3632112" cy="525786"/>
            <a:chOff x="8720339" y="658360"/>
            <a:chExt cx="6746309" cy="567230"/>
          </a:xfrm>
        </p:grpSpPr>
        <p:sp>
          <p:nvSpPr>
            <p:cNvPr id="52" name="矩形: 圆角 51">
              <a:extLst>
                <a:ext uri="{FF2B5EF4-FFF2-40B4-BE49-F238E27FC236}">
                  <a16:creationId xmlns:a16="http://schemas.microsoft.com/office/drawing/2014/main" id="{FFCE1B2D-9008-4D1B-8A4C-309D59F1B5E7}"/>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3" name="文本框 52">
              <a:extLst>
                <a:ext uri="{FF2B5EF4-FFF2-40B4-BE49-F238E27FC236}">
                  <a16:creationId xmlns:a16="http://schemas.microsoft.com/office/drawing/2014/main" id="{770AFB47-87C5-40E3-87D0-4B65E77BF56A}"/>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182977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0"/>
            <a:ext cx="12192000" cy="150586"/>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2"/>
          <a:stretch>
            <a:fillRect/>
          </a:stretch>
        </p:blipFill>
        <p:spPr>
          <a:xfrm>
            <a:off x="37465" y="2426336"/>
            <a:ext cx="5073015" cy="2869950"/>
          </a:xfrm>
          <a:prstGeom prst="rect">
            <a:avLst/>
          </a:prstGeom>
        </p:spPr>
      </p:pic>
      <p:sp>
        <p:nvSpPr>
          <p:cNvPr id="8" name="文本框 7">
            <a:extLst>
              <a:ext uri="{FF2B5EF4-FFF2-40B4-BE49-F238E27FC236}">
                <a16:creationId xmlns:a16="http://schemas.microsoft.com/office/drawing/2014/main" id="{1AC7FB7C-F7A7-41BB-9135-45633FEAB402}"/>
              </a:ext>
            </a:extLst>
          </p:cNvPr>
          <p:cNvSpPr txBox="1"/>
          <p:nvPr/>
        </p:nvSpPr>
        <p:spPr>
          <a:xfrm>
            <a:off x="6426200" y="422725"/>
            <a:ext cx="5394960" cy="584775"/>
          </a:xfrm>
          <a:prstGeom prst="rect">
            <a:avLst/>
          </a:prstGeom>
          <a:noFill/>
        </p:spPr>
        <p:txBody>
          <a:bodyPr wrap="square" rtlCol="0">
            <a:spAutoFit/>
          </a:bodyPr>
          <a:lstStyle/>
          <a:p>
            <a:pPr algn="ctr"/>
            <a:r>
              <a:rPr lang="zh-CN" altLang="en-US" sz="3200" dirty="0">
                <a:solidFill>
                  <a:srgbClr val="FF0000"/>
                </a:solidFill>
                <a:cs typeface="+mn-ea"/>
                <a:sym typeface="+mn-lt"/>
              </a:rPr>
              <a:t>什么是数据结构？</a:t>
            </a:r>
          </a:p>
        </p:txBody>
      </p:sp>
      <p:sp>
        <p:nvSpPr>
          <p:cNvPr id="4" name="文本框 3">
            <a:extLst>
              <a:ext uri="{FF2B5EF4-FFF2-40B4-BE49-F238E27FC236}">
                <a16:creationId xmlns:a16="http://schemas.microsoft.com/office/drawing/2014/main" id="{850EA087-9EA3-4E85-BD7E-CE8E22146153}"/>
              </a:ext>
            </a:extLst>
          </p:cNvPr>
          <p:cNvSpPr txBox="1"/>
          <p:nvPr/>
        </p:nvSpPr>
        <p:spPr>
          <a:xfrm>
            <a:off x="6518053" y="2883068"/>
            <a:ext cx="3337089" cy="400110"/>
          </a:xfrm>
          <a:prstGeom prst="rect">
            <a:avLst/>
          </a:prstGeom>
          <a:noFill/>
        </p:spPr>
        <p:txBody>
          <a:bodyPr wrap="square" rtlCol="0">
            <a:spAutoFit/>
          </a:bodyPr>
          <a:lstStyle/>
          <a:p>
            <a:pPr algn="ctr"/>
            <a:r>
              <a:rPr lang="zh-CN" altLang="en-US" sz="2000" b="1" dirty="0">
                <a:solidFill>
                  <a:srgbClr val="FF0000"/>
                </a:solidFill>
              </a:rPr>
              <a:t>算法 </a:t>
            </a:r>
            <a:r>
              <a:rPr lang="en-US" altLang="zh-CN" sz="2000" b="1" dirty="0">
                <a:solidFill>
                  <a:srgbClr val="FF0000"/>
                </a:solidFill>
              </a:rPr>
              <a:t>+ </a:t>
            </a:r>
            <a:r>
              <a:rPr lang="zh-CN" altLang="en-US" sz="2000" b="1" dirty="0">
                <a:solidFill>
                  <a:srgbClr val="FF0000"/>
                </a:solidFill>
              </a:rPr>
              <a:t>数据结构 </a:t>
            </a:r>
            <a:r>
              <a:rPr lang="en-US" altLang="zh-CN" sz="2000" b="1" dirty="0">
                <a:solidFill>
                  <a:srgbClr val="FF0000"/>
                </a:solidFill>
              </a:rPr>
              <a:t>= </a:t>
            </a:r>
            <a:r>
              <a:rPr lang="zh-CN" altLang="en-US" sz="2000" b="1" dirty="0">
                <a:solidFill>
                  <a:srgbClr val="FF0000"/>
                </a:solidFill>
              </a:rPr>
              <a:t>程序设计</a:t>
            </a:r>
          </a:p>
        </p:txBody>
      </p:sp>
      <p:sp>
        <p:nvSpPr>
          <p:cNvPr id="5" name="矩形 4">
            <a:extLst>
              <a:ext uri="{FF2B5EF4-FFF2-40B4-BE49-F238E27FC236}">
                <a16:creationId xmlns:a16="http://schemas.microsoft.com/office/drawing/2014/main" id="{C4D7EB6C-CD46-4197-9F6F-EB3B0B5A8ADA}"/>
              </a:ext>
            </a:extLst>
          </p:cNvPr>
          <p:cNvSpPr/>
          <p:nvPr/>
        </p:nvSpPr>
        <p:spPr>
          <a:xfrm>
            <a:off x="6518053" y="2834787"/>
            <a:ext cx="3337089" cy="448394"/>
          </a:xfrm>
          <a:prstGeom prst="rect">
            <a:avLst/>
          </a:prstGeom>
          <a:noFill/>
          <a:ln w="28575">
            <a:solidFill>
              <a:srgbClr val="5C5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A52D72CD-0870-4622-A356-137A6B2FA0C7}"/>
              </a:ext>
            </a:extLst>
          </p:cNvPr>
          <p:cNvGrpSpPr/>
          <p:nvPr/>
        </p:nvGrpSpPr>
        <p:grpSpPr>
          <a:xfrm>
            <a:off x="6682141" y="3916510"/>
            <a:ext cx="413208" cy="2110388"/>
            <a:chOff x="6874918" y="3429000"/>
            <a:chExt cx="413208" cy="2110388"/>
          </a:xfrm>
        </p:grpSpPr>
        <p:sp>
          <p:nvSpPr>
            <p:cNvPr id="10" name="文本框 9">
              <a:extLst>
                <a:ext uri="{FF2B5EF4-FFF2-40B4-BE49-F238E27FC236}">
                  <a16:creationId xmlns:a16="http://schemas.microsoft.com/office/drawing/2014/main" id="{EEE82929-ED67-4094-A036-57734743377E}"/>
                </a:ext>
              </a:extLst>
            </p:cNvPr>
            <p:cNvSpPr txBox="1"/>
            <p:nvPr/>
          </p:nvSpPr>
          <p:spPr>
            <a:xfrm>
              <a:off x="6874918" y="3508062"/>
              <a:ext cx="413208" cy="2031325"/>
            </a:xfrm>
            <a:prstGeom prst="rect">
              <a:avLst/>
            </a:prstGeom>
            <a:noFill/>
          </p:spPr>
          <p:txBody>
            <a:bodyPr wrap="square" rtlCol="0">
              <a:spAutoFit/>
            </a:bodyPr>
            <a:lstStyle/>
            <a:p>
              <a:pPr algn="ctr"/>
              <a:r>
                <a:rPr lang="zh-CN" altLang="en-US" b="1" dirty="0">
                  <a:solidFill>
                    <a:srgbClr val="FF0000"/>
                  </a:solidFill>
                </a:rPr>
                <a:t>处理问题的策略</a:t>
              </a:r>
            </a:p>
          </p:txBody>
        </p:sp>
        <p:sp>
          <p:nvSpPr>
            <p:cNvPr id="11" name="矩形 10">
              <a:extLst>
                <a:ext uri="{FF2B5EF4-FFF2-40B4-BE49-F238E27FC236}">
                  <a16:creationId xmlns:a16="http://schemas.microsoft.com/office/drawing/2014/main" id="{A0E3052E-5642-4D5D-96CC-D7661B3E8461}"/>
                </a:ext>
              </a:extLst>
            </p:cNvPr>
            <p:cNvSpPr/>
            <p:nvPr/>
          </p:nvSpPr>
          <p:spPr>
            <a:xfrm>
              <a:off x="6874918" y="3429000"/>
              <a:ext cx="413208" cy="2110388"/>
            </a:xfrm>
            <a:prstGeom prst="rect">
              <a:avLst/>
            </a:prstGeom>
            <a:noFill/>
            <a:ln w="28575">
              <a:solidFill>
                <a:srgbClr val="5C5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7AF6150F-29B0-49E5-BA64-C48D7EB79C0C}"/>
              </a:ext>
            </a:extLst>
          </p:cNvPr>
          <p:cNvSpPr txBox="1"/>
          <p:nvPr/>
        </p:nvSpPr>
        <p:spPr>
          <a:xfrm>
            <a:off x="7818624" y="3995571"/>
            <a:ext cx="413208" cy="2585323"/>
          </a:xfrm>
          <a:prstGeom prst="rect">
            <a:avLst/>
          </a:prstGeom>
          <a:noFill/>
        </p:spPr>
        <p:txBody>
          <a:bodyPr wrap="square" rtlCol="0">
            <a:spAutoFit/>
          </a:bodyPr>
          <a:lstStyle/>
          <a:p>
            <a:pPr algn="ctr"/>
            <a:r>
              <a:rPr lang="zh-CN" altLang="en-US" b="1" dirty="0">
                <a:solidFill>
                  <a:srgbClr val="FF0000"/>
                </a:solidFill>
              </a:rPr>
              <a:t>给出问题的数学模型</a:t>
            </a:r>
          </a:p>
        </p:txBody>
      </p:sp>
      <p:sp>
        <p:nvSpPr>
          <p:cNvPr id="13" name="矩形 12">
            <a:extLst>
              <a:ext uri="{FF2B5EF4-FFF2-40B4-BE49-F238E27FC236}">
                <a16:creationId xmlns:a16="http://schemas.microsoft.com/office/drawing/2014/main" id="{0B6C1E83-254F-40B5-ADAF-4401C07B5D8E}"/>
              </a:ext>
            </a:extLst>
          </p:cNvPr>
          <p:cNvSpPr/>
          <p:nvPr/>
        </p:nvSpPr>
        <p:spPr>
          <a:xfrm>
            <a:off x="7818624" y="3916508"/>
            <a:ext cx="413208" cy="2664385"/>
          </a:xfrm>
          <a:prstGeom prst="rect">
            <a:avLst/>
          </a:prstGeom>
          <a:noFill/>
          <a:ln w="28575">
            <a:solidFill>
              <a:srgbClr val="5C5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F1592408-3BB3-4FDD-BA82-070D41A4CC05}"/>
              </a:ext>
            </a:extLst>
          </p:cNvPr>
          <p:cNvSpPr txBox="1"/>
          <p:nvPr/>
        </p:nvSpPr>
        <p:spPr>
          <a:xfrm>
            <a:off x="8955108" y="3995572"/>
            <a:ext cx="703393" cy="2031325"/>
          </a:xfrm>
          <a:prstGeom prst="rect">
            <a:avLst/>
          </a:prstGeom>
          <a:noFill/>
        </p:spPr>
        <p:txBody>
          <a:bodyPr wrap="square" rtlCol="0">
            <a:spAutoFit/>
          </a:bodyPr>
          <a:lstStyle/>
          <a:p>
            <a:pPr algn="ctr"/>
            <a:r>
              <a:rPr lang="zh-CN" altLang="en-US" b="1" dirty="0">
                <a:solidFill>
                  <a:srgbClr val="FF0000"/>
                </a:solidFill>
              </a:rPr>
              <a:t>编制出用计算机处理问题的指令</a:t>
            </a:r>
          </a:p>
        </p:txBody>
      </p:sp>
      <p:sp>
        <p:nvSpPr>
          <p:cNvPr id="16" name="矩形 15">
            <a:extLst>
              <a:ext uri="{FF2B5EF4-FFF2-40B4-BE49-F238E27FC236}">
                <a16:creationId xmlns:a16="http://schemas.microsoft.com/office/drawing/2014/main" id="{CC21BAEA-0B1F-44A4-9CD8-D0722728451D}"/>
              </a:ext>
            </a:extLst>
          </p:cNvPr>
          <p:cNvSpPr/>
          <p:nvPr/>
        </p:nvSpPr>
        <p:spPr>
          <a:xfrm>
            <a:off x="8955109" y="3916510"/>
            <a:ext cx="703392" cy="2110388"/>
          </a:xfrm>
          <a:prstGeom prst="rect">
            <a:avLst/>
          </a:prstGeom>
          <a:noFill/>
          <a:ln w="28575">
            <a:solidFill>
              <a:srgbClr val="5C5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5AEABA89-2EDA-4D9F-8267-795CA4DF4F4D}"/>
              </a:ext>
            </a:extLst>
          </p:cNvPr>
          <p:cNvCxnSpPr>
            <a:cxnSpLocks/>
          </p:cNvCxnSpPr>
          <p:nvPr/>
        </p:nvCxnSpPr>
        <p:spPr>
          <a:xfrm>
            <a:off x="6888745" y="3283179"/>
            <a:ext cx="0" cy="633331"/>
          </a:xfrm>
          <a:prstGeom prst="line">
            <a:avLst/>
          </a:prstGeom>
          <a:ln w="28575">
            <a:solidFill>
              <a:srgbClr val="5C5CF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A8DD15-496F-425D-88E2-6A99B92C76F2}"/>
              </a:ext>
            </a:extLst>
          </p:cNvPr>
          <p:cNvCxnSpPr>
            <a:cxnSpLocks/>
          </p:cNvCxnSpPr>
          <p:nvPr/>
        </p:nvCxnSpPr>
        <p:spPr>
          <a:xfrm>
            <a:off x="8025228" y="3283175"/>
            <a:ext cx="0" cy="633331"/>
          </a:xfrm>
          <a:prstGeom prst="line">
            <a:avLst/>
          </a:prstGeom>
          <a:ln w="28575">
            <a:solidFill>
              <a:srgbClr val="5C5C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8AF468F-18F8-4EE8-921B-F25110FD4AB1}"/>
              </a:ext>
            </a:extLst>
          </p:cNvPr>
          <p:cNvCxnSpPr>
            <a:cxnSpLocks/>
          </p:cNvCxnSpPr>
          <p:nvPr/>
        </p:nvCxnSpPr>
        <p:spPr>
          <a:xfrm>
            <a:off x="9269070" y="3283177"/>
            <a:ext cx="0" cy="633331"/>
          </a:xfrm>
          <a:prstGeom prst="line">
            <a:avLst/>
          </a:prstGeom>
          <a:ln w="28575">
            <a:solidFill>
              <a:srgbClr val="5C5CFF"/>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35E792F-5328-40E3-8585-94C0896F1B78}"/>
              </a:ext>
            </a:extLst>
          </p:cNvPr>
          <p:cNvSpPr txBox="1"/>
          <p:nvPr/>
        </p:nvSpPr>
        <p:spPr>
          <a:xfrm>
            <a:off x="5960721" y="1758410"/>
            <a:ext cx="4419601" cy="400110"/>
          </a:xfrm>
          <a:prstGeom prst="rect">
            <a:avLst/>
          </a:prstGeom>
          <a:noFill/>
        </p:spPr>
        <p:txBody>
          <a:bodyPr wrap="square" rtlCol="0">
            <a:spAutoFit/>
          </a:bodyPr>
          <a:lstStyle/>
          <a:p>
            <a:pPr algn="ctr"/>
            <a:r>
              <a:rPr lang="en-US" altLang="zh-CN" sz="2000" dirty="0"/>
              <a:t>Niklaus Wirth: </a:t>
            </a:r>
            <a:r>
              <a:rPr lang="zh-CN" altLang="en-US" sz="2000" dirty="0"/>
              <a:t>沃思（图灵奖获得者）</a:t>
            </a:r>
            <a:endParaRPr lang="en-US" altLang="zh-CN" sz="2000" dirty="0"/>
          </a:p>
        </p:txBody>
      </p:sp>
      <p:sp>
        <p:nvSpPr>
          <p:cNvPr id="23" name="文本框 22">
            <a:extLst>
              <a:ext uri="{FF2B5EF4-FFF2-40B4-BE49-F238E27FC236}">
                <a16:creationId xmlns:a16="http://schemas.microsoft.com/office/drawing/2014/main" id="{00017F5D-3B20-497B-A095-016D13B8D98E}"/>
              </a:ext>
            </a:extLst>
          </p:cNvPr>
          <p:cNvSpPr txBox="1"/>
          <p:nvPr/>
        </p:nvSpPr>
        <p:spPr>
          <a:xfrm>
            <a:off x="5960720" y="2250214"/>
            <a:ext cx="4419601" cy="400110"/>
          </a:xfrm>
          <a:prstGeom prst="rect">
            <a:avLst/>
          </a:prstGeom>
          <a:noFill/>
        </p:spPr>
        <p:txBody>
          <a:bodyPr wrap="square" rtlCol="0">
            <a:spAutoFit/>
          </a:bodyPr>
          <a:lstStyle/>
          <a:p>
            <a:pPr algn="ctr"/>
            <a:r>
              <a:rPr lang="en-US" altLang="zh-CN" sz="2000" dirty="0"/>
              <a:t>Algorithm + Data Structures = Programs</a:t>
            </a:r>
          </a:p>
        </p:txBody>
      </p:sp>
    </p:spTree>
    <p:extLst>
      <p:ext uri="{BB962C8B-B14F-4D97-AF65-F5344CB8AC3E}">
        <p14:creationId xmlns:p14="http://schemas.microsoft.com/office/powerpoint/2010/main" val="9844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2" grpId="0"/>
      <p:bldP spid="13" grpId="0" animBg="1"/>
      <p:bldP spid="1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sp>
        <p:nvSpPr>
          <p:cNvPr id="20" name="文本框 19">
            <a:extLst>
              <a:ext uri="{FF2B5EF4-FFF2-40B4-BE49-F238E27FC236}">
                <a16:creationId xmlns:a16="http://schemas.microsoft.com/office/drawing/2014/main" id="{8BD84888-1845-4207-BFEB-DAEDCF59FBCD}"/>
              </a:ext>
            </a:extLst>
          </p:cNvPr>
          <p:cNvSpPr txBox="1"/>
          <p:nvPr/>
        </p:nvSpPr>
        <p:spPr>
          <a:xfrm>
            <a:off x="651848" y="1674445"/>
            <a:ext cx="5049353" cy="453266"/>
          </a:xfrm>
          <a:prstGeom prst="rect">
            <a:avLst/>
          </a:prstGeom>
          <a:noFill/>
          <a:ln>
            <a:noFill/>
          </a:ln>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8</a:t>
            </a:r>
            <a:r>
              <a:rPr lang="zh-CN" altLang="en-US" sz="2000" b="1" dirty="0">
                <a:solidFill>
                  <a:srgbClr val="FF0000"/>
                </a:solidFill>
                <a:cs typeface="+mn-ea"/>
                <a:sym typeface="+mn-lt"/>
              </a:rPr>
              <a:t>：多叉路口交通灯的管理</a:t>
            </a:r>
          </a:p>
        </p:txBody>
      </p:sp>
      <p:sp>
        <p:nvSpPr>
          <p:cNvPr id="27" name="文本框 26">
            <a:extLst>
              <a:ext uri="{FF2B5EF4-FFF2-40B4-BE49-F238E27FC236}">
                <a16:creationId xmlns:a16="http://schemas.microsoft.com/office/drawing/2014/main" id="{2D72B38B-C8D3-4D02-94A1-CDB392AE405D}"/>
              </a:ext>
            </a:extLst>
          </p:cNvPr>
          <p:cNvSpPr txBox="1"/>
          <p:nvPr/>
        </p:nvSpPr>
        <p:spPr>
          <a:xfrm>
            <a:off x="5029710" y="5679508"/>
            <a:ext cx="1831524" cy="369332"/>
          </a:xfrm>
          <a:prstGeom prst="rect">
            <a:avLst/>
          </a:prstGeom>
          <a:noFill/>
        </p:spPr>
        <p:txBody>
          <a:bodyPr wrap="square">
            <a:spAutoFit/>
          </a:bodyPr>
          <a:lstStyle/>
          <a:p>
            <a:r>
              <a:rPr lang="zh-CN" altLang="en-US" dirty="0"/>
              <a:t>数据：</a:t>
            </a:r>
            <a:r>
              <a:rPr lang="zh-CN" altLang="en-US" dirty="0">
                <a:solidFill>
                  <a:srgbClr val="FF0000"/>
                </a:solidFill>
              </a:rPr>
              <a:t>交通路线</a:t>
            </a:r>
          </a:p>
        </p:txBody>
      </p:sp>
      <p:sp>
        <p:nvSpPr>
          <p:cNvPr id="30" name="文本框 29">
            <a:extLst>
              <a:ext uri="{FF2B5EF4-FFF2-40B4-BE49-F238E27FC236}">
                <a16:creationId xmlns:a16="http://schemas.microsoft.com/office/drawing/2014/main" id="{EE25F222-67E8-4B6B-A957-C0D9DF1527D4}"/>
              </a:ext>
            </a:extLst>
          </p:cNvPr>
          <p:cNvSpPr txBox="1"/>
          <p:nvPr/>
        </p:nvSpPr>
        <p:spPr>
          <a:xfrm>
            <a:off x="5029710" y="6134675"/>
            <a:ext cx="3180426" cy="369332"/>
          </a:xfrm>
          <a:prstGeom prst="rect">
            <a:avLst/>
          </a:prstGeom>
          <a:noFill/>
        </p:spPr>
        <p:txBody>
          <a:bodyPr wrap="square">
            <a:spAutoFit/>
          </a:bodyPr>
          <a:lstStyle/>
          <a:p>
            <a:r>
              <a:rPr lang="zh-CN" altLang="en-US" dirty="0"/>
              <a:t>结构：</a:t>
            </a:r>
            <a:r>
              <a:rPr lang="zh-CN" altLang="en-US" dirty="0">
                <a:solidFill>
                  <a:srgbClr val="FF0000"/>
                </a:solidFill>
              </a:rPr>
              <a:t>网状关系</a:t>
            </a:r>
            <a:r>
              <a:rPr lang="en-US" altLang="zh-CN" dirty="0">
                <a:solidFill>
                  <a:srgbClr val="FF0000"/>
                </a:solidFill>
              </a:rPr>
              <a:t>—</a:t>
            </a:r>
            <a:r>
              <a:rPr lang="zh-CN" altLang="en-US" dirty="0">
                <a:solidFill>
                  <a:srgbClr val="FF0000"/>
                </a:solidFill>
              </a:rPr>
              <a:t>图结构</a:t>
            </a:r>
          </a:p>
        </p:txBody>
      </p:sp>
      <p:sp>
        <p:nvSpPr>
          <p:cNvPr id="15" name="文本框 14">
            <a:extLst>
              <a:ext uri="{FF2B5EF4-FFF2-40B4-BE49-F238E27FC236}">
                <a16:creationId xmlns:a16="http://schemas.microsoft.com/office/drawing/2014/main" id="{268D062A-9EE2-4CBE-9C74-9751B16896E6}"/>
              </a:ext>
            </a:extLst>
          </p:cNvPr>
          <p:cNvSpPr txBox="1"/>
          <p:nvPr/>
        </p:nvSpPr>
        <p:spPr>
          <a:xfrm>
            <a:off x="1239046" y="2314278"/>
            <a:ext cx="5840786" cy="3630353"/>
          </a:xfrm>
          <a:prstGeom prst="rect">
            <a:avLst/>
          </a:prstGeom>
          <a:noFill/>
        </p:spPr>
        <p:txBody>
          <a:bodyPr wrap="square">
            <a:spAutoFit/>
          </a:bodyPr>
          <a:lstStyle/>
          <a:p>
            <a:pPr marL="285750" indent="-285750">
              <a:lnSpc>
                <a:spcPct val="130000"/>
              </a:lnSpc>
              <a:spcBef>
                <a:spcPts val="600"/>
              </a:spcBef>
              <a:spcAft>
                <a:spcPts val="300"/>
              </a:spcAft>
              <a:buClr>
                <a:srgbClr val="FF0000"/>
              </a:buClr>
              <a:buSzPct val="90000"/>
              <a:buFont typeface="Wingdings" panose="05000000000000000000" pitchFamily="2" charset="2"/>
              <a:buChar char="u"/>
            </a:pPr>
            <a:r>
              <a:rPr lang="zh-CN" altLang="en-US" dirty="0">
                <a:cs typeface="+mn-ea"/>
                <a:sym typeface="+mn-lt"/>
              </a:rPr>
              <a:t>设置交通灯要满足以下几个要求：</a:t>
            </a:r>
            <a:endParaRPr lang="en-US" altLang="zh-CN" dirty="0">
              <a:cs typeface="+mn-ea"/>
              <a:sym typeface="+mn-lt"/>
            </a:endParaRPr>
          </a:p>
          <a:p>
            <a:pPr marL="360000" indent="360000">
              <a:lnSpc>
                <a:spcPct val="130000"/>
              </a:lnSpc>
              <a:spcBef>
                <a:spcPts val="600"/>
              </a:spcBef>
              <a:spcAft>
                <a:spcPts val="300"/>
              </a:spcAft>
              <a:buClr>
                <a:srgbClr val="3333FF"/>
              </a:buClr>
              <a:buSzPct val="80000"/>
              <a:buFont typeface="Wingdings" panose="05000000000000000000" pitchFamily="2" charset="2"/>
              <a:buChar char="l"/>
            </a:pPr>
            <a:r>
              <a:rPr lang="zh-CN" altLang="en-US" dirty="0">
                <a:cs typeface="+mn-ea"/>
                <a:sym typeface="+mn-lt"/>
              </a:rPr>
              <a:t>没有不通的道路</a:t>
            </a:r>
            <a:endParaRPr lang="en-US" altLang="zh-CN" dirty="0">
              <a:cs typeface="+mn-ea"/>
              <a:sym typeface="+mn-lt"/>
            </a:endParaRPr>
          </a:p>
          <a:p>
            <a:pPr marL="360000" indent="360000">
              <a:lnSpc>
                <a:spcPct val="130000"/>
              </a:lnSpc>
              <a:spcBef>
                <a:spcPts val="600"/>
              </a:spcBef>
              <a:spcAft>
                <a:spcPts val="300"/>
              </a:spcAft>
              <a:buClr>
                <a:srgbClr val="3333FF"/>
              </a:buClr>
              <a:buSzPct val="80000"/>
              <a:buFont typeface="Wingdings" panose="05000000000000000000" pitchFamily="2" charset="2"/>
              <a:buChar char="l"/>
            </a:pPr>
            <a:r>
              <a:rPr lang="zh-CN" altLang="en-US" dirty="0">
                <a:cs typeface="+mn-ea"/>
                <a:sym typeface="+mn-lt"/>
              </a:rPr>
              <a:t>行驶的车辆不发生碰撞</a:t>
            </a:r>
            <a:endParaRPr lang="en-US" altLang="zh-CN" dirty="0">
              <a:cs typeface="+mn-ea"/>
              <a:sym typeface="+mn-lt"/>
            </a:endParaRPr>
          </a:p>
          <a:p>
            <a:pPr marL="360000" indent="360000">
              <a:lnSpc>
                <a:spcPct val="130000"/>
              </a:lnSpc>
              <a:spcBef>
                <a:spcPts val="600"/>
              </a:spcBef>
              <a:spcAft>
                <a:spcPts val="300"/>
              </a:spcAft>
              <a:buClr>
                <a:srgbClr val="3333FF"/>
              </a:buClr>
              <a:buSzPct val="80000"/>
              <a:buFont typeface="Wingdings" panose="05000000000000000000" pitchFamily="2" charset="2"/>
              <a:buChar char="l"/>
            </a:pPr>
            <a:r>
              <a:rPr lang="zh-CN" altLang="en-US" dirty="0">
                <a:cs typeface="+mn-ea"/>
                <a:sym typeface="+mn-lt"/>
              </a:rPr>
              <a:t>保证路口达到最大车流量</a:t>
            </a:r>
            <a:endParaRPr lang="en-US" altLang="zh-CN" dirty="0">
              <a:cs typeface="+mn-ea"/>
              <a:sym typeface="+mn-lt"/>
            </a:endParaRPr>
          </a:p>
          <a:p>
            <a:pPr marL="285750" indent="-285750">
              <a:lnSpc>
                <a:spcPct val="130000"/>
              </a:lnSpc>
              <a:spcBef>
                <a:spcPts val="600"/>
              </a:spcBef>
              <a:spcAft>
                <a:spcPts val="300"/>
              </a:spcAft>
              <a:buClr>
                <a:srgbClr val="FF0000"/>
              </a:buClr>
              <a:buSzPct val="90000"/>
              <a:buFont typeface="Wingdings" panose="05000000000000000000" pitchFamily="2" charset="2"/>
              <a:buChar char="u"/>
            </a:pPr>
            <a:r>
              <a:rPr lang="zh-CN" altLang="en-US" dirty="0">
                <a:cs typeface="+mn-ea"/>
                <a:sym typeface="+mn-lt"/>
              </a:rPr>
              <a:t>对这个实际问题进行抽象，找出对象及其间的关系，从而建立数据结构模型</a:t>
            </a:r>
            <a:endParaRPr lang="en-US" altLang="zh-CN" dirty="0">
              <a:cs typeface="+mn-ea"/>
              <a:sym typeface="+mn-lt"/>
            </a:endParaRPr>
          </a:p>
          <a:p>
            <a:pPr marL="360000" indent="360000">
              <a:lnSpc>
                <a:spcPct val="130000"/>
              </a:lnSpc>
              <a:spcBef>
                <a:spcPts val="600"/>
              </a:spcBef>
              <a:spcAft>
                <a:spcPts val="300"/>
              </a:spcAft>
              <a:buClr>
                <a:srgbClr val="3333FF"/>
              </a:buClr>
              <a:buSzPct val="85000"/>
              <a:buFont typeface="Wingdings" panose="05000000000000000000" pitchFamily="2" charset="2"/>
              <a:buChar char="l"/>
            </a:pPr>
            <a:r>
              <a:rPr lang="zh-CN" altLang="en-US" dirty="0">
                <a:solidFill>
                  <a:srgbClr val="FF0000"/>
                </a:solidFill>
                <a:cs typeface="+mn-ea"/>
                <a:sym typeface="+mn-lt"/>
              </a:rPr>
              <a:t>操作对象：</a:t>
            </a:r>
            <a:r>
              <a:rPr lang="zh-CN" altLang="en-US" dirty="0">
                <a:cs typeface="+mn-ea"/>
                <a:sym typeface="+mn-lt"/>
              </a:rPr>
              <a:t>通路</a:t>
            </a:r>
            <a:endParaRPr lang="en-US" altLang="zh-CN" dirty="0">
              <a:cs typeface="+mn-ea"/>
              <a:sym typeface="+mn-lt"/>
            </a:endParaRPr>
          </a:p>
          <a:p>
            <a:pPr marL="360000" indent="360000">
              <a:lnSpc>
                <a:spcPct val="130000"/>
              </a:lnSpc>
              <a:spcBef>
                <a:spcPts val="600"/>
              </a:spcBef>
              <a:spcAft>
                <a:spcPts val="300"/>
              </a:spcAft>
              <a:buClr>
                <a:srgbClr val="3333FF"/>
              </a:buClr>
              <a:buSzPct val="85000"/>
              <a:buFont typeface="Wingdings" panose="05000000000000000000" pitchFamily="2" charset="2"/>
              <a:buChar char="l"/>
            </a:pPr>
            <a:r>
              <a:rPr lang="zh-CN" altLang="en-US" dirty="0">
                <a:solidFill>
                  <a:srgbClr val="FF0000"/>
                </a:solidFill>
                <a:cs typeface="+mn-ea"/>
                <a:sym typeface="+mn-lt"/>
              </a:rPr>
              <a:t>对象间的关系：</a:t>
            </a:r>
            <a:r>
              <a:rPr lang="zh-CN" altLang="en-US" dirty="0">
                <a:cs typeface="+mn-ea"/>
                <a:sym typeface="+mn-lt"/>
              </a:rPr>
              <a:t>行驶冲突关系</a:t>
            </a:r>
            <a:r>
              <a:rPr lang="en-US" altLang="zh-CN" dirty="0">
                <a:cs typeface="+mn-ea"/>
                <a:sym typeface="+mn-lt"/>
              </a:rPr>
              <a:t>—</a:t>
            </a:r>
            <a:r>
              <a:rPr lang="zh-CN" altLang="en-US" dirty="0">
                <a:cs typeface="+mn-ea"/>
                <a:sym typeface="+mn-lt"/>
              </a:rPr>
              <a:t>不能同时通行</a:t>
            </a:r>
            <a:endParaRPr lang="en-US" altLang="zh-CN" dirty="0">
              <a:cs typeface="+mn-ea"/>
              <a:sym typeface="+mn-lt"/>
            </a:endParaRPr>
          </a:p>
        </p:txBody>
      </p:sp>
      <p:pic>
        <p:nvPicPr>
          <p:cNvPr id="10" name="图片 9">
            <a:extLst>
              <a:ext uri="{FF2B5EF4-FFF2-40B4-BE49-F238E27FC236}">
                <a16:creationId xmlns:a16="http://schemas.microsoft.com/office/drawing/2014/main" id="{9626740D-5F11-47E1-B712-584C14830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494" y="2261162"/>
            <a:ext cx="2543175" cy="2876550"/>
          </a:xfrm>
          <a:prstGeom prst="rect">
            <a:avLst/>
          </a:prstGeom>
        </p:spPr>
      </p:pic>
      <p:pic>
        <p:nvPicPr>
          <p:cNvPr id="12" name="图片 11">
            <a:extLst>
              <a:ext uri="{FF2B5EF4-FFF2-40B4-BE49-F238E27FC236}">
                <a16:creationId xmlns:a16="http://schemas.microsoft.com/office/drawing/2014/main" id="{6B000849-4792-41D0-8D02-248F0C61DDC7}"/>
              </a:ext>
            </a:extLst>
          </p:cNvPr>
          <p:cNvPicPr>
            <a:picLocks noChangeAspect="1"/>
          </p:cNvPicPr>
          <p:nvPr/>
        </p:nvPicPr>
        <p:blipFill rotWithShape="1">
          <a:blip r:embed="rId3">
            <a:extLst>
              <a:ext uri="{28A0092B-C50C-407E-A947-70E740481C1C}">
                <a14:useLocalDpi xmlns:a14="http://schemas.microsoft.com/office/drawing/2010/main" val="0"/>
              </a:ext>
            </a:extLst>
          </a:blip>
          <a:srcRect b="700"/>
          <a:stretch/>
        </p:blipFill>
        <p:spPr>
          <a:xfrm>
            <a:off x="5961519" y="1426085"/>
            <a:ext cx="3973708" cy="4027344"/>
          </a:xfrm>
          <a:prstGeom prst="rect">
            <a:avLst/>
          </a:prstGeom>
        </p:spPr>
      </p:pic>
      <p:sp>
        <p:nvSpPr>
          <p:cNvPr id="21" name="文本框 20">
            <a:extLst>
              <a:ext uri="{FF2B5EF4-FFF2-40B4-BE49-F238E27FC236}">
                <a16:creationId xmlns:a16="http://schemas.microsoft.com/office/drawing/2014/main" id="{4D8E529C-B38F-4E8E-B5C0-C14DD9C10198}"/>
              </a:ext>
            </a:extLst>
          </p:cNvPr>
          <p:cNvSpPr txBox="1"/>
          <p:nvPr/>
        </p:nvSpPr>
        <p:spPr>
          <a:xfrm>
            <a:off x="5029710" y="5329303"/>
            <a:ext cx="2268719" cy="307777"/>
          </a:xfrm>
          <a:prstGeom prst="rect">
            <a:avLst/>
          </a:prstGeom>
          <a:noFill/>
        </p:spPr>
        <p:txBody>
          <a:bodyPr wrap="square">
            <a:spAutoFit/>
          </a:bodyPr>
          <a:lstStyle/>
          <a:p>
            <a:r>
              <a:rPr lang="zh-CN" altLang="en-US" sz="1400" dirty="0"/>
              <a:t>五叉路口交通管理示意图</a:t>
            </a:r>
          </a:p>
        </p:txBody>
      </p:sp>
      <p:grpSp>
        <p:nvGrpSpPr>
          <p:cNvPr id="23" name="组合 22">
            <a:extLst>
              <a:ext uri="{FF2B5EF4-FFF2-40B4-BE49-F238E27FC236}">
                <a16:creationId xmlns:a16="http://schemas.microsoft.com/office/drawing/2014/main" id="{2D14F4EC-707A-4CC5-8F5E-34B32B86E623}"/>
              </a:ext>
            </a:extLst>
          </p:cNvPr>
          <p:cNvGrpSpPr/>
          <p:nvPr/>
        </p:nvGrpSpPr>
        <p:grpSpPr>
          <a:xfrm>
            <a:off x="7853533" y="576562"/>
            <a:ext cx="3632112" cy="525786"/>
            <a:chOff x="8720339" y="658360"/>
            <a:chExt cx="6746309" cy="567230"/>
          </a:xfrm>
        </p:grpSpPr>
        <p:sp>
          <p:nvSpPr>
            <p:cNvPr id="24" name="矩形: 圆角 23">
              <a:extLst>
                <a:ext uri="{FF2B5EF4-FFF2-40B4-BE49-F238E27FC236}">
                  <a16:creationId xmlns:a16="http://schemas.microsoft.com/office/drawing/2014/main" id="{B58C2213-D14E-49C9-8507-79D181946EE8}"/>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文本框 24">
              <a:extLst>
                <a:ext uri="{FF2B5EF4-FFF2-40B4-BE49-F238E27FC236}">
                  <a16:creationId xmlns:a16="http://schemas.microsoft.com/office/drawing/2014/main" id="{14412CFE-C56A-4F34-9216-921E2A10C61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9206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wipe(left)">
                                      <p:cBhvr>
                                        <p:cTn id="23" dur="500"/>
                                        <p:tgtEl>
                                          <p:spTgt spid="2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15" grpId="0"/>
      <p:bldP spid="1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1.1</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数据结构课程的任务</a:t>
            </a:r>
          </a:p>
        </p:txBody>
      </p:sp>
      <p:grpSp>
        <p:nvGrpSpPr>
          <p:cNvPr id="14" name="组合 13">
            <a:extLst>
              <a:ext uri="{FF2B5EF4-FFF2-40B4-BE49-F238E27FC236}">
                <a16:creationId xmlns:a16="http://schemas.microsoft.com/office/drawing/2014/main" id="{667F5669-F446-4D6B-B84F-D007A6242AA2}"/>
              </a:ext>
            </a:extLst>
          </p:cNvPr>
          <p:cNvGrpSpPr/>
          <p:nvPr/>
        </p:nvGrpSpPr>
        <p:grpSpPr>
          <a:xfrm>
            <a:off x="7853533" y="576562"/>
            <a:ext cx="3632112" cy="525786"/>
            <a:chOff x="8720339" y="658360"/>
            <a:chExt cx="6746309" cy="567230"/>
          </a:xfrm>
        </p:grpSpPr>
        <p:sp>
          <p:nvSpPr>
            <p:cNvPr id="16" name="矩形: 圆角 15">
              <a:extLst>
                <a:ext uri="{FF2B5EF4-FFF2-40B4-BE49-F238E27FC236}">
                  <a16:creationId xmlns:a16="http://schemas.microsoft.com/office/drawing/2014/main" id="{D4D60899-763A-484C-8FE5-4062648D3E24}"/>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文本框 16">
              <a:extLst>
                <a:ext uri="{FF2B5EF4-FFF2-40B4-BE49-F238E27FC236}">
                  <a16:creationId xmlns:a16="http://schemas.microsoft.com/office/drawing/2014/main" id="{23066713-F4D5-490C-B3E0-1E7E30A4FD0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lang="zh-CN" altLang="en-US" sz="2400" b="1" dirty="0">
                  <a:solidFill>
                    <a:srgbClr val="5C5CFF"/>
                  </a:solidFill>
                  <a:cs typeface="+mn-ea"/>
                  <a:sym typeface="+mn-lt"/>
                </a:rPr>
                <a:t>非数</a:t>
              </a:r>
              <a:r>
                <a:rPr kumimoji="0" lang="zh-CN" altLang="en-US" sz="2400" b="1" i="0" u="none" strike="noStrike" kern="1200" cap="none" spc="0" normalizeH="0" baseline="0" noProof="0" dirty="0">
                  <a:ln>
                    <a:noFill/>
                  </a:ln>
                  <a:solidFill>
                    <a:srgbClr val="5C5CFF"/>
                  </a:solidFill>
                  <a:effectLst/>
                  <a:uLnTx/>
                  <a:uFillTx/>
                  <a:cs typeface="+mn-ea"/>
                  <a:sym typeface="+mn-lt"/>
                </a:rPr>
                <a:t>值计算类</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
        <p:nvSpPr>
          <p:cNvPr id="18" name="文本框 17">
            <a:extLst>
              <a:ext uri="{FF2B5EF4-FFF2-40B4-BE49-F238E27FC236}">
                <a16:creationId xmlns:a16="http://schemas.microsoft.com/office/drawing/2014/main" id="{DDE55D08-4E9B-4CD7-81E7-84119839717C}"/>
              </a:ext>
            </a:extLst>
          </p:cNvPr>
          <p:cNvSpPr txBox="1"/>
          <p:nvPr/>
        </p:nvSpPr>
        <p:spPr>
          <a:xfrm>
            <a:off x="1485900" y="1490007"/>
            <a:ext cx="5419344" cy="2411558"/>
          </a:xfrm>
          <a:prstGeom prst="rect">
            <a:avLst/>
          </a:prstGeom>
          <a:noFill/>
          <a:ln>
            <a:noFill/>
          </a:ln>
        </p:spPr>
        <p:txBody>
          <a:bodyPr wrap="square">
            <a:spAutoFit/>
          </a:bodyPr>
          <a:lstStyle/>
          <a:p>
            <a:pPr marL="342900" indent="-342900" fontAlgn="base">
              <a:lnSpc>
                <a:spcPct val="130000"/>
              </a:lnSpc>
              <a:spcBef>
                <a:spcPct val="0"/>
              </a:spcBef>
              <a:spcAft>
                <a:spcPts val="600"/>
              </a:spcAft>
              <a:buClr>
                <a:srgbClr val="FF0000"/>
              </a:buClr>
              <a:buSzTx/>
              <a:buFont typeface="Wingdings" panose="05000000000000000000" pitchFamily="2" charset="2"/>
              <a:buChar char="u"/>
              <a:defRPr/>
            </a:pPr>
            <a:r>
              <a:rPr lang="zh-CN" altLang="en-US" sz="2000" b="1" dirty="0">
                <a:solidFill>
                  <a:srgbClr val="FF0000"/>
                </a:solidFill>
                <a:cs typeface="+mn-ea"/>
                <a:sym typeface="+mn-lt"/>
              </a:rPr>
              <a:t>问题转换、抽象</a:t>
            </a:r>
            <a:endParaRPr lang="en-US" altLang="zh-CN" sz="2000" b="1" dirty="0">
              <a:solidFill>
                <a:srgbClr val="FF0000"/>
              </a:solidFill>
              <a:cs typeface="+mn-ea"/>
              <a:sym typeface="+mn-lt"/>
            </a:endParaRPr>
          </a:p>
          <a:p>
            <a:pPr marL="342900" indent="-342900" fontAlgn="base">
              <a:lnSpc>
                <a:spcPct val="130000"/>
              </a:lnSpc>
              <a:spcBef>
                <a:spcPct val="0"/>
              </a:spcBef>
              <a:spcAft>
                <a:spcPts val="600"/>
              </a:spcAft>
              <a:buClr>
                <a:srgbClr val="3333FF"/>
              </a:buClr>
              <a:buSzPct val="90000"/>
              <a:buFont typeface="Wingdings" panose="05000000000000000000" pitchFamily="2" charset="2"/>
              <a:buChar char="l"/>
              <a:defRPr/>
            </a:pPr>
            <a:r>
              <a:rPr lang="zh-CN" altLang="en-US" dirty="0"/>
              <a:t>在上述图中，可以同时通车的道路对应的顶点染以相同颜色，有线段相连的顶点染以不同的颜色，且使所用颜色数量尽量少。</a:t>
            </a:r>
            <a:endParaRPr lang="en-US" altLang="zh-CN" dirty="0"/>
          </a:p>
          <a:p>
            <a:pPr marL="342900" indent="-342900" fontAlgn="base">
              <a:lnSpc>
                <a:spcPct val="130000"/>
              </a:lnSpc>
              <a:spcBef>
                <a:spcPct val="0"/>
              </a:spcBef>
              <a:spcAft>
                <a:spcPts val="600"/>
              </a:spcAft>
              <a:buClr>
                <a:srgbClr val="3333FF"/>
              </a:buClr>
              <a:buSzPct val="90000"/>
              <a:buFont typeface="Wingdings" panose="05000000000000000000" pitchFamily="2" charset="2"/>
              <a:buChar char="l"/>
              <a:defRPr/>
            </a:pPr>
            <a:r>
              <a:rPr lang="zh-CN" altLang="en-US" dirty="0"/>
              <a:t>至此这个实际问题便转换成图论中经典问题： 图的染色问题</a:t>
            </a:r>
            <a:r>
              <a:rPr lang="en-US" altLang="zh-CN" dirty="0"/>
              <a:t>---</a:t>
            </a:r>
            <a:r>
              <a:rPr lang="zh-CN" altLang="en-US" dirty="0"/>
              <a:t>顶点的颜色与交通灯的颜色相对应</a:t>
            </a:r>
            <a:endParaRPr lang="zh-CN" altLang="en-US" b="1" dirty="0">
              <a:solidFill>
                <a:srgbClr val="FF0000"/>
              </a:solidFill>
              <a:cs typeface="+mn-ea"/>
              <a:sym typeface="+mn-lt"/>
            </a:endParaRPr>
          </a:p>
        </p:txBody>
      </p:sp>
      <p:sp>
        <p:nvSpPr>
          <p:cNvPr id="23" name="文本框 22">
            <a:extLst>
              <a:ext uri="{FF2B5EF4-FFF2-40B4-BE49-F238E27FC236}">
                <a16:creationId xmlns:a16="http://schemas.microsoft.com/office/drawing/2014/main" id="{FC9897B0-72CF-4B60-BF74-24F583B96D71}"/>
              </a:ext>
            </a:extLst>
          </p:cNvPr>
          <p:cNvSpPr txBox="1"/>
          <p:nvPr/>
        </p:nvSpPr>
        <p:spPr>
          <a:xfrm>
            <a:off x="1485899" y="3908824"/>
            <a:ext cx="5929053" cy="2128403"/>
          </a:xfrm>
          <a:prstGeom prst="rect">
            <a:avLst/>
          </a:prstGeom>
          <a:noFill/>
          <a:ln>
            <a:noFill/>
          </a:ln>
        </p:spPr>
        <p:txBody>
          <a:bodyPr wrap="square">
            <a:spAutoFit/>
          </a:bodyPr>
          <a:lstStyle/>
          <a:p>
            <a:pPr marL="342900" indent="-342900" fontAlgn="base">
              <a:lnSpc>
                <a:spcPct val="130000"/>
              </a:lnSpc>
              <a:spcBef>
                <a:spcPct val="0"/>
              </a:spcBef>
              <a:spcAft>
                <a:spcPts val="600"/>
              </a:spcAft>
              <a:buClr>
                <a:srgbClr val="FF0000"/>
              </a:buClr>
              <a:buSzTx/>
              <a:buFont typeface="Wingdings" panose="05000000000000000000" pitchFamily="2" charset="2"/>
              <a:buChar char="u"/>
              <a:defRPr/>
            </a:pPr>
            <a:r>
              <a:rPr lang="zh-CN" altLang="en-US" sz="2000" b="1" dirty="0">
                <a:solidFill>
                  <a:srgbClr val="FF0000"/>
                </a:solidFill>
                <a:cs typeface="+mn-ea"/>
                <a:sym typeface="+mn-lt"/>
              </a:rPr>
              <a:t>检查数学模型与原模型的对应性</a:t>
            </a:r>
            <a:endParaRPr lang="en-US" altLang="zh-CN" sz="2000" b="1" dirty="0">
              <a:solidFill>
                <a:srgbClr val="FF0000"/>
              </a:solidFill>
              <a:cs typeface="+mn-ea"/>
              <a:sym typeface="+mn-lt"/>
            </a:endParaRPr>
          </a:p>
          <a:p>
            <a:pPr marL="342900" indent="-342900" fontAlgn="base">
              <a:lnSpc>
                <a:spcPct val="130000"/>
              </a:lnSpc>
              <a:spcBef>
                <a:spcPct val="0"/>
              </a:spcBef>
              <a:spcAft>
                <a:spcPts val="600"/>
              </a:spcAft>
              <a:buClr>
                <a:srgbClr val="3333FF"/>
              </a:buClr>
              <a:buSzPct val="90000"/>
              <a:buFont typeface="Wingdings" panose="05000000000000000000" pitchFamily="2" charset="2"/>
              <a:buChar char="l"/>
              <a:defRPr/>
            </a:pPr>
            <a:r>
              <a:rPr lang="zh-CN" altLang="en-US" dirty="0"/>
              <a:t>图中已列出所有可能的通路（路路通）；</a:t>
            </a:r>
            <a:endParaRPr lang="en-US" altLang="zh-CN" dirty="0"/>
          </a:p>
          <a:p>
            <a:pPr marL="342900" indent="-342900" fontAlgn="base">
              <a:lnSpc>
                <a:spcPct val="130000"/>
              </a:lnSpc>
              <a:spcBef>
                <a:spcPct val="0"/>
              </a:spcBef>
              <a:spcAft>
                <a:spcPts val="600"/>
              </a:spcAft>
              <a:buClr>
                <a:srgbClr val="3333FF"/>
              </a:buClr>
              <a:buSzPct val="90000"/>
              <a:buFont typeface="Wingdings" panose="05000000000000000000" pitchFamily="2" charset="2"/>
              <a:buChar char="l"/>
              <a:defRPr/>
            </a:pPr>
            <a:r>
              <a:rPr lang="zh-CN" altLang="en-US" dirty="0"/>
              <a:t>具有冲突关系的顶点（通路）颜色不同（不发生碰撞）</a:t>
            </a:r>
            <a:endParaRPr lang="en-US" altLang="zh-CN" dirty="0"/>
          </a:p>
          <a:p>
            <a:pPr marL="342900" indent="-342900" fontAlgn="base">
              <a:lnSpc>
                <a:spcPct val="130000"/>
              </a:lnSpc>
              <a:spcBef>
                <a:spcPct val="0"/>
              </a:spcBef>
              <a:spcAft>
                <a:spcPts val="600"/>
              </a:spcAft>
              <a:buClr>
                <a:srgbClr val="3333FF"/>
              </a:buClr>
              <a:buSzPct val="90000"/>
              <a:buFont typeface="Wingdings" panose="05000000000000000000" pitchFamily="2" charset="2"/>
              <a:buChar char="l"/>
              <a:defRPr/>
            </a:pPr>
            <a:r>
              <a:rPr lang="zh-CN" altLang="en-US" dirty="0"/>
              <a:t>颜色少，则每一种颜色（交通灯色）具有更多的车辆通行（流量最大）</a:t>
            </a:r>
            <a:endParaRPr lang="en-US" altLang="zh-CN" dirty="0"/>
          </a:p>
        </p:txBody>
      </p:sp>
      <p:sp>
        <p:nvSpPr>
          <p:cNvPr id="24" name="文本框 23">
            <a:extLst>
              <a:ext uri="{FF2B5EF4-FFF2-40B4-BE49-F238E27FC236}">
                <a16:creationId xmlns:a16="http://schemas.microsoft.com/office/drawing/2014/main" id="{200A5AE6-9B4A-4708-9C2F-0C2D8AD492AB}"/>
              </a:ext>
            </a:extLst>
          </p:cNvPr>
          <p:cNvSpPr txBox="1"/>
          <p:nvPr/>
        </p:nvSpPr>
        <p:spPr>
          <a:xfrm>
            <a:off x="1485899" y="6037227"/>
            <a:ext cx="6234544" cy="453266"/>
          </a:xfrm>
          <a:prstGeom prst="rect">
            <a:avLst/>
          </a:prstGeom>
          <a:noFill/>
        </p:spPr>
        <p:txBody>
          <a:bodyPr wrap="square">
            <a:spAutoFit/>
          </a:bodyPr>
          <a:lstStyle/>
          <a:p>
            <a:pPr marL="342900" indent="-342900" fontAlgn="base">
              <a:lnSpc>
                <a:spcPct val="130000"/>
              </a:lnSpc>
              <a:spcBef>
                <a:spcPct val="0"/>
              </a:spcBef>
              <a:spcAft>
                <a:spcPts val="600"/>
              </a:spcAft>
              <a:buClr>
                <a:srgbClr val="FF0000"/>
              </a:buClr>
              <a:buSzTx/>
              <a:buFont typeface="Wingdings" panose="05000000000000000000" pitchFamily="2" charset="2"/>
              <a:buChar char="u"/>
              <a:defRPr/>
            </a:pPr>
            <a:r>
              <a:rPr lang="zh-CN" altLang="en-US" sz="2000" b="1" dirty="0">
                <a:solidFill>
                  <a:srgbClr val="FF0000"/>
                </a:solidFill>
              </a:rPr>
              <a:t>本例例示了另一种数据结构</a:t>
            </a:r>
            <a:r>
              <a:rPr lang="en-US" altLang="zh-CN" sz="2000" b="1" dirty="0">
                <a:solidFill>
                  <a:srgbClr val="FF0000"/>
                </a:solidFill>
              </a:rPr>
              <a:t>---</a:t>
            </a:r>
            <a:r>
              <a:rPr lang="zh-CN" altLang="en-US" sz="2000" b="1" dirty="0">
                <a:solidFill>
                  <a:srgbClr val="FF0000"/>
                </a:solidFill>
              </a:rPr>
              <a:t>图状数据结构 </a:t>
            </a:r>
            <a:endParaRPr lang="en-US" altLang="zh-CN" sz="2000" b="1" dirty="0">
              <a:solidFill>
                <a:srgbClr val="FF0000"/>
              </a:solidFill>
              <a:cs typeface="+mn-ea"/>
              <a:sym typeface="+mn-lt"/>
            </a:endParaRPr>
          </a:p>
        </p:txBody>
      </p:sp>
      <p:sp>
        <p:nvSpPr>
          <p:cNvPr id="25" name="文本框 24">
            <a:extLst>
              <a:ext uri="{FF2B5EF4-FFF2-40B4-BE49-F238E27FC236}">
                <a16:creationId xmlns:a16="http://schemas.microsoft.com/office/drawing/2014/main" id="{BD5D6E8E-05BF-4216-95B0-CF23B80F3272}"/>
              </a:ext>
            </a:extLst>
          </p:cNvPr>
          <p:cNvSpPr txBox="1"/>
          <p:nvPr/>
        </p:nvSpPr>
        <p:spPr>
          <a:xfrm>
            <a:off x="8222072" y="2251767"/>
            <a:ext cx="2620651" cy="2853923"/>
          </a:xfrm>
          <a:prstGeom prst="rect">
            <a:avLst/>
          </a:prstGeom>
          <a:noFill/>
        </p:spPr>
        <p:txBody>
          <a:bodyPr wrap="square">
            <a:spAutoFit/>
          </a:bodyPr>
          <a:lstStyle/>
          <a:p>
            <a:pPr fontAlgn="base">
              <a:lnSpc>
                <a:spcPct val="130000"/>
              </a:lnSpc>
              <a:spcBef>
                <a:spcPct val="0"/>
              </a:spcBef>
              <a:spcAft>
                <a:spcPct val="0"/>
              </a:spcAft>
              <a:buClrTx/>
              <a:buSzTx/>
              <a:buFontTx/>
              <a:buNone/>
              <a:defRPr/>
            </a:pPr>
            <a:r>
              <a:rPr lang="zh-CN" altLang="en-US" sz="2000" b="1" dirty="0">
                <a:solidFill>
                  <a:srgbClr val="000000"/>
                </a:solidFill>
                <a:cs typeface="+mn-ea"/>
                <a:sym typeface="+mn-lt"/>
              </a:rPr>
              <a:t>概括的说：</a:t>
            </a:r>
            <a:endParaRPr lang="en-US" altLang="zh-CN" sz="2000" b="1" dirty="0">
              <a:solidFill>
                <a:srgbClr val="000000"/>
              </a:solidFill>
              <a:cs typeface="+mn-ea"/>
              <a:sym typeface="+mn-lt"/>
            </a:endParaRPr>
          </a:p>
          <a:p>
            <a:pPr fontAlgn="base">
              <a:lnSpc>
                <a:spcPct val="130000"/>
              </a:lnSpc>
              <a:spcBef>
                <a:spcPct val="0"/>
              </a:spcBef>
              <a:spcAft>
                <a:spcPct val="0"/>
              </a:spcAft>
              <a:buClrTx/>
              <a:buSzTx/>
              <a:buFontTx/>
              <a:buNone/>
              <a:defRPr/>
            </a:pPr>
            <a:r>
              <a:rPr lang="zh-CN" altLang="en-US" sz="2000" dirty="0"/>
              <a:t>数据结构是一门讨论“描述现实世界实体的</a:t>
            </a:r>
            <a:r>
              <a:rPr lang="zh-CN" altLang="en-US" sz="2000" dirty="0">
                <a:solidFill>
                  <a:srgbClr val="FF0000"/>
                </a:solidFill>
              </a:rPr>
              <a:t>数学模型 （非数值计算）</a:t>
            </a:r>
            <a:r>
              <a:rPr lang="zh-CN" altLang="en-US" sz="2000" dirty="0"/>
              <a:t>及其上的操作在计算机中如何表示和实现”的学科。 </a:t>
            </a:r>
            <a:endParaRPr lang="zh-CN" altLang="en-US" sz="2000" b="1" dirty="0">
              <a:solidFill>
                <a:srgbClr val="000000"/>
              </a:solidFill>
              <a:cs typeface="+mn-ea"/>
              <a:sym typeface="+mn-lt"/>
            </a:endParaRPr>
          </a:p>
        </p:txBody>
      </p:sp>
      <p:sp>
        <p:nvSpPr>
          <p:cNvPr id="26" name="矩形 25">
            <a:extLst>
              <a:ext uri="{FF2B5EF4-FFF2-40B4-BE49-F238E27FC236}">
                <a16:creationId xmlns:a16="http://schemas.microsoft.com/office/drawing/2014/main" id="{4BF1AC38-330D-40B8-ADF4-A5E500A25292}"/>
              </a:ext>
            </a:extLst>
          </p:cNvPr>
          <p:cNvSpPr/>
          <p:nvPr/>
        </p:nvSpPr>
        <p:spPr>
          <a:xfrm>
            <a:off x="8069672" y="2588615"/>
            <a:ext cx="2620652" cy="231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F8674A59-7527-4638-923C-6ADCAEC8AE88}"/>
              </a:ext>
            </a:extLst>
          </p:cNvPr>
          <p:cNvSpPr/>
          <p:nvPr/>
        </p:nvSpPr>
        <p:spPr>
          <a:xfrm>
            <a:off x="8017383" y="2046108"/>
            <a:ext cx="2874101" cy="32087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724C97F-5E64-4976-8AED-4292339904F6}"/>
              </a:ext>
            </a:extLst>
          </p:cNvPr>
          <p:cNvSpPr/>
          <p:nvPr/>
        </p:nvSpPr>
        <p:spPr>
          <a:xfrm>
            <a:off x="8222072" y="2741015"/>
            <a:ext cx="2620652" cy="2313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4134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nodePh="1">
                                  <p:stCondLst>
                                    <p:cond delay="0"/>
                                  </p:stCondLst>
                                  <p:endCondLst>
                                    <p:cond evt="begin" delay="0">
                                      <p:tn val="26"/>
                                    </p:cond>
                                  </p:end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9"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solidFill>
                  <a:schemeClr val="tx1">
                    <a:lumMod val="65000"/>
                    <a:lumOff val="35000"/>
                  </a:schemeClr>
                </a:solidFill>
                <a:cs typeface="+mn-ea"/>
                <a:sym typeface="+mn-lt"/>
              </a:rPr>
              <a:t>基本概念和术语</a:t>
            </a:r>
            <a:endParaRPr lang="en-US" altLang="zh-CN" sz="3200" dirty="0">
              <a:solidFill>
                <a:schemeClr val="tx1">
                  <a:lumMod val="65000"/>
                  <a:lumOff val="35000"/>
                </a:schemeClr>
              </a:solidFill>
              <a:cs typeface="+mn-ea"/>
              <a:sym typeface="+mn-lt"/>
            </a:endParaRPr>
          </a:p>
        </p:txBody>
      </p:sp>
      <p:pic>
        <p:nvPicPr>
          <p:cNvPr id="4" name="图片 3"/>
          <p:cNvPicPr>
            <a:picLocks noChangeAspect="1"/>
          </p:cNvPicPr>
          <p:nvPr/>
        </p:nvPicPr>
        <p:blipFill>
          <a:blip r:embed="rId2"/>
          <a:stretch>
            <a:fillRect/>
          </a:stretch>
        </p:blipFill>
        <p:spPr>
          <a:xfrm>
            <a:off x="0" y="2432616"/>
            <a:ext cx="5175315" cy="2927824"/>
          </a:xfrm>
          <a:prstGeom prst="rect">
            <a:avLst/>
          </a:prstGeom>
        </p:spPr>
      </p:pic>
      <p:sp>
        <p:nvSpPr>
          <p:cNvPr id="10" name="Text Box 5">
            <a:extLst>
              <a:ext uri="{FF2B5EF4-FFF2-40B4-BE49-F238E27FC236}">
                <a16:creationId xmlns:a16="http://schemas.microsoft.com/office/drawing/2014/main" id="{C09F89F8-748F-402F-9F8E-62F9B8AA03D6}"/>
              </a:ext>
            </a:extLst>
          </p:cNvPr>
          <p:cNvSpPr txBox="1">
            <a:spLocks noChangeArrowheads="1"/>
          </p:cNvSpPr>
          <p:nvPr/>
        </p:nvSpPr>
        <p:spPr bwMode="auto">
          <a:xfrm>
            <a:off x="5175315" y="2209465"/>
            <a:ext cx="7305294" cy="3765454"/>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b="1" dirty="0">
                <a:solidFill>
                  <a:srgbClr val="3333FF"/>
                </a:solidFill>
                <a:latin typeface="+mn-lt"/>
                <a:ea typeface="+mn-ea"/>
                <a:cs typeface="+mn-ea"/>
                <a:sym typeface="+mn-lt"/>
              </a:rPr>
              <a:t>1</a:t>
            </a:r>
            <a:r>
              <a:rPr lang="zh-CN" altLang="en-US" sz="1800" b="1" dirty="0">
                <a:solidFill>
                  <a:srgbClr val="3333FF"/>
                </a:solidFill>
                <a:latin typeface="+mn-lt"/>
                <a:ea typeface="+mn-ea"/>
                <a:cs typeface="+mn-ea"/>
                <a:sym typeface="+mn-lt"/>
              </a:rPr>
              <a:t>）数据</a:t>
            </a:r>
            <a:r>
              <a:rPr lang="en-US" altLang="zh-CN" sz="1800" b="1" dirty="0">
                <a:solidFill>
                  <a:srgbClr val="3333FF"/>
                </a:solidFill>
                <a:latin typeface="+mn-lt"/>
                <a:ea typeface="+mn-ea"/>
                <a:cs typeface="+mn-ea"/>
                <a:sym typeface="+mn-lt"/>
              </a:rPr>
              <a:t>(data):</a:t>
            </a:r>
            <a:endParaRPr lang="en-US" altLang="zh-CN" sz="1800" b="1"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所有能输入到计算机中并被计算机程序加工、处理的符号的总称。</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如：整数、实数、字符、声音、图象、图形等。</a:t>
            </a:r>
          </a:p>
          <a:p>
            <a:pPr fontAlgn="base">
              <a:lnSpc>
                <a:spcPct val="130000"/>
              </a:lnSpc>
              <a:spcBef>
                <a:spcPct val="0"/>
              </a:spcBef>
              <a:spcAft>
                <a:spcPct val="0"/>
              </a:spcAft>
              <a:buClrTx/>
              <a:buSzTx/>
              <a:buFontTx/>
              <a:buNone/>
              <a:defRPr/>
            </a:pPr>
            <a:r>
              <a:rPr lang="en-US" altLang="zh-CN" sz="1800" b="1" dirty="0">
                <a:solidFill>
                  <a:srgbClr val="3333FF"/>
                </a:solidFill>
                <a:latin typeface="+mn-lt"/>
                <a:ea typeface="+mn-ea"/>
                <a:cs typeface="+mn-ea"/>
                <a:sym typeface="+mn-lt"/>
              </a:rPr>
              <a:t>2</a:t>
            </a:r>
            <a:r>
              <a:rPr lang="zh-CN" altLang="en-US" sz="1800" b="1" dirty="0">
                <a:solidFill>
                  <a:srgbClr val="3333FF"/>
                </a:solidFill>
                <a:latin typeface="+mn-lt"/>
                <a:ea typeface="+mn-ea"/>
                <a:cs typeface="+mn-ea"/>
                <a:sym typeface="+mn-lt"/>
              </a:rPr>
              <a:t>）数据元素</a:t>
            </a:r>
            <a:r>
              <a:rPr lang="en-US" altLang="zh-CN" sz="1800" b="1" dirty="0">
                <a:solidFill>
                  <a:srgbClr val="3333FF"/>
                </a:solidFill>
                <a:latin typeface="+mn-lt"/>
                <a:ea typeface="+mn-ea"/>
                <a:cs typeface="+mn-ea"/>
                <a:sym typeface="+mn-lt"/>
              </a:rPr>
              <a:t>(data element):</a:t>
            </a:r>
            <a:endParaRPr lang="en-US" altLang="zh-CN" sz="1800" b="1"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数据的基本单位（</a:t>
            </a:r>
            <a:r>
              <a:rPr lang="zh-CN" altLang="en-US" sz="1800" dirty="0">
                <a:solidFill>
                  <a:srgbClr val="FF0000"/>
                </a:solidFill>
                <a:latin typeface="+mn-lt"/>
                <a:ea typeface="+mn-ea"/>
                <a:cs typeface="+mn-ea"/>
                <a:sym typeface="+mn-lt"/>
              </a:rPr>
              <a:t>元素</a:t>
            </a:r>
            <a:r>
              <a:rPr lang="zh-CN" altLang="en-US" sz="1800" dirty="0">
                <a:solidFill>
                  <a:srgbClr val="000000"/>
                </a:solidFill>
                <a:latin typeface="+mn-lt"/>
                <a:ea typeface="+mn-ea"/>
                <a:cs typeface="+mn-ea"/>
                <a:sym typeface="+mn-lt"/>
              </a:rPr>
              <a:t>、</a:t>
            </a:r>
            <a:r>
              <a:rPr lang="zh-CN" altLang="en-US" sz="1800" dirty="0">
                <a:solidFill>
                  <a:srgbClr val="FF0000"/>
                </a:solidFill>
                <a:latin typeface="+mn-lt"/>
                <a:ea typeface="+mn-ea"/>
                <a:cs typeface="+mn-ea"/>
                <a:sym typeface="+mn-lt"/>
              </a:rPr>
              <a:t>记录</a:t>
            </a:r>
            <a:r>
              <a:rPr lang="zh-CN" altLang="en-US" sz="1800" dirty="0">
                <a:solidFill>
                  <a:srgbClr val="000000"/>
                </a:solidFill>
                <a:latin typeface="+mn-lt"/>
                <a:ea typeface="+mn-ea"/>
                <a:cs typeface="+mn-ea"/>
                <a:sym typeface="+mn-lt"/>
              </a:rPr>
              <a:t>、</a:t>
            </a:r>
            <a:r>
              <a:rPr lang="zh-CN" altLang="en-US" sz="1800" dirty="0">
                <a:solidFill>
                  <a:srgbClr val="FF0000"/>
                </a:solidFill>
                <a:latin typeface="+mn-lt"/>
                <a:ea typeface="+mn-ea"/>
                <a:cs typeface="+mn-ea"/>
                <a:sym typeface="+mn-lt"/>
              </a:rPr>
              <a:t>结点</a:t>
            </a:r>
            <a:r>
              <a:rPr lang="zh-CN" altLang="en-US" sz="1800" dirty="0">
                <a:solidFill>
                  <a:srgbClr val="000000"/>
                </a:solidFill>
                <a:latin typeface="+mn-lt"/>
                <a:ea typeface="+mn-ea"/>
                <a:cs typeface="+mn-ea"/>
                <a:sym typeface="+mn-lt"/>
              </a:rPr>
              <a:t>、</a:t>
            </a:r>
            <a:r>
              <a:rPr lang="zh-CN" altLang="en-US" sz="1800" dirty="0">
                <a:solidFill>
                  <a:srgbClr val="FF0000"/>
                </a:solidFill>
                <a:latin typeface="+mn-lt"/>
                <a:ea typeface="+mn-ea"/>
                <a:cs typeface="+mn-ea"/>
                <a:sym typeface="+mn-lt"/>
              </a:rPr>
              <a:t>顶点</a:t>
            </a:r>
            <a:r>
              <a:rPr lang="zh-CN" altLang="en-US" sz="18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在计算机程序中通常作为一个整体进行考虑和处理。</a:t>
            </a:r>
          </a:p>
          <a:p>
            <a:pPr fontAlgn="base">
              <a:lnSpc>
                <a:spcPct val="130000"/>
              </a:lnSpc>
              <a:spcBef>
                <a:spcPct val="0"/>
              </a:spcBef>
              <a:spcAft>
                <a:spcPct val="0"/>
              </a:spcAft>
              <a:buClrTx/>
              <a:buSzTx/>
              <a:buFontTx/>
              <a:buNone/>
              <a:defRPr/>
            </a:pPr>
            <a:r>
              <a:rPr lang="en-US" altLang="zh-CN" sz="1800" b="1" dirty="0">
                <a:solidFill>
                  <a:srgbClr val="3333FF"/>
                </a:solidFill>
                <a:latin typeface="+mn-lt"/>
                <a:ea typeface="+mn-ea"/>
                <a:cs typeface="+mn-ea"/>
                <a:sym typeface="+mn-lt"/>
              </a:rPr>
              <a:t>3</a:t>
            </a:r>
            <a:r>
              <a:rPr lang="zh-CN" altLang="en-US" sz="1800" b="1" dirty="0">
                <a:solidFill>
                  <a:srgbClr val="3333FF"/>
                </a:solidFill>
                <a:latin typeface="+mn-lt"/>
                <a:ea typeface="+mn-ea"/>
                <a:cs typeface="+mn-ea"/>
                <a:sym typeface="+mn-lt"/>
              </a:rPr>
              <a:t>）数据项</a:t>
            </a:r>
            <a:r>
              <a:rPr lang="en-US" altLang="zh-CN" sz="1800" b="1" dirty="0">
                <a:solidFill>
                  <a:srgbClr val="3333FF"/>
                </a:solidFill>
                <a:latin typeface="+mn-lt"/>
                <a:ea typeface="+mn-ea"/>
                <a:cs typeface="+mn-ea"/>
                <a:sym typeface="+mn-lt"/>
              </a:rPr>
              <a:t>(data item):</a:t>
            </a:r>
            <a:endParaRPr lang="en-US" altLang="zh-CN" sz="1800" b="1"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数据不可分割的最小单位（如：姓名、年龄等）。</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一个数据元素可由一个或多个数据项组成（如：姓名、年龄）。</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endParaRPr lang="en-US" altLang="zh-CN" sz="2400" b="1" dirty="0">
              <a:solidFill>
                <a:srgbClr val="000000"/>
              </a:solidFill>
              <a:latin typeface="+mn-lt"/>
              <a:ea typeface="+mn-ea"/>
              <a:cs typeface="+mn-ea"/>
              <a:sym typeface="+mn-lt"/>
            </a:endParaRPr>
          </a:p>
        </p:txBody>
      </p:sp>
    </p:spTree>
    <p:extLst>
      <p:ext uri="{BB962C8B-B14F-4D97-AF65-F5344CB8AC3E}">
        <p14:creationId xmlns:p14="http://schemas.microsoft.com/office/powerpoint/2010/main" val="2461737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pic>
        <p:nvPicPr>
          <p:cNvPr id="4" name="图片 3"/>
          <p:cNvPicPr>
            <a:picLocks noChangeAspect="1"/>
          </p:cNvPicPr>
          <p:nvPr/>
        </p:nvPicPr>
        <p:blipFill>
          <a:blip r:embed="rId2"/>
          <a:stretch>
            <a:fillRect/>
          </a:stretch>
        </p:blipFill>
        <p:spPr>
          <a:xfrm>
            <a:off x="0" y="2325955"/>
            <a:ext cx="5363852" cy="3034485"/>
          </a:xfrm>
          <a:prstGeom prst="rect">
            <a:avLst/>
          </a:prstGeom>
        </p:spPr>
      </p:pic>
      <p:sp>
        <p:nvSpPr>
          <p:cNvPr id="13" name="Text Box 4">
            <a:extLst>
              <a:ext uri="{FF2B5EF4-FFF2-40B4-BE49-F238E27FC236}">
                <a16:creationId xmlns:a16="http://schemas.microsoft.com/office/drawing/2014/main" id="{F399DD6C-2DC7-4A5D-898A-C448ACA24D14}"/>
              </a:ext>
            </a:extLst>
          </p:cNvPr>
          <p:cNvSpPr txBox="1">
            <a:spLocks noChangeArrowheads="1"/>
          </p:cNvSpPr>
          <p:nvPr/>
        </p:nvSpPr>
        <p:spPr bwMode="auto">
          <a:xfrm>
            <a:off x="5599907" y="1996416"/>
            <a:ext cx="5184775" cy="41716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en-US" altLang="zh-CN" sz="1800" b="1" dirty="0">
                <a:solidFill>
                  <a:srgbClr val="3333FF"/>
                </a:solidFill>
                <a:latin typeface="+mn-lt"/>
                <a:ea typeface="+mn-ea"/>
                <a:cs typeface="+mn-ea"/>
                <a:sym typeface="+mn-lt"/>
              </a:rPr>
              <a:t>4</a:t>
            </a:r>
            <a:r>
              <a:rPr lang="zh-CN" altLang="en-US" sz="1800" b="1" dirty="0">
                <a:solidFill>
                  <a:srgbClr val="3333FF"/>
                </a:solidFill>
                <a:latin typeface="+mn-lt"/>
                <a:ea typeface="+mn-ea"/>
                <a:cs typeface="+mn-ea"/>
                <a:sym typeface="+mn-lt"/>
              </a:rPr>
              <a:t>）数据对象</a:t>
            </a:r>
            <a:r>
              <a:rPr lang="en-US" altLang="zh-CN" sz="1800" b="1" dirty="0">
                <a:solidFill>
                  <a:srgbClr val="3333FF"/>
                </a:solidFill>
                <a:latin typeface="+mn-lt"/>
                <a:ea typeface="+mn-ea"/>
                <a:cs typeface="+mn-ea"/>
                <a:sym typeface="+mn-lt"/>
              </a:rPr>
              <a:t>(data object):</a:t>
            </a:r>
          </a:p>
        </p:txBody>
      </p:sp>
      <p:sp>
        <p:nvSpPr>
          <p:cNvPr id="14" name="Text Box 6">
            <a:extLst>
              <a:ext uri="{FF2B5EF4-FFF2-40B4-BE49-F238E27FC236}">
                <a16:creationId xmlns:a16="http://schemas.microsoft.com/office/drawing/2014/main" id="{70740C28-42B8-4C44-A583-3628B4601F47}"/>
              </a:ext>
            </a:extLst>
          </p:cNvPr>
          <p:cNvSpPr txBox="1">
            <a:spLocks noChangeArrowheads="1"/>
          </p:cNvSpPr>
          <p:nvPr/>
        </p:nvSpPr>
        <p:spPr bwMode="auto">
          <a:xfrm>
            <a:off x="5902960" y="2413581"/>
            <a:ext cx="7345363" cy="3658053"/>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由性质相同（类型相同）的数据元素组成的集合。</a:t>
            </a:r>
          </a:p>
          <a:p>
            <a:pPr fontAlgn="base">
              <a:lnSpc>
                <a:spcPct val="130000"/>
              </a:lnSpc>
              <a:spcBef>
                <a:spcPct val="0"/>
              </a:spcBef>
              <a:spcAft>
                <a:spcPct val="0"/>
              </a:spcAft>
              <a:buClrTx/>
              <a:buSzTx/>
              <a:buFontTx/>
              <a:buNone/>
              <a:defRPr/>
            </a:pPr>
            <a:r>
              <a:rPr lang="zh-CN" altLang="en-US" sz="1800" dirty="0">
                <a:solidFill>
                  <a:srgbClr val="FF0000"/>
                </a:solidFill>
                <a:latin typeface="+mn-lt"/>
                <a:ea typeface="+mn-ea"/>
                <a:cs typeface="+mn-ea"/>
                <a:sym typeface="+mn-lt"/>
              </a:rPr>
              <a:t>数据对象</a:t>
            </a:r>
            <a:r>
              <a:rPr lang="zh-CN" altLang="en-US" sz="1800" dirty="0">
                <a:solidFill>
                  <a:srgbClr val="000000"/>
                </a:solidFill>
                <a:latin typeface="+mn-lt"/>
                <a:ea typeface="+mn-ea"/>
                <a:cs typeface="+mn-ea"/>
                <a:sym typeface="+mn-lt"/>
              </a:rPr>
              <a:t>是数据的一个子集。</a:t>
            </a:r>
          </a:p>
          <a:p>
            <a:pPr fontAlgn="base">
              <a:lnSpc>
                <a:spcPct val="130000"/>
              </a:lnSpc>
              <a:spcBef>
                <a:spcPct val="0"/>
              </a:spcBef>
              <a:spcAft>
                <a:spcPct val="0"/>
              </a:spcAft>
              <a:buClrTx/>
              <a:buSzTx/>
              <a:buFontTx/>
              <a:buNone/>
              <a:defRPr/>
            </a:pPr>
            <a:endParaRPr lang="zh-CN" altLang="en-US"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例</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：由</a:t>
            </a:r>
            <a:r>
              <a:rPr lang="en-US" altLang="zh-CN" sz="1800" dirty="0">
                <a:solidFill>
                  <a:srgbClr val="000000"/>
                </a:solidFill>
                <a:latin typeface="+mn-lt"/>
                <a:ea typeface="+mn-ea"/>
                <a:cs typeface="+mn-ea"/>
                <a:sym typeface="+mn-lt"/>
              </a:rPr>
              <a:t>4</a:t>
            </a:r>
            <a:r>
              <a:rPr lang="zh-CN" altLang="en-US" sz="1800" dirty="0">
                <a:solidFill>
                  <a:srgbClr val="000000"/>
                </a:solidFill>
                <a:latin typeface="+mn-lt"/>
                <a:ea typeface="+mn-ea"/>
                <a:cs typeface="+mn-ea"/>
                <a:sym typeface="+mn-lt"/>
              </a:rPr>
              <a:t>个整数组成的数据对象</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D1={20,-30,88,45}</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：由正整数组成的数据对象</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D2={1,2,3,...}</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3</a:t>
            </a:r>
            <a:r>
              <a:rPr lang="zh-CN" altLang="en-US" sz="1800" dirty="0">
                <a:solidFill>
                  <a:srgbClr val="000000"/>
                </a:solidFill>
                <a:latin typeface="+mn-lt"/>
                <a:ea typeface="+mn-ea"/>
                <a:cs typeface="+mn-ea"/>
                <a:sym typeface="+mn-lt"/>
              </a:rPr>
              <a:t>：由</a:t>
            </a:r>
            <a:r>
              <a:rPr lang="en-US" altLang="zh-CN" sz="1800" dirty="0">
                <a:solidFill>
                  <a:srgbClr val="000000"/>
                </a:solidFill>
                <a:latin typeface="+mn-lt"/>
                <a:ea typeface="+mn-ea"/>
                <a:cs typeface="+mn-ea"/>
                <a:sym typeface="+mn-lt"/>
              </a:rPr>
              <a:t>26</a:t>
            </a:r>
            <a:r>
              <a:rPr lang="zh-CN" altLang="en-US" sz="1800" dirty="0">
                <a:solidFill>
                  <a:srgbClr val="000000"/>
                </a:solidFill>
                <a:latin typeface="+mn-lt"/>
                <a:ea typeface="+mn-ea"/>
                <a:cs typeface="+mn-ea"/>
                <a:sym typeface="+mn-lt"/>
              </a:rPr>
              <a:t>个字母组成的数据对象</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D3={A,B,C,...,Z}</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其中：</a:t>
            </a:r>
            <a:r>
              <a:rPr lang="en-US" altLang="zh-CN" sz="1800" dirty="0">
                <a:solidFill>
                  <a:srgbClr val="000000"/>
                </a:solidFill>
                <a:latin typeface="+mn-lt"/>
                <a:ea typeface="+mn-ea"/>
                <a:cs typeface="+mn-ea"/>
                <a:sym typeface="+mn-lt"/>
              </a:rPr>
              <a:t>D1</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D3</a:t>
            </a:r>
            <a:r>
              <a:rPr lang="zh-CN" altLang="en-US" sz="1800" dirty="0">
                <a:solidFill>
                  <a:srgbClr val="000000"/>
                </a:solidFill>
                <a:latin typeface="+mn-lt"/>
                <a:ea typeface="+mn-ea"/>
                <a:cs typeface="+mn-ea"/>
                <a:sym typeface="+mn-lt"/>
              </a:rPr>
              <a:t>是有穷集，</a:t>
            </a:r>
            <a:r>
              <a:rPr lang="en-US" altLang="zh-CN" sz="1800" dirty="0">
                <a:solidFill>
                  <a:srgbClr val="000000"/>
                </a:solidFill>
                <a:latin typeface="+mn-lt"/>
                <a:ea typeface="+mn-ea"/>
                <a:cs typeface="+mn-ea"/>
                <a:sym typeface="+mn-lt"/>
              </a:rPr>
              <a:t>D2</a:t>
            </a:r>
            <a:r>
              <a:rPr lang="zh-CN" altLang="en-US" sz="1800" dirty="0">
                <a:solidFill>
                  <a:srgbClr val="000000"/>
                </a:solidFill>
                <a:latin typeface="+mn-lt"/>
                <a:ea typeface="+mn-ea"/>
                <a:cs typeface="+mn-ea"/>
                <a:sym typeface="+mn-lt"/>
              </a:rPr>
              <a:t>是无穷集。</a:t>
            </a:r>
            <a:endParaRPr lang="zh-CN" altLang="en-US" sz="1800" b="1" dirty="0">
              <a:solidFill>
                <a:srgbClr val="000000"/>
              </a:solidFill>
              <a:latin typeface="+mn-lt"/>
              <a:ea typeface="+mn-ea"/>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grpSp>
        <p:nvGrpSpPr>
          <p:cNvPr id="9" name="组合 4">
            <a:extLst>
              <a:ext uri="{FF2B5EF4-FFF2-40B4-BE49-F238E27FC236}">
                <a16:creationId xmlns:a16="http://schemas.microsoft.com/office/drawing/2014/main" id="{96CFAEB5-2E91-4BE7-A922-59807ED8030B}"/>
              </a:ext>
            </a:extLst>
          </p:cNvPr>
          <p:cNvGrpSpPr>
            <a:grpSpLocks/>
          </p:cNvGrpSpPr>
          <p:nvPr/>
        </p:nvGrpSpPr>
        <p:grpSpPr bwMode="auto">
          <a:xfrm>
            <a:off x="4665863" y="3651336"/>
            <a:ext cx="152400" cy="2057400"/>
            <a:chOff x="3213100" y="2708275"/>
            <a:chExt cx="152400" cy="2057400"/>
          </a:xfrm>
        </p:grpSpPr>
        <p:sp>
          <p:nvSpPr>
            <p:cNvPr id="11" name="Oval 10">
              <a:extLst>
                <a:ext uri="{FF2B5EF4-FFF2-40B4-BE49-F238E27FC236}">
                  <a16:creationId xmlns:a16="http://schemas.microsoft.com/office/drawing/2014/main" id="{5EF44614-11A2-45AB-8E74-82BCDE76CB22}"/>
                </a:ext>
              </a:extLst>
            </p:cNvPr>
            <p:cNvSpPr>
              <a:spLocks noChangeArrowheads="1"/>
            </p:cNvSpPr>
            <p:nvPr/>
          </p:nvSpPr>
          <p:spPr bwMode="auto">
            <a:xfrm>
              <a:off x="3213100" y="2708275"/>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2" name="Oval 11">
              <a:extLst>
                <a:ext uri="{FF2B5EF4-FFF2-40B4-BE49-F238E27FC236}">
                  <a16:creationId xmlns:a16="http://schemas.microsoft.com/office/drawing/2014/main" id="{9E2FD9E7-C0BA-4DD1-A8E7-12072E4FF5D0}"/>
                </a:ext>
              </a:extLst>
            </p:cNvPr>
            <p:cNvSpPr>
              <a:spLocks noChangeArrowheads="1"/>
            </p:cNvSpPr>
            <p:nvPr/>
          </p:nvSpPr>
          <p:spPr bwMode="auto">
            <a:xfrm>
              <a:off x="3213100" y="3394075"/>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3" name="Oval 12">
              <a:extLst>
                <a:ext uri="{FF2B5EF4-FFF2-40B4-BE49-F238E27FC236}">
                  <a16:creationId xmlns:a16="http://schemas.microsoft.com/office/drawing/2014/main" id="{605AA250-1520-423E-B9B1-03332355BD20}"/>
                </a:ext>
              </a:extLst>
            </p:cNvPr>
            <p:cNvSpPr>
              <a:spLocks noChangeArrowheads="1"/>
            </p:cNvSpPr>
            <p:nvPr/>
          </p:nvSpPr>
          <p:spPr bwMode="auto">
            <a:xfrm>
              <a:off x="3213100" y="4003675"/>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4" name="Oval 13">
              <a:extLst>
                <a:ext uri="{FF2B5EF4-FFF2-40B4-BE49-F238E27FC236}">
                  <a16:creationId xmlns:a16="http://schemas.microsoft.com/office/drawing/2014/main" id="{E0A09DF9-61DD-4DBC-AE7E-A5812958D05E}"/>
                </a:ext>
              </a:extLst>
            </p:cNvPr>
            <p:cNvSpPr>
              <a:spLocks noChangeArrowheads="1"/>
            </p:cNvSpPr>
            <p:nvPr/>
          </p:nvSpPr>
          <p:spPr bwMode="auto">
            <a:xfrm>
              <a:off x="3213100" y="4613275"/>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5" name="Line 14">
              <a:extLst>
                <a:ext uri="{FF2B5EF4-FFF2-40B4-BE49-F238E27FC236}">
                  <a16:creationId xmlns:a16="http://schemas.microsoft.com/office/drawing/2014/main" id="{4B04FD78-6030-4FD5-9C4D-EDD7EC1969E7}"/>
                </a:ext>
              </a:extLst>
            </p:cNvPr>
            <p:cNvSpPr>
              <a:spLocks noChangeShapeType="1"/>
            </p:cNvSpPr>
            <p:nvPr/>
          </p:nvSpPr>
          <p:spPr bwMode="auto">
            <a:xfrm>
              <a:off x="3289300" y="2860675"/>
              <a:ext cx="3175" cy="492125"/>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16" name="Line 15">
              <a:extLst>
                <a:ext uri="{FF2B5EF4-FFF2-40B4-BE49-F238E27FC236}">
                  <a16:creationId xmlns:a16="http://schemas.microsoft.com/office/drawing/2014/main" id="{2F8E91B1-3A16-4C57-810D-5711117C06BA}"/>
                </a:ext>
              </a:extLst>
            </p:cNvPr>
            <p:cNvSpPr>
              <a:spLocks noChangeShapeType="1"/>
            </p:cNvSpPr>
            <p:nvPr/>
          </p:nvSpPr>
          <p:spPr bwMode="auto">
            <a:xfrm>
              <a:off x="3289300" y="3546475"/>
              <a:ext cx="1587" cy="12192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grpSp>
      <p:sp>
        <p:nvSpPr>
          <p:cNvPr id="17" name="Oval 16">
            <a:extLst>
              <a:ext uri="{FF2B5EF4-FFF2-40B4-BE49-F238E27FC236}">
                <a16:creationId xmlns:a16="http://schemas.microsoft.com/office/drawing/2014/main" id="{C19281BD-B9E8-4199-BE79-728DEFAC7670}"/>
              </a:ext>
            </a:extLst>
          </p:cNvPr>
          <p:cNvSpPr>
            <a:spLocks noChangeArrowheads="1"/>
          </p:cNvSpPr>
          <p:nvPr/>
        </p:nvSpPr>
        <p:spPr bwMode="auto">
          <a:xfrm>
            <a:off x="6581975" y="386723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8" name="Oval 17">
            <a:extLst>
              <a:ext uri="{FF2B5EF4-FFF2-40B4-BE49-F238E27FC236}">
                <a16:creationId xmlns:a16="http://schemas.microsoft.com/office/drawing/2014/main" id="{B10D28A4-7B98-4456-8BC2-A8CC663CB72F}"/>
              </a:ext>
            </a:extLst>
          </p:cNvPr>
          <p:cNvSpPr>
            <a:spLocks noChangeArrowheads="1"/>
          </p:cNvSpPr>
          <p:nvPr/>
        </p:nvSpPr>
        <p:spPr bwMode="auto">
          <a:xfrm>
            <a:off x="6143825" y="46482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19" name="Oval 18">
            <a:extLst>
              <a:ext uri="{FF2B5EF4-FFF2-40B4-BE49-F238E27FC236}">
                <a16:creationId xmlns:a16="http://schemas.microsoft.com/office/drawing/2014/main" id="{7CDC7CB3-FE09-4169-9FEF-5B13C529FE5D}"/>
              </a:ext>
            </a:extLst>
          </p:cNvPr>
          <p:cNvSpPr>
            <a:spLocks noChangeArrowheads="1"/>
          </p:cNvSpPr>
          <p:nvPr/>
        </p:nvSpPr>
        <p:spPr bwMode="auto">
          <a:xfrm>
            <a:off x="6905825" y="46482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0" name="Oval 19">
            <a:extLst>
              <a:ext uri="{FF2B5EF4-FFF2-40B4-BE49-F238E27FC236}">
                <a16:creationId xmlns:a16="http://schemas.microsoft.com/office/drawing/2014/main" id="{F2617176-AB15-4224-B3AA-06A63C933EC5}"/>
              </a:ext>
            </a:extLst>
          </p:cNvPr>
          <p:cNvSpPr>
            <a:spLocks noChangeArrowheads="1"/>
          </p:cNvSpPr>
          <p:nvPr/>
        </p:nvSpPr>
        <p:spPr bwMode="auto">
          <a:xfrm>
            <a:off x="5762825" y="5318211"/>
            <a:ext cx="152400" cy="168275"/>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1" name="Oval 20">
            <a:extLst>
              <a:ext uri="{FF2B5EF4-FFF2-40B4-BE49-F238E27FC236}">
                <a16:creationId xmlns:a16="http://schemas.microsoft.com/office/drawing/2014/main" id="{998AF105-773E-4D5E-A0A9-6FA0E63C7238}"/>
              </a:ext>
            </a:extLst>
          </p:cNvPr>
          <p:cNvSpPr>
            <a:spLocks noChangeArrowheads="1"/>
          </p:cNvSpPr>
          <p:nvPr/>
        </p:nvSpPr>
        <p:spPr bwMode="auto">
          <a:xfrm>
            <a:off x="6296225" y="5318211"/>
            <a:ext cx="152400" cy="168275"/>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2" name="Oval 21">
            <a:extLst>
              <a:ext uri="{FF2B5EF4-FFF2-40B4-BE49-F238E27FC236}">
                <a16:creationId xmlns:a16="http://schemas.microsoft.com/office/drawing/2014/main" id="{C7150E6D-EE70-408C-B4B7-62D0ECB3763D}"/>
              </a:ext>
            </a:extLst>
          </p:cNvPr>
          <p:cNvSpPr>
            <a:spLocks noChangeArrowheads="1"/>
          </p:cNvSpPr>
          <p:nvPr/>
        </p:nvSpPr>
        <p:spPr bwMode="auto">
          <a:xfrm>
            <a:off x="6829625" y="53340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3" name="Oval 22">
            <a:extLst>
              <a:ext uri="{FF2B5EF4-FFF2-40B4-BE49-F238E27FC236}">
                <a16:creationId xmlns:a16="http://schemas.microsoft.com/office/drawing/2014/main" id="{A43859B6-3C2E-4363-9CF9-94A1B0B0BCDD}"/>
              </a:ext>
            </a:extLst>
          </p:cNvPr>
          <p:cNvSpPr>
            <a:spLocks noChangeArrowheads="1"/>
          </p:cNvSpPr>
          <p:nvPr/>
        </p:nvSpPr>
        <p:spPr bwMode="auto">
          <a:xfrm>
            <a:off x="7286825" y="53340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4" name="Line 23">
            <a:extLst>
              <a:ext uri="{FF2B5EF4-FFF2-40B4-BE49-F238E27FC236}">
                <a16:creationId xmlns:a16="http://schemas.microsoft.com/office/drawing/2014/main" id="{F5EB53C6-B407-4CD8-BA42-23791C67E2DE}"/>
              </a:ext>
            </a:extLst>
          </p:cNvPr>
          <p:cNvSpPr>
            <a:spLocks noChangeShapeType="1"/>
          </p:cNvSpPr>
          <p:nvPr/>
        </p:nvSpPr>
        <p:spPr bwMode="auto">
          <a:xfrm flipH="1">
            <a:off x="5839025" y="4038686"/>
            <a:ext cx="762000" cy="1447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25" name="Line 24">
            <a:extLst>
              <a:ext uri="{FF2B5EF4-FFF2-40B4-BE49-F238E27FC236}">
                <a16:creationId xmlns:a16="http://schemas.microsoft.com/office/drawing/2014/main" id="{CDA35CE1-6883-4733-B7BB-8486217FED50}"/>
              </a:ext>
            </a:extLst>
          </p:cNvPr>
          <p:cNvSpPr>
            <a:spLocks noChangeShapeType="1"/>
          </p:cNvSpPr>
          <p:nvPr/>
        </p:nvSpPr>
        <p:spPr bwMode="auto">
          <a:xfrm>
            <a:off x="6677225" y="4038686"/>
            <a:ext cx="762000" cy="1447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26" name="Line 25">
            <a:extLst>
              <a:ext uri="{FF2B5EF4-FFF2-40B4-BE49-F238E27FC236}">
                <a16:creationId xmlns:a16="http://schemas.microsoft.com/office/drawing/2014/main" id="{7F2B977C-BF13-4EA5-8CB8-491573CFF06D}"/>
              </a:ext>
            </a:extLst>
          </p:cNvPr>
          <p:cNvSpPr>
            <a:spLocks noChangeShapeType="1"/>
          </p:cNvSpPr>
          <p:nvPr/>
        </p:nvSpPr>
        <p:spPr bwMode="auto">
          <a:xfrm>
            <a:off x="6220025" y="4724486"/>
            <a:ext cx="152400" cy="7620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27" name="Line 26">
            <a:extLst>
              <a:ext uri="{FF2B5EF4-FFF2-40B4-BE49-F238E27FC236}">
                <a16:creationId xmlns:a16="http://schemas.microsoft.com/office/drawing/2014/main" id="{D562C755-760A-4180-B95A-D5213B1A1C76}"/>
              </a:ext>
            </a:extLst>
          </p:cNvPr>
          <p:cNvSpPr>
            <a:spLocks noChangeShapeType="1"/>
          </p:cNvSpPr>
          <p:nvPr/>
        </p:nvSpPr>
        <p:spPr bwMode="auto">
          <a:xfrm flipH="1">
            <a:off x="6905825" y="4724486"/>
            <a:ext cx="76200" cy="685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28" name="Oval 27">
            <a:extLst>
              <a:ext uri="{FF2B5EF4-FFF2-40B4-BE49-F238E27FC236}">
                <a16:creationId xmlns:a16="http://schemas.microsoft.com/office/drawing/2014/main" id="{DA324AE4-069D-4D33-8E99-085BFC7D6C8E}"/>
              </a:ext>
            </a:extLst>
          </p:cNvPr>
          <p:cNvSpPr>
            <a:spLocks noChangeArrowheads="1"/>
          </p:cNvSpPr>
          <p:nvPr/>
        </p:nvSpPr>
        <p:spPr bwMode="auto">
          <a:xfrm>
            <a:off x="8715575" y="386723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9" name="Oval 28">
            <a:extLst>
              <a:ext uri="{FF2B5EF4-FFF2-40B4-BE49-F238E27FC236}">
                <a16:creationId xmlns:a16="http://schemas.microsoft.com/office/drawing/2014/main" id="{5B5E278B-4700-43BD-AF98-EA11C3DAC8CC}"/>
              </a:ext>
            </a:extLst>
          </p:cNvPr>
          <p:cNvSpPr>
            <a:spLocks noChangeArrowheads="1"/>
          </p:cNvSpPr>
          <p:nvPr/>
        </p:nvSpPr>
        <p:spPr bwMode="auto">
          <a:xfrm>
            <a:off x="8429825" y="44958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0" name="Oval 29">
            <a:extLst>
              <a:ext uri="{FF2B5EF4-FFF2-40B4-BE49-F238E27FC236}">
                <a16:creationId xmlns:a16="http://schemas.microsoft.com/office/drawing/2014/main" id="{86B23BB5-6F95-4420-9DC0-6B70D97F3FAB}"/>
              </a:ext>
            </a:extLst>
          </p:cNvPr>
          <p:cNvSpPr>
            <a:spLocks noChangeArrowheads="1"/>
          </p:cNvSpPr>
          <p:nvPr/>
        </p:nvSpPr>
        <p:spPr bwMode="auto">
          <a:xfrm>
            <a:off x="9115625" y="46482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1" name="Oval 30">
            <a:extLst>
              <a:ext uri="{FF2B5EF4-FFF2-40B4-BE49-F238E27FC236}">
                <a16:creationId xmlns:a16="http://schemas.microsoft.com/office/drawing/2014/main" id="{4F5344B7-6BA7-42A7-A0F8-10F2B062FC0B}"/>
              </a:ext>
            </a:extLst>
          </p:cNvPr>
          <p:cNvSpPr>
            <a:spLocks noChangeArrowheads="1"/>
          </p:cNvSpPr>
          <p:nvPr/>
        </p:nvSpPr>
        <p:spPr bwMode="auto">
          <a:xfrm>
            <a:off x="8277425" y="54102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2" name="Oval 31">
            <a:extLst>
              <a:ext uri="{FF2B5EF4-FFF2-40B4-BE49-F238E27FC236}">
                <a16:creationId xmlns:a16="http://schemas.microsoft.com/office/drawing/2014/main" id="{F91B2F37-DD5B-4269-8019-384EF1645B91}"/>
              </a:ext>
            </a:extLst>
          </p:cNvPr>
          <p:cNvSpPr>
            <a:spLocks noChangeArrowheads="1"/>
          </p:cNvSpPr>
          <p:nvPr/>
        </p:nvSpPr>
        <p:spPr bwMode="auto">
          <a:xfrm>
            <a:off x="9115625" y="54864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3" name="Oval 32">
            <a:extLst>
              <a:ext uri="{FF2B5EF4-FFF2-40B4-BE49-F238E27FC236}">
                <a16:creationId xmlns:a16="http://schemas.microsoft.com/office/drawing/2014/main" id="{D77DB89E-1D57-43CE-8543-151A8ECC545B}"/>
              </a:ext>
            </a:extLst>
          </p:cNvPr>
          <p:cNvSpPr>
            <a:spLocks noChangeArrowheads="1"/>
          </p:cNvSpPr>
          <p:nvPr/>
        </p:nvSpPr>
        <p:spPr bwMode="auto">
          <a:xfrm>
            <a:off x="10030025" y="49530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4" name="Line 33">
            <a:extLst>
              <a:ext uri="{FF2B5EF4-FFF2-40B4-BE49-F238E27FC236}">
                <a16:creationId xmlns:a16="http://schemas.microsoft.com/office/drawing/2014/main" id="{B3211539-6E3C-43AC-8D43-9124D7F2DC9D}"/>
              </a:ext>
            </a:extLst>
          </p:cNvPr>
          <p:cNvSpPr>
            <a:spLocks noChangeShapeType="1"/>
          </p:cNvSpPr>
          <p:nvPr/>
        </p:nvSpPr>
        <p:spPr bwMode="auto">
          <a:xfrm flipH="1">
            <a:off x="8506025" y="3962486"/>
            <a:ext cx="228600" cy="685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5" name="Line 34">
            <a:extLst>
              <a:ext uri="{FF2B5EF4-FFF2-40B4-BE49-F238E27FC236}">
                <a16:creationId xmlns:a16="http://schemas.microsoft.com/office/drawing/2014/main" id="{A7101895-1DF0-4AB3-8CAF-13860B029267}"/>
              </a:ext>
            </a:extLst>
          </p:cNvPr>
          <p:cNvSpPr>
            <a:spLocks noChangeShapeType="1"/>
          </p:cNvSpPr>
          <p:nvPr/>
        </p:nvSpPr>
        <p:spPr bwMode="auto">
          <a:xfrm flipH="1">
            <a:off x="8353625" y="4648286"/>
            <a:ext cx="152400" cy="8382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6" name="Line 35">
            <a:extLst>
              <a:ext uri="{FF2B5EF4-FFF2-40B4-BE49-F238E27FC236}">
                <a16:creationId xmlns:a16="http://schemas.microsoft.com/office/drawing/2014/main" id="{D02365A9-248C-471F-A16D-B48C0AD1ED8B}"/>
              </a:ext>
            </a:extLst>
          </p:cNvPr>
          <p:cNvSpPr>
            <a:spLocks noChangeShapeType="1"/>
          </p:cNvSpPr>
          <p:nvPr/>
        </p:nvSpPr>
        <p:spPr bwMode="auto">
          <a:xfrm>
            <a:off x="8582225" y="4648286"/>
            <a:ext cx="685800" cy="9906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7" name="Line 36">
            <a:extLst>
              <a:ext uri="{FF2B5EF4-FFF2-40B4-BE49-F238E27FC236}">
                <a16:creationId xmlns:a16="http://schemas.microsoft.com/office/drawing/2014/main" id="{36C22BD9-3B7A-414C-95D5-AA0069DBF60E}"/>
              </a:ext>
            </a:extLst>
          </p:cNvPr>
          <p:cNvSpPr>
            <a:spLocks noChangeShapeType="1"/>
          </p:cNvSpPr>
          <p:nvPr/>
        </p:nvSpPr>
        <p:spPr bwMode="auto">
          <a:xfrm flipH="1">
            <a:off x="8353625" y="4724486"/>
            <a:ext cx="838200" cy="7620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8" name="Line 37">
            <a:extLst>
              <a:ext uri="{FF2B5EF4-FFF2-40B4-BE49-F238E27FC236}">
                <a16:creationId xmlns:a16="http://schemas.microsoft.com/office/drawing/2014/main" id="{F0D4141C-6749-42BD-807A-19F2D7ABA494}"/>
              </a:ext>
            </a:extLst>
          </p:cNvPr>
          <p:cNvSpPr>
            <a:spLocks noChangeShapeType="1"/>
          </p:cNvSpPr>
          <p:nvPr/>
        </p:nvSpPr>
        <p:spPr bwMode="auto">
          <a:xfrm>
            <a:off x="8810825" y="3962486"/>
            <a:ext cx="1295400" cy="1066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9" name="Line 38">
            <a:extLst>
              <a:ext uri="{FF2B5EF4-FFF2-40B4-BE49-F238E27FC236}">
                <a16:creationId xmlns:a16="http://schemas.microsoft.com/office/drawing/2014/main" id="{4115616A-E48D-441A-BD52-0E351CC7C152}"/>
              </a:ext>
            </a:extLst>
          </p:cNvPr>
          <p:cNvSpPr>
            <a:spLocks noChangeShapeType="1"/>
          </p:cNvSpPr>
          <p:nvPr/>
        </p:nvSpPr>
        <p:spPr bwMode="auto">
          <a:xfrm>
            <a:off x="8810825" y="4038686"/>
            <a:ext cx="381000" cy="6858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40" name="Line 39">
            <a:extLst>
              <a:ext uri="{FF2B5EF4-FFF2-40B4-BE49-F238E27FC236}">
                <a16:creationId xmlns:a16="http://schemas.microsoft.com/office/drawing/2014/main" id="{356C19E9-CF6F-4E8B-900A-317198E78852}"/>
              </a:ext>
            </a:extLst>
          </p:cNvPr>
          <p:cNvSpPr>
            <a:spLocks noChangeShapeType="1"/>
          </p:cNvSpPr>
          <p:nvPr/>
        </p:nvSpPr>
        <p:spPr bwMode="auto">
          <a:xfrm flipV="1">
            <a:off x="9191825" y="5029286"/>
            <a:ext cx="914400" cy="53340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41" name="Oval 40">
            <a:extLst>
              <a:ext uri="{FF2B5EF4-FFF2-40B4-BE49-F238E27FC236}">
                <a16:creationId xmlns:a16="http://schemas.microsoft.com/office/drawing/2014/main" id="{85F864E9-3E01-4C06-ABBE-1A5DF52798E6}"/>
              </a:ext>
            </a:extLst>
          </p:cNvPr>
          <p:cNvSpPr>
            <a:spLocks noChangeArrowheads="1"/>
          </p:cNvSpPr>
          <p:nvPr/>
        </p:nvSpPr>
        <p:spPr bwMode="auto">
          <a:xfrm>
            <a:off x="9420425" y="5029286"/>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2" name="Text Box 41">
            <a:extLst>
              <a:ext uri="{FF2B5EF4-FFF2-40B4-BE49-F238E27FC236}">
                <a16:creationId xmlns:a16="http://schemas.microsoft.com/office/drawing/2014/main" id="{E3710D1C-8218-47D2-9B85-CEB884638EB0}"/>
              </a:ext>
            </a:extLst>
          </p:cNvPr>
          <p:cNvSpPr txBox="1">
            <a:spLocks noChangeArrowheads="1"/>
          </p:cNvSpPr>
          <p:nvPr/>
        </p:nvSpPr>
        <p:spPr bwMode="auto">
          <a:xfrm>
            <a:off x="6132713" y="5757328"/>
            <a:ext cx="3689350" cy="41716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b="1" dirty="0">
                <a:solidFill>
                  <a:srgbClr val="3333FF"/>
                </a:solidFill>
                <a:latin typeface="+mn-lt"/>
                <a:ea typeface="+mn-ea"/>
                <a:cs typeface="+mn-ea"/>
                <a:sym typeface="+mn-lt"/>
              </a:rPr>
              <a:t>树形结构                         图状结构</a:t>
            </a:r>
          </a:p>
        </p:txBody>
      </p:sp>
      <p:sp>
        <p:nvSpPr>
          <p:cNvPr id="43" name="Text Box 43">
            <a:extLst>
              <a:ext uri="{FF2B5EF4-FFF2-40B4-BE49-F238E27FC236}">
                <a16:creationId xmlns:a16="http://schemas.microsoft.com/office/drawing/2014/main" id="{64E71E70-2171-4B75-A35B-2B825CDE6301}"/>
              </a:ext>
            </a:extLst>
          </p:cNvPr>
          <p:cNvSpPr txBox="1">
            <a:spLocks noChangeArrowheads="1"/>
          </p:cNvSpPr>
          <p:nvPr/>
        </p:nvSpPr>
        <p:spPr bwMode="auto">
          <a:xfrm>
            <a:off x="2427488" y="5757328"/>
            <a:ext cx="914400" cy="41716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b="1" dirty="0">
                <a:solidFill>
                  <a:srgbClr val="000000"/>
                </a:solidFill>
                <a:latin typeface="+mn-lt"/>
                <a:ea typeface="+mn-ea"/>
                <a:cs typeface="+mn-ea"/>
                <a:sym typeface="+mn-lt"/>
              </a:rPr>
              <a:t>  </a:t>
            </a:r>
            <a:r>
              <a:rPr lang="zh-CN" altLang="en-US" sz="1800" b="1" dirty="0">
                <a:solidFill>
                  <a:srgbClr val="3333FF"/>
                </a:solidFill>
                <a:latin typeface="+mn-lt"/>
                <a:ea typeface="+mn-ea"/>
                <a:cs typeface="+mn-ea"/>
                <a:sym typeface="+mn-lt"/>
              </a:rPr>
              <a:t>集合</a:t>
            </a:r>
          </a:p>
        </p:txBody>
      </p:sp>
      <p:sp>
        <p:nvSpPr>
          <p:cNvPr id="44" name="Text Box 44">
            <a:extLst>
              <a:ext uri="{FF2B5EF4-FFF2-40B4-BE49-F238E27FC236}">
                <a16:creationId xmlns:a16="http://schemas.microsoft.com/office/drawing/2014/main" id="{BEB5FB6D-7732-47ED-8538-7FADE9F382EB}"/>
              </a:ext>
            </a:extLst>
          </p:cNvPr>
          <p:cNvSpPr txBox="1">
            <a:spLocks noChangeArrowheads="1"/>
          </p:cNvSpPr>
          <p:nvPr/>
        </p:nvSpPr>
        <p:spPr bwMode="auto">
          <a:xfrm>
            <a:off x="1829000" y="2120251"/>
            <a:ext cx="8353425" cy="1798762"/>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lvl="1"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相互之间存在一种或多种特定关系的数据元素的集合。 </a:t>
            </a:r>
          </a:p>
          <a:p>
            <a:pPr lvl="1"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数据元素之间的关系称为结构。</a:t>
            </a:r>
            <a:endParaRPr lang="zh-CN" altLang="en-US" sz="1800" b="1" dirty="0">
              <a:solidFill>
                <a:srgbClr val="000000"/>
              </a:solidFill>
              <a:latin typeface="+mn-lt"/>
              <a:ea typeface="+mn-ea"/>
              <a:cs typeface="+mn-ea"/>
              <a:sym typeface="+mn-lt"/>
            </a:endParaRPr>
          </a:p>
          <a:p>
            <a:pPr lvl="1" fontAlgn="base">
              <a:lnSpc>
                <a:spcPct val="130000"/>
              </a:lnSpc>
              <a:spcBef>
                <a:spcPts val="1200"/>
              </a:spcBef>
              <a:spcAft>
                <a:spcPct val="0"/>
              </a:spcAft>
              <a:buClrTx/>
              <a:buSzTx/>
              <a:buFontTx/>
              <a:buNone/>
              <a:defRPr/>
            </a:pPr>
            <a:r>
              <a:rPr lang="zh-CN" altLang="en-US" sz="2000" b="1" dirty="0">
                <a:solidFill>
                  <a:srgbClr val="000000"/>
                </a:solidFill>
                <a:latin typeface="+mn-lt"/>
                <a:ea typeface="+mn-ea"/>
                <a:cs typeface="+mn-ea"/>
                <a:sym typeface="+mn-lt"/>
              </a:rPr>
              <a:t>四类基本结构：</a:t>
            </a:r>
          </a:p>
          <a:p>
            <a:pPr fontAlgn="base">
              <a:lnSpc>
                <a:spcPct val="130000"/>
              </a:lnSpc>
              <a:spcBef>
                <a:spcPct val="0"/>
              </a:spcBef>
              <a:spcAft>
                <a:spcPct val="0"/>
              </a:spcAft>
              <a:buClrTx/>
              <a:buSzTx/>
              <a:buFontTx/>
              <a:buNone/>
              <a:defRPr/>
            </a:pPr>
            <a:endParaRPr lang="en-US" altLang="zh-CN" sz="2400" b="1" dirty="0">
              <a:solidFill>
                <a:srgbClr val="000000"/>
              </a:solidFill>
              <a:latin typeface="+mn-lt"/>
              <a:ea typeface="+mn-ea"/>
              <a:cs typeface="+mn-ea"/>
              <a:sym typeface="+mn-lt"/>
            </a:endParaRPr>
          </a:p>
        </p:txBody>
      </p:sp>
      <p:grpSp>
        <p:nvGrpSpPr>
          <p:cNvPr id="45" name="组合 2">
            <a:extLst>
              <a:ext uri="{FF2B5EF4-FFF2-40B4-BE49-F238E27FC236}">
                <a16:creationId xmlns:a16="http://schemas.microsoft.com/office/drawing/2014/main" id="{93B3BA2C-1B50-4F3D-B188-CB6272FECFB5}"/>
              </a:ext>
            </a:extLst>
          </p:cNvPr>
          <p:cNvGrpSpPr>
            <a:grpSpLocks/>
          </p:cNvGrpSpPr>
          <p:nvPr/>
        </p:nvGrpSpPr>
        <p:grpSpPr bwMode="auto">
          <a:xfrm>
            <a:off x="2119513" y="3689436"/>
            <a:ext cx="1657350" cy="1873250"/>
            <a:chOff x="466725" y="2851150"/>
            <a:chExt cx="1657350" cy="1873250"/>
          </a:xfrm>
        </p:grpSpPr>
        <p:sp>
          <p:nvSpPr>
            <p:cNvPr id="46" name="Oval 4">
              <a:extLst>
                <a:ext uri="{FF2B5EF4-FFF2-40B4-BE49-F238E27FC236}">
                  <a16:creationId xmlns:a16="http://schemas.microsoft.com/office/drawing/2014/main" id="{C34E7A2C-54CA-4833-95F4-6524C4AB6499}"/>
                </a:ext>
              </a:extLst>
            </p:cNvPr>
            <p:cNvSpPr>
              <a:spLocks noChangeArrowheads="1"/>
            </p:cNvSpPr>
            <p:nvPr/>
          </p:nvSpPr>
          <p:spPr bwMode="auto">
            <a:xfrm>
              <a:off x="1003300" y="28511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7" name="Oval 5">
              <a:extLst>
                <a:ext uri="{FF2B5EF4-FFF2-40B4-BE49-F238E27FC236}">
                  <a16:creationId xmlns:a16="http://schemas.microsoft.com/office/drawing/2014/main" id="{51F4FF93-9408-4675-ACC2-740E00877784}"/>
                </a:ext>
              </a:extLst>
            </p:cNvPr>
            <p:cNvSpPr>
              <a:spLocks noChangeArrowheads="1"/>
            </p:cNvSpPr>
            <p:nvPr/>
          </p:nvSpPr>
          <p:spPr bwMode="auto">
            <a:xfrm>
              <a:off x="622300" y="37655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8" name="Oval 6">
              <a:extLst>
                <a:ext uri="{FF2B5EF4-FFF2-40B4-BE49-F238E27FC236}">
                  <a16:creationId xmlns:a16="http://schemas.microsoft.com/office/drawing/2014/main" id="{D6687232-C567-4B37-98F3-6EAB07A3E2B9}"/>
                </a:ext>
              </a:extLst>
            </p:cNvPr>
            <p:cNvSpPr>
              <a:spLocks noChangeArrowheads="1"/>
            </p:cNvSpPr>
            <p:nvPr/>
          </p:nvSpPr>
          <p:spPr bwMode="auto">
            <a:xfrm>
              <a:off x="1536700" y="38417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9" name="Oval 7">
              <a:extLst>
                <a:ext uri="{FF2B5EF4-FFF2-40B4-BE49-F238E27FC236}">
                  <a16:creationId xmlns:a16="http://schemas.microsoft.com/office/drawing/2014/main" id="{DF8B961A-6CAF-48E0-8E35-0311203E8A21}"/>
                </a:ext>
              </a:extLst>
            </p:cNvPr>
            <p:cNvSpPr>
              <a:spLocks noChangeArrowheads="1"/>
            </p:cNvSpPr>
            <p:nvPr/>
          </p:nvSpPr>
          <p:spPr bwMode="auto">
            <a:xfrm>
              <a:off x="1917700" y="30797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50" name="Oval 8">
              <a:extLst>
                <a:ext uri="{FF2B5EF4-FFF2-40B4-BE49-F238E27FC236}">
                  <a16:creationId xmlns:a16="http://schemas.microsoft.com/office/drawing/2014/main" id="{476D1469-E5A1-42C6-8FB7-56E6AFDF0077}"/>
                </a:ext>
              </a:extLst>
            </p:cNvPr>
            <p:cNvSpPr>
              <a:spLocks noChangeArrowheads="1"/>
            </p:cNvSpPr>
            <p:nvPr/>
          </p:nvSpPr>
          <p:spPr bwMode="auto">
            <a:xfrm>
              <a:off x="1155700" y="34607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51" name="Oval 9">
              <a:extLst>
                <a:ext uri="{FF2B5EF4-FFF2-40B4-BE49-F238E27FC236}">
                  <a16:creationId xmlns:a16="http://schemas.microsoft.com/office/drawing/2014/main" id="{06CC2CA2-2F57-4EF7-85CF-B1E901D9A15C}"/>
                </a:ext>
              </a:extLst>
            </p:cNvPr>
            <p:cNvSpPr>
              <a:spLocks noChangeArrowheads="1"/>
            </p:cNvSpPr>
            <p:nvPr/>
          </p:nvSpPr>
          <p:spPr bwMode="auto">
            <a:xfrm>
              <a:off x="1460500" y="4451350"/>
              <a:ext cx="152400" cy="152400"/>
            </a:xfrm>
            <a:prstGeom prst="ellipse">
              <a:avLst/>
            </a:prstGeom>
            <a:solidFill>
              <a:srgbClr val="CC0066"/>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52" name="椭圆 1">
              <a:extLst>
                <a:ext uri="{FF2B5EF4-FFF2-40B4-BE49-F238E27FC236}">
                  <a16:creationId xmlns:a16="http://schemas.microsoft.com/office/drawing/2014/main" id="{70174C9F-4F13-43C5-8CA1-88918C6E52A7}"/>
                </a:ext>
              </a:extLst>
            </p:cNvPr>
            <p:cNvSpPr>
              <a:spLocks noChangeArrowheads="1"/>
            </p:cNvSpPr>
            <p:nvPr/>
          </p:nvSpPr>
          <p:spPr bwMode="auto">
            <a:xfrm>
              <a:off x="466725" y="3284537"/>
              <a:ext cx="1657350" cy="1439863"/>
            </a:xfrm>
            <a:prstGeom prst="ellipse">
              <a:avLst/>
            </a:prstGeom>
            <a:noFill/>
            <a:ln w="12700">
              <a:solidFill>
                <a:srgbClr val="00A77A"/>
              </a:solidFill>
              <a:prstDash val="sysDot"/>
              <a:miter lim="800000"/>
              <a:headEnd/>
              <a:tailEnd/>
            </a:ln>
          </p:spPr>
          <p:txBody>
            <a:bodyPr wrap="none"/>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grpSp>
      <p:sp>
        <p:nvSpPr>
          <p:cNvPr id="53" name="文本框 45">
            <a:extLst>
              <a:ext uri="{FF2B5EF4-FFF2-40B4-BE49-F238E27FC236}">
                <a16:creationId xmlns:a16="http://schemas.microsoft.com/office/drawing/2014/main" id="{3B048CDC-5915-4D6B-BC20-5161DFEBC71E}"/>
              </a:ext>
            </a:extLst>
          </p:cNvPr>
          <p:cNvSpPr txBox="1">
            <a:spLocks noChangeArrowheads="1"/>
          </p:cNvSpPr>
          <p:nvPr/>
        </p:nvSpPr>
        <p:spPr bwMode="auto">
          <a:xfrm>
            <a:off x="1475059" y="1637472"/>
            <a:ext cx="5486400" cy="453266"/>
          </a:xfrm>
          <a:prstGeom prst="rect">
            <a:avLst/>
          </a:prstGeom>
          <a:noFill/>
          <a:ln>
            <a:noFill/>
          </a:ln>
        </p:spPr>
        <p:txBody>
          <a:bodyPr wrap="square">
            <a:spAutoFit/>
          </a:bodyPr>
          <a:lstStyle>
            <a:lvl1pPr marL="342900" indent="-342900">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lvl="1" fontAlgn="base">
              <a:lnSpc>
                <a:spcPct val="130000"/>
              </a:lnSpc>
              <a:spcBef>
                <a:spcPct val="0"/>
              </a:spcBef>
              <a:spcAft>
                <a:spcPct val="0"/>
              </a:spcAft>
              <a:defRPr/>
            </a:pPr>
            <a:r>
              <a:rPr lang="en-US" altLang="zh-CN" sz="2000" b="1" dirty="0">
                <a:solidFill>
                  <a:srgbClr val="0000CC"/>
                </a:solidFill>
                <a:latin typeface="+mn-lt"/>
                <a:ea typeface="+mn-ea"/>
                <a:cs typeface="+mn-ea"/>
                <a:sym typeface="+mn-lt"/>
              </a:rPr>
              <a:t>5</a:t>
            </a:r>
            <a:r>
              <a:rPr lang="zh-CN" altLang="en-US" sz="2000" b="1" dirty="0">
                <a:solidFill>
                  <a:srgbClr val="0000CC"/>
                </a:solidFill>
                <a:latin typeface="+mn-lt"/>
                <a:ea typeface="+mn-ea"/>
                <a:cs typeface="+mn-ea"/>
                <a:sym typeface="+mn-lt"/>
              </a:rPr>
              <a:t>）数据结构</a:t>
            </a:r>
            <a:r>
              <a:rPr lang="en-US" altLang="zh-CN" sz="2000" b="1" dirty="0">
                <a:solidFill>
                  <a:srgbClr val="0000CC"/>
                </a:solidFill>
                <a:latin typeface="+mn-lt"/>
                <a:ea typeface="+mn-ea"/>
                <a:cs typeface="+mn-ea"/>
                <a:sym typeface="+mn-lt"/>
              </a:rPr>
              <a:t>(data structure):</a:t>
            </a:r>
          </a:p>
        </p:txBody>
      </p:sp>
      <p:sp>
        <p:nvSpPr>
          <p:cNvPr id="54" name="文本框 48">
            <a:extLst>
              <a:ext uri="{FF2B5EF4-FFF2-40B4-BE49-F238E27FC236}">
                <a16:creationId xmlns:a16="http://schemas.microsoft.com/office/drawing/2014/main" id="{32AF7E33-2D85-44BE-9CD2-8A4DE79A571D}"/>
              </a:ext>
            </a:extLst>
          </p:cNvPr>
          <p:cNvSpPr txBox="1">
            <a:spLocks noChangeArrowheads="1"/>
          </p:cNvSpPr>
          <p:nvPr/>
        </p:nvSpPr>
        <p:spPr bwMode="auto">
          <a:xfrm>
            <a:off x="4140400" y="5757328"/>
            <a:ext cx="1530350" cy="417165"/>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zh-CN" altLang="en-US" sz="1800" b="1" dirty="0">
                <a:solidFill>
                  <a:srgbClr val="3333FF"/>
                </a:solidFill>
                <a:latin typeface="+mn-lt"/>
                <a:ea typeface="+mn-ea"/>
                <a:cs typeface="+mn-ea"/>
                <a:sym typeface="+mn-lt"/>
              </a:rPr>
              <a:t>线性结构</a:t>
            </a:r>
            <a:endParaRPr lang="zh-CN" altLang="en-US" sz="1800" dirty="0">
              <a:solidFill>
                <a:srgbClr val="000000"/>
              </a:solidFill>
              <a:latin typeface="+mn-lt"/>
              <a:ea typeface="+mn-ea"/>
              <a:cs typeface="+mn-ea"/>
              <a:sym typeface="+mn-lt"/>
            </a:endParaRPr>
          </a:p>
        </p:txBody>
      </p:sp>
    </p:spTree>
    <p:extLst>
      <p:ext uri="{BB962C8B-B14F-4D97-AF65-F5344CB8AC3E}">
        <p14:creationId xmlns:p14="http://schemas.microsoft.com/office/powerpoint/2010/main" val="3895151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8">
            <a:extLst>
              <a:ext uri="{FF2B5EF4-FFF2-40B4-BE49-F238E27FC236}">
                <a16:creationId xmlns:a16="http://schemas.microsoft.com/office/drawing/2014/main" id="{F4F94B33-C580-45BB-84A8-56CE3F1FC2FE}"/>
              </a:ext>
            </a:extLst>
          </p:cNvPr>
          <p:cNvSpPr txBox="1">
            <a:spLocks noChangeArrowheads="1"/>
          </p:cNvSpPr>
          <p:nvPr/>
        </p:nvSpPr>
        <p:spPr bwMode="auto">
          <a:xfrm>
            <a:off x="2149718" y="2082078"/>
            <a:ext cx="3623930" cy="777264"/>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各数据元素之间的逻辑关系。</a:t>
            </a:r>
            <a:br>
              <a:rPr lang="zh-CN" altLang="en-US" sz="1800" dirty="0">
                <a:solidFill>
                  <a:srgbClr val="000000"/>
                </a:solidFill>
                <a:latin typeface="+mn-lt"/>
                <a:ea typeface="+mn-ea"/>
                <a:cs typeface="+mn-ea"/>
                <a:sym typeface="+mn-lt"/>
              </a:rPr>
            </a:br>
            <a:r>
              <a:rPr lang="zh-CN" altLang="en-US" sz="1800" b="1" dirty="0">
                <a:solidFill>
                  <a:srgbClr val="3333FF"/>
                </a:solidFill>
                <a:latin typeface="+mn-lt"/>
                <a:ea typeface="+mn-ea"/>
                <a:cs typeface="+mn-ea"/>
                <a:sym typeface="+mn-lt"/>
              </a:rPr>
              <a:t>数据结构（逻辑结构）分类</a:t>
            </a:r>
            <a:r>
              <a:rPr lang="zh-CN" altLang="en-US" sz="1800" b="1" dirty="0">
                <a:solidFill>
                  <a:srgbClr val="333399"/>
                </a:solidFill>
                <a:latin typeface="+mn-lt"/>
                <a:ea typeface="+mn-ea"/>
                <a:cs typeface="+mn-ea"/>
                <a:sym typeface="+mn-lt"/>
              </a:rPr>
              <a:t>：</a:t>
            </a:r>
          </a:p>
        </p:txBody>
      </p:sp>
      <p:sp>
        <p:nvSpPr>
          <p:cNvPr id="36" name="Text Box 11">
            <a:extLst>
              <a:ext uri="{FF2B5EF4-FFF2-40B4-BE49-F238E27FC236}">
                <a16:creationId xmlns:a16="http://schemas.microsoft.com/office/drawing/2014/main" id="{CF213103-25B7-4FC6-967D-3CFCA2E3104A}"/>
              </a:ext>
            </a:extLst>
          </p:cNvPr>
          <p:cNvSpPr txBox="1">
            <a:spLocks noChangeArrowheads="1"/>
          </p:cNvSpPr>
          <p:nvPr/>
        </p:nvSpPr>
        <p:spPr bwMode="auto">
          <a:xfrm>
            <a:off x="2993660" y="3025224"/>
            <a:ext cx="7048622" cy="293785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b="1" dirty="0">
                <a:solidFill>
                  <a:srgbClr val="000000"/>
                </a:solidFill>
                <a:latin typeface="+mn-lt"/>
                <a:ea typeface="+mn-ea"/>
                <a:cs typeface="+mn-ea"/>
                <a:sym typeface="+mn-lt"/>
              </a:rPr>
              <a:t>                                    </a:t>
            </a:r>
            <a:endParaRPr lang="zh-CN" altLang="en-US" sz="1800" b="1"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                                       </a:t>
            </a:r>
          </a:p>
          <a:p>
            <a:pP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线性结构</a:t>
            </a:r>
          </a:p>
          <a:p>
            <a:pP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                                    </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数据结构  </a:t>
            </a:r>
          </a:p>
          <a:p>
            <a:pP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 </a:t>
            </a:r>
          </a:p>
          <a:p>
            <a:pPr fontAlgn="base">
              <a:lnSpc>
                <a:spcPct val="130000"/>
              </a:lnSpc>
              <a:spcBef>
                <a:spcPct val="0"/>
              </a:spcBef>
              <a:spcAft>
                <a:spcPct val="0"/>
              </a:spcAft>
              <a:buClrTx/>
              <a:buSzTx/>
              <a:buFontTx/>
              <a:buNone/>
              <a:defRPr/>
            </a:pPr>
            <a:r>
              <a:rPr lang="zh-CN" altLang="en-US" sz="1800" b="1"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非 线 性</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结    构</a:t>
            </a:r>
            <a:r>
              <a:rPr lang="zh-CN" altLang="en-US" sz="1800" b="1" dirty="0">
                <a:solidFill>
                  <a:srgbClr val="000000"/>
                </a:solidFill>
                <a:latin typeface="+mn-lt"/>
                <a:ea typeface="+mn-ea"/>
                <a:cs typeface="+mn-ea"/>
                <a:sym typeface="+mn-lt"/>
              </a:rPr>
              <a:t>                             </a:t>
            </a:r>
          </a:p>
        </p:txBody>
      </p:sp>
      <p:sp>
        <p:nvSpPr>
          <p:cNvPr id="37" name="文本框 8">
            <a:extLst>
              <a:ext uri="{FF2B5EF4-FFF2-40B4-BE49-F238E27FC236}">
                <a16:creationId xmlns:a16="http://schemas.microsoft.com/office/drawing/2014/main" id="{2C8C1EBD-45FB-4EFE-A332-06348F9363F1}"/>
              </a:ext>
            </a:extLst>
          </p:cNvPr>
          <p:cNvSpPr txBox="1">
            <a:spLocks noChangeArrowheads="1"/>
          </p:cNvSpPr>
          <p:nvPr/>
        </p:nvSpPr>
        <p:spPr bwMode="auto">
          <a:xfrm>
            <a:off x="1903543" y="1564716"/>
            <a:ext cx="2866420" cy="453266"/>
          </a:xfrm>
          <a:prstGeom prst="rect">
            <a:avLst/>
          </a:prstGeom>
          <a:noFill/>
          <a:ln>
            <a:noFill/>
          </a:ln>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2000" b="1" dirty="0">
                <a:solidFill>
                  <a:srgbClr val="3333FF"/>
                </a:solidFill>
                <a:latin typeface="+mn-lt"/>
                <a:ea typeface="+mn-ea"/>
                <a:cs typeface="+mn-ea"/>
                <a:sym typeface="+mn-lt"/>
              </a:rPr>
              <a:t>6</a:t>
            </a:r>
            <a:r>
              <a:rPr lang="zh-CN" altLang="en-US" sz="2000" b="1" dirty="0">
                <a:solidFill>
                  <a:srgbClr val="3333FF"/>
                </a:solidFill>
                <a:latin typeface="+mn-lt"/>
                <a:ea typeface="+mn-ea"/>
                <a:cs typeface="+mn-ea"/>
                <a:sym typeface="+mn-lt"/>
              </a:rPr>
              <a:t>）数据的逻辑结构</a:t>
            </a:r>
            <a:r>
              <a:rPr lang="en-US" altLang="zh-CN" sz="2000" b="1" dirty="0">
                <a:solidFill>
                  <a:srgbClr val="3333FF"/>
                </a:solidFill>
                <a:latin typeface="+mn-lt"/>
                <a:ea typeface="+mn-ea"/>
                <a:cs typeface="+mn-ea"/>
                <a:sym typeface="+mn-lt"/>
              </a:rPr>
              <a:t>:</a:t>
            </a:r>
            <a:endParaRPr lang="zh-CN" altLang="en-US" sz="2000" dirty="0">
              <a:solidFill>
                <a:srgbClr val="3333FF"/>
              </a:solidFill>
              <a:latin typeface="+mn-lt"/>
              <a:ea typeface="+mn-ea"/>
              <a:cs typeface="+mn-ea"/>
              <a:sym typeface="+mn-lt"/>
            </a:endParaRPr>
          </a:p>
        </p:txBody>
      </p:sp>
      <p:grpSp>
        <p:nvGrpSpPr>
          <p:cNvPr id="38" name="组合 45071">
            <a:extLst>
              <a:ext uri="{FF2B5EF4-FFF2-40B4-BE49-F238E27FC236}">
                <a16:creationId xmlns:a16="http://schemas.microsoft.com/office/drawing/2014/main" id="{129A3E2D-C61F-4A7C-94E9-E42CFAECBB9A}"/>
              </a:ext>
            </a:extLst>
          </p:cNvPr>
          <p:cNvGrpSpPr>
            <a:grpSpLocks/>
          </p:cNvGrpSpPr>
          <p:nvPr/>
        </p:nvGrpSpPr>
        <p:grpSpPr bwMode="auto">
          <a:xfrm>
            <a:off x="6829910" y="2384442"/>
            <a:ext cx="2462213" cy="2514252"/>
            <a:chOff x="5326958" y="1698622"/>
            <a:chExt cx="2463648" cy="2515419"/>
          </a:xfrm>
        </p:grpSpPr>
        <p:sp>
          <p:nvSpPr>
            <p:cNvPr id="39" name="文本框 11">
              <a:extLst>
                <a:ext uri="{FF2B5EF4-FFF2-40B4-BE49-F238E27FC236}">
                  <a16:creationId xmlns:a16="http://schemas.microsoft.com/office/drawing/2014/main" id="{9FE31358-B2A2-4979-8382-E587415D5955}"/>
                </a:ext>
              </a:extLst>
            </p:cNvPr>
            <p:cNvSpPr txBox="1">
              <a:spLocks noChangeArrowheads="1"/>
            </p:cNvSpPr>
            <p:nvPr/>
          </p:nvSpPr>
          <p:spPr bwMode="auto">
            <a:xfrm>
              <a:off x="5326958" y="1698622"/>
              <a:ext cx="1779036" cy="417359"/>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线性表 </a:t>
              </a:r>
            </a:p>
          </p:txBody>
        </p:sp>
        <p:sp>
          <p:nvSpPr>
            <p:cNvPr id="40" name="文本框 13">
              <a:extLst>
                <a:ext uri="{FF2B5EF4-FFF2-40B4-BE49-F238E27FC236}">
                  <a16:creationId xmlns:a16="http://schemas.microsoft.com/office/drawing/2014/main" id="{3F58E3AC-E2F4-4576-AFDC-A1A2B38E7BEE}"/>
                </a:ext>
              </a:extLst>
            </p:cNvPr>
            <p:cNvSpPr txBox="1">
              <a:spLocks noChangeArrowheads="1"/>
            </p:cNvSpPr>
            <p:nvPr/>
          </p:nvSpPr>
          <p:spPr bwMode="auto">
            <a:xfrm>
              <a:off x="5349196" y="2183034"/>
              <a:ext cx="1564599" cy="417359"/>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a:solidFill>
                    <a:srgbClr val="000000"/>
                  </a:solidFill>
                  <a:latin typeface="+mn-lt"/>
                  <a:ea typeface="+mn-ea"/>
                  <a:cs typeface="+mn-ea"/>
                  <a:sym typeface="+mn-lt"/>
                </a:rPr>
                <a:t>2.</a:t>
              </a:r>
              <a:r>
                <a:rPr lang="zh-CN" altLang="en-US" sz="1800">
                  <a:solidFill>
                    <a:srgbClr val="000000"/>
                  </a:solidFill>
                  <a:latin typeface="+mn-lt"/>
                  <a:ea typeface="+mn-ea"/>
                  <a:cs typeface="+mn-ea"/>
                  <a:sym typeface="+mn-lt"/>
                </a:rPr>
                <a:t>栈</a:t>
              </a:r>
            </a:p>
          </p:txBody>
        </p:sp>
        <p:sp>
          <p:nvSpPr>
            <p:cNvPr id="41" name="文本框 15">
              <a:extLst>
                <a:ext uri="{FF2B5EF4-FFF2-40B4-BE49-F238E27FC236}">
                  <a16:creationId xmlns:a16="http://schemas.microsoft.com/office/drawing/2014/main" id="{A01FAE09-BB80-4BD9-A61F-4D319DF6A7D6}"/>
                </a:ext>
              </a:extLst>
            </p:cNvPr>
            <p:cNvSpPr txBox="1">
              <a:spLocks noChangeArrowheads="1"/>
            </p:cNvSpPr>
            <p:nvPr/>
          </p:nvSpPr>
          <p:spPr bwMode="auto">
            <a:xfrm>
              <a:off x="5357139" y="2716681"/>
              <a:ext cx="2433467" cy="417359"/>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dirty="0">
                  <a:solidFill>
                    <a:srgbClr val="000000"/>
                  </a:solidFill>
                  <a:latin typeface="+mn-lt"/>
                  <a:ea typeface="+mn-ea"/>
                  <a:cs typeface="+mn-ea"/>
                  <a:sym typeface="+mn-lt"/>
                </a:rPr>
                <a:t>3.</a:t>
              </a:r>
              <a:r>
                <a:rPr lang="zh-CN" altLang="en-US" sz="1800" dirty="0">
                  <a:solidFill>
                    <a:srgbClr val="000000"/>
                  </a:solidFill>
                  <a:latin typeface="+mn-lt"/>
                  <a:ea typeface="+mn-ea"/>
                  <a:cs typeface="+mn-ea"/>
                  <a:sym typeface="+mn-lt"/>
                </a:rPr>
                <a:t>队列</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双端队列</a:t>
              </a:r>
            </a:p>
          </p:txBody>
        </p:sp>
        <p:sp>
          <p:nvSpPr>
            <p:cNvPr id="42" name="文本框 17">
              <a:extLst>
                <a:ext uri="{FF2B5EF4-FFF2-40B4-BE49-F238E27FC236}">
                  <a16:creationId xmlns:a16="http://schemas.microsoft.com/office/drawing/2014/main" id="{4EB580AC-0D2B-434F-BB0A-AB5877A4EE01}"/>
                </a:ext>
              </a:extLst>
            </p:cNvPr>
            <p:cNvSpPr txBox="1">
              <a:spLocks noChangeArrowheads="1"/>
            </p:cNvSpPr>
            <p:nvPr/>
          </p:nvSpPr>
          <p:spPr bwMode="auto">
            <a:xfrm>
              <a:off x="5374611" y="3256682"/>
              <a:ext cx="2131667" cy="417359"/>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a:solidFill>
                    <a:srgbClr val="000000"/>
                  </a:solidFill>
                  <a:latin typeface="+mn-lt"/>
                  <a:ea typeface="+mn-ea"/>
                  <a:cs typeface="+mn-ea"/>
                  <a:sym typeface="+mn-lt"/>
                </a:rPr>
                <a:t>4.</a:t>
              </a:r>
              <a:r>
                <a:rPr lang="zh-CN" altLang="en-US" sz="1800">
                  <a:solidFill>
                    <a:srgbClr val="000000"/>
                  </a:solidFill>
                  <a:latin typeface="+mn-lt"/>
                  <a:ea typeface="+mn-ea"/>
                  <a:cs typeface="+mn-ea"/>
                  <a:sym typeface="+mn-lt"/>
                </a:rPr>
                <a:t>数组</a:t>
              </a:r>
            </a:p>
          </p:txBody>
        </p:sp>
        <p:sp>
          <p:nvSpPr>
            <p:cNvPr id="43" name="文本框 19">
              <a:extLst>
                <a:ext uri="{FF2B5EF4-FFF2-40B4-BE49-F238E27FC236}">
                  <a16:creationId xmlns:a16="http://schemas.microsoft.com/office/drawing/2014/main" id="{60A6BD55-3FD8-4F73-9413-64F8CF45516B}"/>
                </a:ext>
              </a:extLst>
            </p:cNvPr>
            <p:cNvSpPr txBox="1">
              <a:spLocks noChangeArrowheads="1"/>
            </p:cNvSpPr>
            <p:nvPr/>
          </p:nvSpPr>
          <p:spPr bwMode="auto">
            <a:xfrm>
              <a:off x="5349196" y="3796682"/>
              <a:ext cx="1483589" cy="417359"/>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a:solidFill>
                    <a:srgbClr val="000000"/>
                  </a:solidFill>
                  <a:latin typeface="+mn-lt"/>
                  <a:ea typeface="+mn-ea"/>
                  <a:cs typeface="+mn-ea"/>
                  <a:sym typeface="+mn-lt"/>
                </a:rPr>
                <a:t>5.</a:t>
              </a:r>
              <a:r>
                <a:rPr lang="zh-CN" altLang="en-US" sz="1800">
                  <a:solidFill>
                    <a:srgbClr val="000000"/>
                  </a:solidFill>
                  <a:latin typeface="+mn-lt"/>
                  <a:ea typeface="+mn-ea"/>
                  <a:cs typeface="+mn-ea"/>
                  <a:sym typeface="+mn-lt"/>
                </a:rPr>
                <a:t>字符串</a:t>
              </a:r>
            </a:p>
          </p:txBody>
        </p:sp>
      </p:grpSp>
      <p:sp>
        <p:nvSpPr>
          <p:cNvPr id="44" name="文本框 21">
            <a:extLst>
              <a:ext uri="{FF2B5EF4-FFF2-40B4-BE49-F238E27FC236}">
                <a16:creationId xmlns:a16="http://schemas.microsoft.com/office/drawing/2014/main" id="{9FDE7D49-3D76-4A52-ADB0-26646D431601}"/>
              </a:ext>
            </a:extLst>
          </p:cNvPr>
          <p:cNvSpPr txBox="1">
            <a:spLocks noChangeArrowheads="1"/>
          </p:cNvSpPr>
          <p:nvPr/>
        </p:nvSpPr>
        <p:spPr bwMode="auto">
          <a:xfrm>
            <a:off x="7087646" y="4984750"/>
            <a:ext cx="2203450" cy="417165"/>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a:solidFill>
                  <a:srgbClr val="000000"/>
                </a:solidFill>
                <a:latin typeface="+mn-lt"/>
                <a:ea typeface="+mn-ea"/>
                <a:cs typeface="+mn-ea"/>
                <a:sym typeface="+mn-lt"/>
              </a:rPr>
              <a:t>1.</a:t>
            </a:r>
            <a:r>
              <a:rPr lang="zh-CN" altLang="en-US" sz="1800">
                <a:solidFill>
                  <a:srgbClr val="000000"/>
                </a:solidFill>
                <a:latin typeface="+mn-lt"/>
                <a:ea typeface="+mn-ea"/>
                <a:cs typeface="+mn-ea"/>
                <a:sym typeface="+mn-lt"/>
              </a:rPr>
              <a:t>树</a:t>
            </a:r>
            <a:r>
              <a:rPr lang="en-US" altLang="zh-CN" sz="1800">
                <a:solidFill>
                  <a:srgbClr val="000000"/>
                </a:solidFill>
                <a:latin typeface="+mn-lt"/>
                <a:ea typeface="+mn-ea"/>
                <a:cs typeface="+mn-ea"/>
                <a:sym typeface="+mn-lt"/>
              </a:rPr>
              <a:t>,</a:t>
            </a:r>
            <a:r>
              <a:rPr lang="zh-CN" altLang="en-US" sz="1800">
                <a:solidFill>
                  <a:srgbClr val="000000"/>
                </a:solidFill>
                <a:latin typeface="+mn-lt"/>
                <a:ea typeface="+mn-ea"/>
                <a:cs typeface="+mn-ea"/>
                <a:sym typeface="+mn-lt"/>
              </a:rPr>
              <a:t>二叉树 </a:t>
            </a:r>
          </a:p>
        </p:txBody>
      </p:sp>
      <p:sp>
        <p:nvSpPr>
          <p:cNvPr id="45" name="文本框 23">
            <a:extLst>
              <a:ext uri="{FF2B5EF4-FFF2-40B4-BE49-F238E27FC236}">
                <a16:creationId xmlns:a16="http://schemas.microsoft.com/office/drawing/2014/main" id="{161D4ABD-1F22-4218-9EFE-1DF79246A6C9}"/>
              </a:ext>
            </a:extLst>
          </p:cNvPr>
          <p:cNvSpPr txBox="1">
            <a:spLocks noChangeArrowheads="1"/>
          </p:cNvSpPr>
          <p:nvPr/>
        </p:nvSpPr>
        <p:spPr bwMode="auto">
          <a:xfrm>
            <a:off x="7106696" y="5702300"/>
            <a:ext cx="1943100" cy="417165"/>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defRPr/>
            </a:pPr>
            <a:r>
              <a:rPr lang="en-US" altLang="zh-CN" sz="1800">
                <a:solidFill>
                  <a:srgbClr val="000000"/>
                </a:solidFill>
                <a:latin typeface="+mn-lt"/>
                <a:ea typeface="+mn-ea"/>
                <a:cs typeface="+mn-ea"/>
                <a:sym typeface="+mn-lt"/>
              </a:rPr>
              <a:t>2.</a:t>
            </a:r>
            <a:r>
              <a:rPr lang="zh-CN" altLang="en-US" sz="1800">
                <a:solidFill>
                  <a:srgbClr val="000000"/>
                </a:solidFill>
                <a:latin typeface="+mn-lt"/>
                <a:ea typeface="+mn-ea"/>
                <a:cs typeface="+mn-ea"/>
                <a:sym typeface="+mn-lt"/>
              </a:rPr>
              <a:t>图</a:t>
            </a:r>
          </a:p>
        </p:txBody>
      </p:sp>
      <p:grpSp>
        <p:nvGrpSpPr>
          <p:cNvPr id="46" name="组合 45072">
            <a:extLst>
              <a:ext uri="{FF2B5EF4-FFF2-40B4-BE49-F238E27FC236}">
                <a16:creationId xmlns:a16="http://schemas.microsoft.com/office/drawing/2014/main" id="{D503CD7E-7FC9-41EA-A89E-CCF0CFC373C2}"/>
              </a:ext>
            </a:extLst>
          </p:cNvPr>
          <p:cNvGrpSpPr>
            <a:grpSpLocks/>
          </p:cNvGrpSpPr>
          <p:nvPr/>
        </p:nvGrpSpPr>
        <p:grpSpPr bwMode="auto">
          <a:xfrm>
            <a:off x="4093410" y="4001249"/>
            <a:ext cx="467357" cy="1662317"/>
            <a:chOff x="2123728" y="3196981"/>
            <a:chExt cx="792088" cy="1672180"/>
          </a:xfrm>
        </p:grpSpPr>
        <p:cxnSp>
          <p:nvCxnSpPr>
            <p:cNvPr id="47" name="直接连接符 14">
              <a:extLst>
                <a:ext uri="{FF2B5EF4-FFF2-40B4-BE49-F238E27FC236}">
                  <a16:creationId xmlns:a16="http://schemas.microsoft.com/office/drawing/2014/main" id="{8E6609CF-5B97-46AF-8A63-E7215F99B7C4}"/>
                </a:ext>
              </a:extLst>
            </p:cNvPr>
            <p:cNvCxnSpPr>
              <a:cxnSpLocks noChangeShapeType="1"/>
            </p:cNvCxnSpPr>
            <p:nvPr/>
          </p:nvCxnSpPr>
          <p:spPr bwMode="auto">
            <a:xfrm>
              <a:off x="2483768" y="3196981"/>
              <a:ext cx="432048"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48" name="直接连接符 18">
              <a:extLst>
                <a:ext uri="{FF2B5EF4-FFF2-40B4-BE49-F238E27FC236}">
                  <a16:creationId xmlns:a16="http://schemas.microsoft.com/office/drawing/2014/main" id="{174249FE-0763-4527-9C88-70BCB984AADA}"/>
                </a:ext>
              </a:extLst>
            </p:cNvPr>
            <p:cNvCxnSpPr>
              <a:cxnSpLocks noChangeShapeType="1"/>
            </p:cNvCxnSpPr>
            <p:nvPr/>
          </p:nvCxnSpPr>
          <p:spPr bwMode="auto">
            <a:xfrm>
              <a:off x="2483768" y="3212689"/>
              <a:ext cx="0" cy="1656472"/>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49" name="直接连接符 22">
              <a:extLst>
                <a:ext uri="{FF2B5EF4-FFF2-40B4-BE49-F238E27FC236}">
                  <a16:creationId xmlns:a16="http://schemas.microsoft.com/office/drawing/2014/main" id="{4276A354-3287-4950-9ED5-F8195E4884D7}"/>
                </a:ext>
              </a:extLst>
            </p:cNvPr>
            <p:cNvCxnSpPr>
              <a:cxnSpLocks/>
            </p:cNvCxnSpPr>
            <p:nvPr/>
          </p:nvCxnSpPr>
          <p:spPr bwMode="auto">
            <a:xfrm>
              <a:off x="2483768" y="4869161"/>
              <a:ext cx="288032"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0" name="直接连接符 25">
              <a:extLst>
                <a:ext uri="{FF2B5EF4-FFF2-40B4-BE49-F238E27FC236}">
                  <a16:creationId xmlns:a16="http://schemas.microsoft.com/office/drawing/2014/main" id="{80A6C270-9DE2-4CE0-8F4A-1CFE9DC63ECE}"/>
                </a:ext>
              </a:extLst>
            </p:cNvPr>
            <p:cNvCxnSpPr>
              <a:cxnSpLocks/>
            </p:cNvCxnSpPr>
            <p:nvPr/>
          </p:nvCxnSpPr>
          <p:spPr bwMode="auto">
            <a:xfrm>
              <a:off x="2123728" y="3908968"/>
              <a:ext cx="360040"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grpSp>
      <p:grpSp>
        <p:nvGrpSpPr>
          <p:cNvPr id="51" name="组合 45074">
            <a:extLst>
              <a:ext uri="{FF2B5EF4-FFF2-40B4-BE49-F238E27FC236}">
                <a16:creationId xmlns:a16="http://schemas.microsoft.com/office/drawing/2014/main" id="{B19472C7-ACC8-4455-AE42-0D915FE77827}"/>
              </a:ext>
            </a:extLst>
          </p:cNvPr>
          <p:cNvGrpSpPr>
            <a:grpSpLocks/>
          </p:cNvGrpSpPr>
          <p:nvPr/>
        </p:nvGrpSpPr>
        <p:grpSpPr bwMode="auto">
          <a:xfrm>
            <a:off x="5673184" y="2662256"/>
            <a:ext cx="1162050" cy="2119312"/>
            <a:chOff x="4115706" y="1892212"/>
            <a:chExt cx="1162307" cy="2119328"/>
          </a:xfrm>
        </p:grpSpPr>
        <p:cxnSp>
          <p:nvCxnSpPr>
            <p:cNvPr id="52" name="直接连接符 39">
              <a:extLst>
                <a:ext uri="{FF2B5EF4-FFF2-40B4-BE49-F238E27FC236}">
                  <a16:creationId xmlns:a16="http://schemas.microsoft.com/office/drawing/2014/main" id="{4AEF4B70-5F6A-487C-890F-8B7ABA830934}"/>
                </a:ext>
              </a:extLst>
            </p:cNvPr>
            <p:cNvCxnSpPr>
              <a:cxnSpLocks/>
            </p:cNvCxnSpPr>
            <p:nvPr/>
          </p:nvCxnSpPr>
          <p:spPr bwMode="auto">
            <a:xfrm>
              <a:off x="4761432" y="1892212"/>
              <a:ext cx="516581"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3" name="直接连接符 40">
              <a:extLst>
                <a:ext uri="{FF2B5EF4-FFF2-40B4-BE49-F238E27FC236}">
                  <a16:creationId xmlns:a16="http://schemas.microsoft.com/office/drawing/2014/main" id="{F845BBC7-805D-42B6-A32D-BB5A04D50AB4}"/>
                </a:ext>
              </a:extLst>
            </p:cNvPr>
            <p:cNvCxnSpPr>
              <a:cxnSpLocks noChangeShapeType="1"/>
            </p:cNvCxnSpPr>
            <p:nvPr/>
          </p:nvCxnSpPr>
          <p:spPr bwMode="auto">
            <a:xfrm>
              <a:off x="4761432" y="1912120"/>
              <a:ext cx="0" cy="209942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4" name="直接连接符 41">
              <a:extLst>
                <a:ext uri="{FF2B5EF4-FFF2-40B4-BE49-F238E27FC236}">
                  <a16:creationId xmlns:a16="http://schemas.microsoft.com/office/drawing/2014/main" id="{2EE54E36-130E-424D-BD03-3826E4A18532}"/>
                </a:ext>
              </a:extLst>
            </p:cNvPr>
            <p:cNvCxnSpPr>
              <a:cxnSpLocks/>
            </p:cNvCxnSpPr>
            <p:nvPr/>
          </p:nvCxnSpPr>
          <p:spPr bwMode="auto">
            <a:xfrm>
              <a:off x="4761432" y="4011540"/>
              <a:ext cx="516581"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5" name="直接连接符 42">
              <a:extLst>
                <a:ext uri="{FF2B5EF4-FFF2-40B4-BE49-F238E27FC236}">
                  <a16:creationId xmlns:a16="http://schemas.microsoft.com/office/drawing/2014/main" id="{B6319086-9D44-41D7-B7DF-57E7A20D6424}"/>
                </a:ext>
              </a:extLst>
            </p:cNvPr>
            <p:cNvCxnSpPr>
              <a:cxnSpLocks/>
            </p:cNvCxnSpPr>
            <p:nvPr/>
          </p:nvCxnSpPr>
          <p:spPr bwMode="auto">
            <a:xfrm>
              <a:off x="4115706" y="3212689"/>
              <a:ext cx="645726"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grpSp>
      <p:grpSp>
        <p:nvGrpSpPr>
          <p:cNvPr id="56" name="组合 45073">
            <a:extLst>
              <a:ext uri="{FF2B5EF4-FFF2-40B4-BE49-F238E27FC236}">
                <a16:creationId xmlns:a16="http://schemas.microsoft.com/office/drawing/2014/main" id="{270BE79C-1B75-41C4-A1AE-FB3CDD37A5EA}"/>
              </a:ext>
            </a:extLst>
          </p:cNvPr>
          <p:cNvGrpSpPr>
            <a:grpSpLocks/>
          </p:cNvGrpSpPr>
          <p:nvPr/>
        </p:nvGrpSpPr>
        <p:grpSpPr bwMode="auto">
          <a:xfrm>
            <a:off x="5673184" y="5157788"/>
            <a:ext cx="1392237" cy="723900"/>
            <a:chOff x="3935835" y="4409979"/>
            <a:chExt cx="1391123" cy="724606"/>
          </a:xfrm>
        </p:grpSpPr>
        <p:cxnSp>
          <p:nvCxnSpPr>
            <p:cNvPr id="57" name="直接连接符 45">
              <a:extLst>
                <a:ext uri="{FF2B5EF4-FFF2-40B4-BE49-F238E27FC236}">
                  <a16:creationId xmlns:a16="http://schemas.microsoft.com/office/drawing/2014/main" id="{6BC991CA-DD21-4810-B3F3-ACD16A39D14E}"/>
                </a:ext>
              </a:extLst>
            </p:cNvPr>
            <p:cNvCxnSpPr>
              <a:cxnSpLocks/>
            </p:cNvCxnSpPr>
            <p:nvPr/>
          </p:nvCxnSpPr>
          <p:spPr bwMode="auto">
            <a:xfrm>
              <a:off x="4728360" y="4409979"/>
              <a:ext cx="522480"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8" name="直接连接符 46">
              <a:extLst>
                <a:ext uri="{FF2B5EF4-FFF2-40B4-BE49-F238E27FC236}">
                  <a16:creationId xmlns:a16="http://schemas.microsoft.com/office/drawing/2014/main" id="{BA63F260-84D0-4C86-8753-E0617BC63966}"/>
                </a:ext>
              </a:extLst>
            </p:cNvPr>
            <p:cNvCxnSpPr>
              <a:cxnSpLocks/>
            </p:cNvCxnSpPr>
            <p:nvPr/>
          </p:nvCxnSpPr>
          <p:spPr bwMode="auto">
            <a:xfrm>
              <a:off x="4728360" y="4419013"/>
              <a:ext cx="16357" cy="715572"/>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59" name="直接连接符 47">
              <a:extLst>
                <a:ext uri="{FF2B5EF4-FFF2-40B4-BE49-F238E27FC236}">
                  <a16:creationId xmlns:a16="http://schemas.microsoft.com/office/drawing/2014/main" id="{CD0F4208-BA39-4ABA-872D-7C615AB3600B}"/>
                </a:ext>
              </a:extLst>
            </p:cNvPr>
            <p:cNvCxnSpPr>
              <a:cxnSpLocks/>
            </p:cNvCxnSpPr>
            <p:nvPr/>
          </p:nvCxnSpPr>
          <p:spPr bwMode="auto">
            <a:xfrm>
              <a:off x="4744717" y="5134585"/>
              <a:ext cx="582241"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60" name="直接连接符 48">
              <a:extLst>
                <a:ext uri="{FF2B5EF4-FFF2-40B4-BE49-F238E27FC236}">
                  <a16:creationId xmlns:a16="http://schemas.microsoft.com/office/drawing/2014/main" id="{CDA3827B-E3C0-4145-8752-2ABF0C373E4F}"/>
                </a:ext>
              </a:extLst>
            </p:cNvPr>
            <p:cNvCxnSpPr>
              <a:cxnSpLocks/>
            </p:cNvCxnSpPr>
            <p:nvPr/>
          </p:nvCxnSpPr>
          <p:spPr bwMode="auto">
            <a:xfrm>
              <a:off x="3935835" y="4797942"/>
              <a:ext cx="792525" cy="0"/>
            </a:xfrm>
            <a:prstGeom prst="line">
              <a:avLst/>
            </a:prstGeom>
            <a:noFill/>
            <a:ln w="19050" algn="ctr">
              <a:solidFill>
                <a:srgbClr val="000000"/>
              </a:solidFill>
              <a:miter lim="800000"/>
              <a:headEnd/>
              <a:tailEnd/>
            </a:ln>
            <a:extLst>
              <a:ext uri="{909E8E84-426E-40DD-AFC4-6F175D3DCCD1}">
                <a14:hiddenFill xmlns:a14="http://schemas.microsoft.com/office/drawing/2010/main">
                  <a:noFill/>
                </a14:hiddenFill>
              </a:ext>
            </a:extLst>
          </p:spPr>
        </p:cxnSp>
      </p:grpSp>
      <p:sp>
        <p:nvSpPr>
          <p:cNvPr id="31" name="文本框 30">
            <a:extLst>
              <a:ext uri="{FF2B5EF4-FFF2-40B4-BE49-F238E27FC236}">
                <a16:creationId xmlns:a16="http://schemas.microsoft.com/office/drawing/2014/main" id="{3B126335-63F4-44A4-8526-C391100DB031}"/>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32" name="组合 31">
            <a:extLst>
              <a:ext uri="{FF2B5EF4-FFF2-40B4-BE49-F238E27FC236}">
                <a16:creationId xmlns:a16="http://schemas.microsoft.com/office/drawing/2014/main" id="{13C15AC5-EB8B-41A2-AD69-30CEF333C04D}"/>
              </a:ext>
            </a:extLst>
          </p:cNvPr>
          <p:cNvGrpSpPr/>
          <p:nvPr/>
        </p:nvGrpSpPr>
        <p:grpSpPr>
          <a:xfrm>
            <a:off x="1485900" y="1155700"/>
            <a:ext cx="10706100" cy="108000"/>
            <a:chOff x="1485900" y="1155700"/>
            <a:chExt cx="10706100" cy="108000"/>
          </a:xfrm>
        </p:grpSpPr>
        <p:sp>
          <p:nvSpPr>
            <p:cNvPr id="33" name="矩形 32">
              <a:extLst>
                <a:ext uri="{FF2B5EF4-FFF2-40B4-BE49-F238E27FC236}">
                  <a16:creationId xmlns:a16="http://schemas.microsoft.com/office/drawing/2014/main" id="{E24FF3FE-9111-4A69-B516-483EB0BBFAB0}"/>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F74A03CF-D6B2-4D44-8111-7C95EDF1BEFD}"/>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1" name="文本框 60">
            <a:extLst>
              <a:ext uri="{FF2B5EF4-FFF2-40B4-BE49-F238E27FC236}">
                <a16:creationId xmlns:a16="http://schemas.microsoft.com/office/drawing/2014/main" id="{75EFEAAC-D910-46A4-9C4E-ABC580FF98F3}"/>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Tree>
    <p:extLst>
      <p:ext uri="{BB962C8B-B14F-4D97-AF65-F5344CB8AC3E}">
        <p14:creationId xmlns:p14="http://schemas.microsoft.com/office/powerpoint/2010/main" val="3478159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4">
            <a:extLst>
              <a:ext uri="{FF2B5EF4-FFF2-40B4-BE49-F238E27FC236}">
                <a16:creationId xmlns:a16="http://schemas.microsoft.com/office/drawing/2014/main" id="{E2CE04E2-8B62-4CD9-8FAA-F2FCF4A0A14C}"/>
              </a:ext>
            </a:extLst>
          </p:cNvPr>
          <p:cNvGraphicFramePr>
            <a:graphicFrameLocks noGrp="1"/>
          </p:cNvGraphicFramePr>
          <p:nvPr>
            <p:extLst>
              <p:ext uri="{D42A27DB-BD31-4B8C-83A1-F6EECF244321}">
                <p14:modId xmlns:p14="http://schemas.microsoft.com/office/powerpoint/2010/main" val="3813062484"/>
              </p:ext>
            </p:extLst>
          </p:nvPr>
        </p:nvGraphicFramePr>
        <p:xfrm>
          <a:off x="4078125" y="5662505"/>
          <a:ext cx="4535487" cy="1038226"/>
        </p:xfrm>
        <a:graphic>
          <a:graphicData uri="http://schemas.openxmlformats.org/drawingml/2006/table">
            <a:tbl>
              <a:tblPr/>
              <a:tblGrid>
                <a:gridCol w="1058862">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1133475">
                  <a:extLst>
                    <a:ext uri="{9D8B030D-6E8A-4147-A177-3AD203B41FA5}">
                      <a16:colId xmlns:a16="http://schemas.microsoft.com/office/drawing/2014/main" val="20002"/>
                    </a:ext>
                  </a:extLst>
                </a:gridCol>
                <a:gridCol w="1133475">
                  <a:extLst>
                    <a:ext uri="{9D8B030D-6E8A-4147-A177-3AD203B41FA5}">
                      <a16:colId xmlns:a16="http://schemas.microsoft.com/office/drawing/2014/main" val="20003"/>
                    </a:ext>
                  </a:extLst>
                </a:gridCol>
              </a:tblGrid>
              <a:tr h="519113">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‘B’</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‘C’</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‘D’</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noProof="1">
                          <a:ln>
                            <a:noFill/>
                          </a:ln>
                          <a:solidFill>
                            <a:srgbClr val="000000"/>
                          </a:solidFill>
                          <a:effectLst/>
                          <a:latin typeface="+mn-lt"/>
                          <a:ea typeface="+mn-ea"/>
                          <a:cs typeface="+mn-ea"/>
                          <a:sym typeface="+mn-lt"/>
                        </a:rPr>
                        <a:t>a</a:t>
                      </a:r>
                      <a:r>
                        <a:rPr kumimoji="1" lang="en-US" altLang="zh-CN" sz="2000" b="1" i="0" u="none" strike="noStrike" cap="none" normalizeH="0" baseline="0" dirty="0">
                          <a:ln>
                            <a:noFill/>
                          </a:ln>
                          <a:solidFill>
                            <a:srgbClr val="000000"/>
                          </a:solidFill>
                          <a:effectLst/>
                          <a:latin typeface="+mn-lt"/>
                          <a:ea typeface="+mn-ea"/>
                          <a:cs typeface="+mn-ea"/>
                          <a:sym typeface="+mn-lt"/>
                        </a:rPr>
                        <a:t>[0]</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cap="flat">
                      <a:noFill/>
                    </a:lnL>
                    <a:lnR>
                      <a:noFill/>
                    </a:lnR>
                    <a:lnT w="28575"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noProof="1">
                          <a:ln>
                            <a:noFill/>
                          </a:ln>
                          <a:solidFill>
                            <a:srgbClr val="000000"/>
                          </a:solidFill>
                          <a:effectLst/>
                          <a:latin typeface="+mn-lt"/>
                          <a:ea typeface="+mn-ea"/>
                          <a:cs typeface="+mn-ea"/>
                          <a:sym typeface="+mn-lt"/>
                        </a:rPr>
                        <a:t>a</a:t>
                      </a:r>
                      <a:r>
                        <a:rPr kumimoji="1" lang="en-US" altLang="zh-CN" sz="2000" b="1" i="0" u="none" strike="noStrike" cap="none" normalizeH="0" baseline="0" dirty="0">
                          <a:ln>
                            <a:noFill/>
                          </a:ln>
                          <a:solidFill>
                            <a:srgbClr val="000000"/>
                          </a:solidFill>
                          <a:effectLst/>
                          <a:latin typeface="+mn-lt"/>
                          <a:ea typeface="+mn-ea"/>
                          <a:cs typeface="+mn-ea"/>
                          <a:sym typeface="+mn-lt"/>
                        </a:rPr>
                        <a:t>[1]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a:noFill/>
                    </a:lnL>
                    <a:lnR>
                      <a:noFill/>
                    </a:lnR>
                    <a:lnT w="28575"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noProof="1">
                          <a:ln>
                            <a:noFill/>
                          </a:ln>
                          <a:solidFill>
                            <a:srgbClr val="000000"/>
                          </a:solidFill>
                          <a:effectLst/>
                          <a:latin typeface="+mn-lt"/>
                          <a:ea typeface="+mn-ea"/>
                          <a:cs typeface="+mn-ea"/>
                          <a:sym typeface="+mn-lt"/>
                        </a:rPr>
                        <a:t>a</a:t>
                      </a:r>
                      <a:r>
                        <a:rPr kumimoji="1" lang="en-US" altLang="zh-CN" sz="2000" b="1" i="0" u="none" strike="noStrike" cap="none" normalizeH="0" baseline="0" dirty="0">
                          <a:ln>
                            <a:noFill/>
                          </a:ln>
                          <a:solidFill>
                            <a:srgbClr val="000000"/>
                          </a:solidFill>
                          <a:effectLst/>
                          <a:latin typeface="+mn-lt"/>
                          <a:ea typeface="+mn-ea"/>
                          <a:cs typeface="+mn-ea"/>
                          <a:sym typeface="+mn-lt"/>
                        </a:rPr>
                        <a:t>[2]</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a:noFill/>
                    </a:lnL>
                    <a:lnR>
                      <a:noFill/>
                    </a:lnR>
                    <a:lnT w="28575"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a[3]</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marT="45686" marB="45686" horzOverflow="overflow">
                    <a:lnL>
                      <a:noFill/>
                    </a:lnL>
                    <a:lnR cap="flat">
                      <a:noFill/>
                    </a:lnR>
                    <a:lnT w="28575"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6">
            <a:extLst>
              <a:ext uri="{FF2B5EF4-FFF2-40B4-BE49-F238E27FC236}">
                <a16:creationId xmlns:a16="http://schemas.microsoft.com/office/drawing/2014/main" id="{DB2AE367-77A8-41B2-98FC-00751734FA1B}"/>
              </a:ext>
            </a:extLst>
          </p:cNvPr>
          <p:cNvGraphicFramePr>
            <a:graphicFrameLocks noGrp="1"/>
          </p:cNvGraphicFramePr>
          <p:nvPr>
            <p:extLst>
              <p:ext uri="{D42A27DB-BD31-4B8C-83A1-F6EECF244321}">
                <p14:modId xmlns:p14="http://schemas.microsoft.com/office/powerpoint/2010/main" val="2486934316"/>
              </p:ext>
            </p:extLst>
          </p:nvPr>
        </p:nvGraphicFramePr>
        <p:xfrm>
          <a:off x="2984208" y="4232275"/>
          <a:ext cx="6781800" cy="1143000"/>
        </p:xfrm>
        <a:graphic>
          <a:graphicData uri="http://schemas.openxmlformats.org/drawingml/2006/table">
            <a:tbl>
              <a:tblPr/>
              <a:tblGrid>
                <a:gridCol w="1066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2895600">
                  <a:extLst>
                    <a:ext uri="{9D8B030D-6E8A-4147-A177-3AD203B41FA5}">
                      <a16:colId xmlns:a16="http://schemas.microsoft.com/office/drawing/2014/main" val="20005"/>
                    </a:ext>
                  </a:extLst>
                </a:gridCol>
              </a:tblGrid>
              <a:tr h="571500">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t>
                      </a: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B</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C</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D</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 </a:t>
                      </a:r>
                      <a:r>
                        <a:rPr kumimoji="1" lang="zh-CN" altLang="en-US" sz="1800" b="1" i="0" u="none" strike="noStrike" cap="none" normalizeH="0" baseline="0" dirty="0">
                          <a:ln>
                            <a:noFill/>
                          </a:ln>
                          <a:solidFill>
                            <a:srgbClr val="FF0000"/>
                          </a:solidFill>
                          <a:effectLst/>
                          <a:latin typeface="+mn-lt"/>
                          <a:ea typeface="+mn-ea"/>
                          <a:cs typeface="+mn-ea"/>
                          <a:sym typeface="+mn-lt"/>
                        </a:rPr>
                        <a:t>内存储器</a:t>
                      </a: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500">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dirty="0">
                        <a:ln>
                          <a:noFill/>
                        </a:ln>
                        <a:solidFill>
                          <a:srgbClr val="000000"/>
                        </a:solidFill>
                        <a:effectLst/>
                        <a:latin typeface="+mn-lt"/>
                        <a:ea typeface="+mn-ea"/>
                        <a:cs typeface="+mn-ea"/>
                        <a:sym typeface="+mn-lt"/>
                      </a:endParaRPr>
                    </a:p>
                  </a:txBody>
                  <a:tcPr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FF0000"/>
                          </a:solidFill>
                          <a:effectLst/>
                          <a:latin typeface="+mn-lt"/>
                          <a:ea typeface="+mn-ea"/>
                          <a:cs typeface="+mn-ea"/>
                          <a:sym typeface="+mn-lt"/>
                        </a:rPr>
                        <a:t>   a</a:t>
                      </a:r>
                      <a:endParaRPr kumimoji="1" lang="en-US" altLang="zh-CN" sz="2000" b="1" i="0" u="none" strike="noStrike" cap="none" normalizeH="0" baseline="0" noProof="1">
                        <a:ln>
                          <a:noFill/>
                        </a:ln>
                        <a:solidFill>
                          <a:srgbClr val="FF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FF0000"/>
                          </a:solidFill>
                          <a:effectLst/>
                          <a:latin typeface="+mn-lt"/>
                          <a:ea typeface="+mn-ea"/>
                          <a:cs typeface="+mn-ea"/>
                          <a:sym typeface="+mn-lt"/>
                        </a:rPr>
                        <a:t>a+1</a:t>
                      </a:r>
                      <a:endParaRPr kumimoji="1" lang="en-US" altLang="zh-CN" sz="2000" b="1" i="0" u="none" strike="noStrike" cap="none" normalizeH="0" baseline="0" noProof="1">
                        <a:ln>
                          <a:noFill/>
                        </a:ln>
                        <a:solidFill>
                          <a:srgbClr val="FF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FF0000"/>
                          </a:solidFill>
                          <a:effectLst/>
                          <a:latin typeface="+mn-lt"/>
                          <a:ea typeface="+mn-ea"/>
                          <a:cs typeface="+mn-ea"/>
                          <a:sym typeface="+mn-lt"/>
                        </a:rPr>
                        <a:t> a+2</a:t>
                      </a:r>
                      <a:endParaRPr kumimoji="1" lang="en-US" altLang="zh-CN" sz="2000" b="1" i="0" u="none" strike="noStrike" cap="none" normalizeH="0" baseline="0" noProof="1">
                        <a:ln>
                          <a:noFill/>
                        </a:ln>
                        <a:solidFill>
                          <a:srgbClr val="FF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FF0000"/>
                          </a:solidFill>
                          <a:effectLst/>
                          <a:latin typeface="+mn-lt"/>
                          <a:ea typeface="+mn-ea"/>
                          <a:cs typeface="+mn-ea"/>
                          <a:sym typeface="+mn-lt"/>
                        </a:rPr>
                        <a:t> a+3</a:t>
                      </a:r>
                      <a:endParaRPr kumimoji="1" lang="en-US" altLang="zh-CN" sz="2000" b="1" i="0" u="none" strike="noStrike" cap="none" normalizeH="0" baseline="0" noProof="1">
                        <a:ln>
                          <a:noFill/>
                        </a:ln>
                        <a:solidFill>
                          <a:srgbClr val="FF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a:ea typeface="微软雅黑"/>
                        </a:defRPr>
                      </a:lvl1pPr>
                      <a:lvl2pPr marL="457200" algn="l" defTabSz="914400" rtl="0" eaLnBrk="1" latinLnBrk="0" hangingPunct="1">
                        <a:defRPr sz="1800" kern="1200">
                          <a:solidFill>
                            <a:schemeClr val="tx1"/>
                          </a:solidFill>
                          <a:latin typeface="Times New Roman"/>
                          <a:ea typeface="微软雅黑"/>
                        </a:defRPr>
                      </a:lvl2pPr>
                      <a:lvl3pPr marL="914400" algn="l" defTabSz="914400" rtl="0" eaLnBrk="1" latinLnBrk="0" hangingPunct="1">
                        <a:defRPr sz="1800" kern="1200">
                          <a:solidFill>
                            <a:schemeClr val="tx1"/>
                          </a:solidFill>
                          <a:latin typeface="Times New Roman"/>
                          <a:ea typeface="微软雅黑"/>
                        </a:defRPr>
                      </a:lvl3pPr>
                      <a:lvl4pPr marL="1371600" algn="l" defTabSz="914400" rtl="0" eaLnBrk="1" latinLnBrk="0" hangingPunct="1">
                        <a:defRPr sz="1800" kern="1200">
                          <a:solidFill>
                            <a:schemeClr val="tx1"/>
                          </a:solidFill>
                          <a:latin typeface="Times New Roman"/>
                          <a:ea typeface="微软雅黑"/>
                        </a:defRPr>
                      </a:lvl4pPr>
                      <a:lvl5pPr marL="1828800" algn="l" defTabSz="914400" rtl="0" eaLnBrk="1" latinLnBrk="0" hangingPunct="1">
                        <a:defRPr sz="1800" kern="1200">
                          <a:solidFill>
                            <a:schemeClr val="tx1"/>
                          </a:solidFill>
                          <a:latin typeface="Times New Roman"/>
                          <a:ea typeface="微软雅黑"/>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dirty="0">
                        <a:ln>
                          <a:noFill/>
                        </a:ln>
                        <a:solidFill>
                          <a:srgbClr val="000000"/>
                        </a:solidFill>
                        <a:effectLst/>
                        <a:latin typeface="+mn-lt"/>
                        <a:ea typeface="+mn-ea"/>
                        <a:cs typeface="+mn-ea"/>
                        <a:sym typeface="+mn-lt"/>
                      </a:endParaRPr>
                    </a:p>
                  </a:txBody>
                  <a:tcPr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表格 16">
            <a:extLst>
              <a:ext uri="{FF2B5EF4-FFF2-40B4-BE49-F238E27FC236}">
                <a16:creationId xmlns:a16="http://schemas.microsoft.com/office/drawing/2014/main" id="{C1BA3491-0093-48B0-94D7-9D481491BFB1}"/>
              </a:ext>
            </a:extLst>
          </p:cNvPr>
          <p:cNvGraphicFramePr/>
          <p:nvPr>
            <p:extLst>
              <p:ext uri="{D42A27DB-BD31-4B8C-83A1-F6EECF244321}">
                <p14:modId xmlns:p14="http://schemas.microsoft.com/office/powerpoint/2010/main" val="4043238951"/>
              </p:ext>
            </p:extLst>
          </p:nvPr>
        </p:nvGraphicFramePr>
        <p:xfrm>
          <a:off x="3473158" y="3536950"/>
          <a:ext cx="1258888" cy="519426"/>
        </p:xfrm>
        <a:graphic>
          <a:graphicData uri="http://schemas.openxmlformats.org/drawingml/2006/table">
            <a:tbl>
              <a:tblPr/>
              <a:tblGrid>
                <a:gridCol w="587375">
                  <a:extLst>
                    <a:ext uri="{9D8B030D-6E8A-4147-A177-3AD203B41FA5}">
                      <a16:colId xmlns:a16="http://schemas.microsoft.com/office/drawing/2014/main" val="20000"/>
                    </a:ext>
                  </a:extLst>
                </a:gridCol>
                <a:gridCol w="671513">
                  <a:extLst>
                    <a:ext uri="{9D8B030D-6E8A-4147-A177-3AD203B41FA5}">
                      <a16:colId xmlns:a16="http://schemas.microsoft.com/office/drawing/2014/main" val="20001"/>
                    </a:ext>
                  </a:extLst>
                </a:gridCol>
              </a:tblGrid>
              <a:tr h="51911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400" b="1" dirty="0">
                          <a:solidFill>
                            <a:srgbClr val="000000"/>
                          </a:solidFill>
                          <a:latin typeface="+mn-lt"/>
                          <a:ea typeface="+mn-ea"/>
                          <a:cs typeface="+mn-ea"/>
                          <a:sym typeface="+mn-lt"/>
                        </a:rPr>
                        <a:t>pa</a:t>
                      </a:r>
                    </a:p>
                  </a:txBody>
                  <a:tcPr marT="45686" marB="45686">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400" b="1" dirty="0">
                          <a:solidFill>
                            <a:srgbClr val="000000"/>
                          </a:solidFill>
                          <a:latin typeface="+mn-lt"/>
                          <a:ea typeface="+mn-ea"/>
                          <a:cs typeface="+mn-ea"/>
                          <a:sym typeface="+mn-lt"/>
                        </a:rPr>
                        <a:t>  a</a:t>
                      </a:r>
                    </a:p>
                  </a:txBody>
                  <a:tcPr marT="45686" marB="45686">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Line 68">
            <a:extLst>
              <a:ext uri="{FF2B5EF4-FFF2-40B4-BE49-F238E27FC236}">
                <a16:creationId xmlns:a16="http://schemas.microsoft.com/office/drawing/2014/main" id="{B1D131D3-F8A0-4AA5-BE17-FA13DD5BE588}"/>
              </a:ext>
            </a:extLst>
          </p:cNvPr>
          <p:cNvSpPr>
            <a:spLocks noChangeShapeType="1"/>
          </p:cNvSpPr>
          <p:nvPr/>
        </p:nvSpPr>
        <p:spPr bwMode="auto">
          <a:xfrm flipH="1">
            <a:off x="4409783" y="4000500"/>
            <a:ext cx="0" cy="277812"/>
          </a:xfrm>
          <a:prstGeom prst="line">
            <a:avLst/>
          </a:prstGeom>
          <a:noFill/>
          <a:ln w="38100">
            <a:solidFill>
              <a:srgbClr val="3333FF"/>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19" name="Text Box 69">
            <a:extLst>
              <a:ext uri="{FF2B5EF4-FFF2-40B4-BE49-F238E27FC236}">
                <a16:creationId xmlns:a16="http://schemas.microsoft.com/office/drawing/2014/main" id="{24B3290C-C7AE-4AE2-AB6C-6199DF8E5AFE}"/>
              </a:ext>
            </a:extLst>
          </p:cNvPr>
          <p:cNvSpPr txBox="1">
            <a:spLocks noChangeArrowheads="1"/>
          </p:cNvSpPr>
          <p:nvPr/>
        </p:nvSpPr>
        <p:spPr bwMode="auto">
          <a:xfrm>
            <a:off x="2680996" y="5126037"/>
            <a:ext cx="8064500" cy="417165"/>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C</a:t>
            </a:r>
            <a:r>
              <a:rPr lang="zh-CN" altLang="en-US" sz="1800" dirty="0">
                <a:solidFill>
                  <a:srgbClr val="000000"/>
                </a:solidFill>
                <a:latin typeface="+mn-lt"/>
                <a:ea typeface="+mn-ea"/>
                <a:cs typeface="+mn-ea"/>
                <a:sym typeface="+mn-lt"/>
              </a:rPr>
              <a:t>语言实现方法：</a:t>
            </a:r>
            <a:r>
              <a:rPr lang="en-US" altLang="zh-CN" sz="1800" dirty="0">
                <a:solidFill>
                  <a:srgbClr val="000000"/>
                </a:solidFill>
                <a:latin typeface="+mn-lt"/>
                <a:ea typeface="+mn-ea"/>
                <a:cs typeface="+mn-ea"/>
                <a:sym typeface="+mn-lt"/>
              </a:rPr>
              <a:t>char a[4]={‘A’,</a:t>
            </a:r>
            <a:r>
              <a:rPr lang="en-US" altLang="zh-CN" sz="1800" dirty="0">
                <a:solidFill>
                  <a:srgbClr val="000000"/>
                </a:solidFill>
                <a:cs typeface="+mn-ea"/>
                <a:sym typeface="+mn-lt"/>
              </a:rPr>
              <a:t> </a:t>
            </a:r>
            <a:r>
              <a:rPr lang="en-US" altLang="zh-CN" sz="1800" dirty="0">
                <a:solidFill>
                  <a:srgbClr val="000000"/>
                </a:solidFill>
                <a:latin typeface="Times New Roman"/>
                <a:ea typeface="微软雅黑"/>
                <a:cs typeface="+mn-ea"/>
                <a:sym typeface="+mn-lt"/>
              </a:rPr>
              <a:t>‘B’, </a:t>
            </a:r>
            <a:r>
              <a:rPr lang="en-US" altLang="zh-CN" sz="1800" dirty="0">
                <a:solidFill>
                  <a:srgbClr val="000000"/>
                </a:solidFill>
                <a:latin typeface="Times New Roman" panose="02020603050405020304" pitchFamily="18" charset="0"/>
                <a:cs typeface="Times New Roman" panose="02020603050405020304" pitchFamily="18" charset="0"/>
                <a:sym typeface="+mn-lt"/>
              </a:rPr>
              <a:t>‘</a:t>
            </a:r>
            <a:r>
              <a:rPr lang="en-US" altLang="zh-CN" sz="1800" dirty="0">
                <a:solidFill>
                  <a:srgbClr val="000000"/>
                </a:solidFill>
                <a:latin typeface="+mn-lt"/>
                <a:ea typeface="+mn-ea"/>
                <a:cs typeface="+mn-ea"/>
                <a:sym typeface="+mn-lt"/>
              </a:rPr>
              <a:t>C</a:t>
            </a:r>
            <a:r>
              <a:rPr lang="en-US" altLang="zh-CN" sz="1800" dirty="0">
                <a:solidFill>
                  <a:srgbClr val="000000"/>
                </a:solidFill>
                <a:latin typeface="+mn-lt"/>
                <a:cs typeface="+mn-ea"/>
                <a:sym typeface="+mn-lt"/>
              </a:rPr>
              <a:t>’</a:t>
            </a:r>
            <a:r>
              <a:rPr lang="en-US" altLang="zh-CN" sz="1800" dirty="0">
                <a:solidFill>
                  <a:srgbClr val="000000"/>
                </a:solidFill>
                <a:latin typeface="+mn-lt"/>
                <a:ea typeface="+mn-ea"/>
                <a:cs typeface="+mn-ea"/>
                <a:sym typeface="+mn-lt"/>
              </a:rPr>
              <a:t>,</a:t>
            </a:r>
            <a:r>
              <a:rPr lang="en-US" altLang="zh-CN" sz="1800" dirty="0">
                <a:solidFill>
                  <a:srgbClr val="000000"/>
                </a:solidFill>
                <a:latin typeface="+mn-lt"/>
                <a:cs typeface="+mn-ea"/>
                <a:sym typeface="+mn-lt"/>
              </a:rPr>
              <a:t> ‘</a:t>
            </a:r>
            <a:r>
              <a:rPr lang="en-US" altLang="zh-CN" sz="1800" dirty="0">
                <a:solidFill>
                  <a:srgbClr val="000000"/>
                </a:solidFill>
                <a:latin typeface="+mn-lt"/>
                <a:ea typeface="+mn-ea"/>
                <a:cs typeface="+mn-ea"/>
                <a:sym typeface="+mn-lt"/>
              </a:rPr>
              <a:t>D</a:t>
            </a:r>
            <a:r>
              <a:rPr lang="en-US" altLang="zh-CN" sz="1800" dirty="0">
                <a:solidFill>
                  <a:srgbClr val="000000"/>
                </a:solidFill>
                <a:latin typeface="+mn-lt"/>
                <a:cs typeface="+mn-ea"/>
                <a:sym typeface="+mn-lt"/>
              </a:rPr>
              <a:t>’</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a:t>
            </a:r>
          </a:p>
        </p:txBody>
      </p:sp>
      <p:sp>
        <p:nvSpPr>
          <p:cNvPr id="20" name="Rectangle 70">
            <a:extLst>
              <a:ext uri="{FF2B5EF4-FFF2-40B4-BE49-F238E27FC236}">
                <a16:creationId xmlns:a16="http://schemas.microsoft.com/office/drawing/2014/main" id="{0ACA45F9-5878-42E0-B7F6-61BD9D089BAB}"/>
              </a:ext>
            </a:extLst>
          </p:cNvPr>
          <p:cNvSpPr>
            <a:spLocks noChangeArrowheads="1"/>
          </p:cNvSpPr>
          <p:nvPr/>
        </p:nvSpPr>
        <p:spPr bwMode="auto">
          <a:xfrm>
            <a:off x="2500331" y="2680674"/>
            <a:ext cx="5906149" cy="1225550"/>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
                <a:srgbClr val="3333CC"/>
              </a:buClr>
              <a:buFont typeface="Wingdings" panose="05000000000000000000" pitchFamily="2" charset="2"/>
              <a:buNone/>
              <a:defRPr/>
            </a:pPr>
            <a:r>
              <a:rPr lang="zh-CN" altLang="en-US" sz="1800" b="1" dirty="0">
                <a:solidFill>
                  <a:srgbClr val="000000"/>
                </a:solidFill>
                <a:latin typeface="+mn-lt"/>
                <a:ea typeface="+mn-ea"/>
                <a:cs typeface="+mn-ea"/>
                <a:sym typeface="+mn-lt"/>
              </a:rPr>
              <a:t>（</a:t>
            </a:r>
            <a:r>
              <a:rPr lang="en-US" altLang="zh-CN" sz="1800" b="1" dirty="0">
                <a:solidFill>
                  <a:srgbClr val="000000"/>
                </a:solidFill>
                <a:latin typeface="+mn-lt"/>
                <a:ea typeface="+mn-ea"/>
                <a:cs typeface="+mn-ea"/>
                <a:sym typeface="+mn-lt"/>
              </a:rPr>
              <a:t>1</a:t>
            </a:r>
            <a:r>
              <a:rPr lang="zh-CN" altLang="en-US" sz="1800" b="1" dirty="0">
                <a:solidFill>
                  <a:srgbClr val="000000"/>
                </a:solidFill>
                <a:latin typeface="+mn-lt"/>
                <a:ea typeface="+mn-ea"/>
                <a:cs typeface="+mn-ea"/>
                <a:sym typeface="+mn-lt"/>
              </a:rPr>
              <a:t>）</a:t>
            </a:r>
            <a:r>
              <a:rPr lang="zh-CN" altLang="en-US" sz="1800" b="1" dirty="0">
                <a:solidFill>
                  <a:srgbClr val="3333FF"/>
                </a:solidFill>
                <a:latin typeface="+mn-lt"/>
                <a:ea typeface="+mn-ea"/>
                <a:cs typeface="+mn-ea"/>
                <a:sym typeface="+mn-lt"/>
              </a:rPr>
              <a:t>顺序存储结构（向量</a:t>
            </a:r>
            <a:r>
              <a:rPr lang="en-US" altLang="zh-CN" sz="1800" b="1" dirty="0">
                <a:solidFill>
                  <a:srgbClr val="3333FF"/>
                </a:solidFill>
                <a:latin typeface="+mn-lt"/>
                <a:ea typeface="+mn-ea"/>
                <a:cs typeface="+mn-ea"/>
                <a:sym typeface="+mn-lt"/>
              </a:rPr>
              <a:t>,</a:t>
            </a:r>
            <a:r>
              <a:rPr lang="zh-CN" altLang="en-US" sz="1800" b="1" dirty="0">
                <a:solidFill>
                  <a:srgbClr val="3333FF"/>
                </a:solidFill>
                <a:latin typeface="+mn-lt"/>
                <a:ea typeface="+mn-ea"/>
                <a:cs typeface="+mn-ea"/>
                <a:sym typeface="+mn-lt"/>
              </a:rPr>
              <a:t>一维</a:t>
            </a:r>
            <a:r>
              <a:rPr lang="zh-CN" altLang="en-US" sz="1800" b="1" dirty="0">
                <a:solidFill>
                  <a:srgbClr val="FF0000"/>
                </a:solidFill>
                <a:latin typeface="+mn-lt"/>
                <a:ea typeface="+mn-ea"/>
                <a:cs typeface="+mn-ea"/>
                <a:sym typeface="+mn-lt"/>
              </a:rPr>
              <a:t>数组</a:t>
            </a:r>
            <a:r>
              <a:rPr lang="zh-CN" altLang="en-US" sz="1800" b="1" dirty="0">
                <a:solidFill>
                  <a:srgbClr val="3333FF"/>
                </a:solidFill>
                <a:latin typeface="+mn-lt"/>
                <a:ea typeface="+mn-ea"/>
                <a:cs typeface="+mn-ea"/>
                <a:sym typeface="+mn-lt"/>
              </a:rPr>
              <a:t>）</a:t>
            </a:r>
            <a:endParaRPr lang="en-US" altLang="zh-CN" sz="1800" b="1" dirty="0">
              <a:solidFill>
                <a:srgbClr val="3333FF"/>
              </a:solidFill>
              <a:latin typeface="+mn-lt"/>
              <a:ea typeface="+mn-ea"/>
              <a:cs typeface="+mn-ea"/>
              <a:sym typeface="+mn-lt"/>
            </a:endParaRPr>
          </a:p>
          <a:p>
            <a:pPr fontAlgn="base">
              <a:lnSpc>
                <a:spcPct val="130000"/>
              </a:lnSpc>
              <a:spcBef>
                <a:spcPct val="0"/>
              </a:spcBef>
              <a:spcAft>
                <a:spcPct val="0"/>
              </a:spcAft>
              <a:buClr>
                <a:srgbClr val="3333CC"/>
              </a:buClr>
              <a:buNone/>
              <a:defRPr/>
            </a:pPr>
            <a:r>
              <a:rPr lang="en-US" altLang="zh-CN" sz="1800" b="1"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线性表</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a:t>
            </a:r>
            <a:r>
              <a:rPr lang="en-US" altLang="zh-CN" sz="1800" dirty="0">
                <a:solidFill>
                  <a:srgbClr val="000000"/>
                </a:solidFill>
                <a:latin typeface="Times New Roman"/>
                <a:ea typeface="微软雅黑"/>
                <a:cs typeface="+mn-ea"/>
                <a:sym typeface="+mn-lt"/>
              </a:rPr>
              <a:t>{‘A’, ‘B’, </a:t>
            </a:r>
            <a:r>
              <a:rPr lang="en-US" altLang="zh-CN" sz="1800" dirty="0">
                <a:solidFill>
                  <a:srgbClr val="000000"/>
                </a:solidFill>
                <a:latin typeface="Times New Roman" panose="02020603050405020304" pitchFamily="18" charset="0"/>
                <a:ea typeface="微软雅黑"/>
                <a:cs typeface="Times New Roman" panose="02020603050405020304" pitchFamily="18" charset="0"/>
                <a:sym typeface="+mn-lt"/>
              </a:rPr>
              <a:t>‘</a:t>
            </a:r>
            <a:r>
              <a:rPr lang="en-US" altLang="zh-CN" sz="1800" dirty="0">
                <a:solidFill>
                  <a:srgbClr val="000000"/>
                </a:solidFill>
                <a:latin typeface="Times New Roman"/>
                <a:ea typeface="微软雅黑"/>
                <a:cs typeface="+mn-ea"/>
                <a:sym typeface="+mn-lt"/>
              </a:rPr>
              <a:t>C’, ‘D’} </a:t>
            </a:r>
            <a:r>
              <a:rPr lang="zh-CN" altLang="en-US" sz="1800" dirty="0">
                <a:solidFill>
                  <a:srgbClr val="000000"/>
                </a:solidFill>
                <a:latin typeface="+mn-lt"/>
                <a:ea typeface="+mn-ea"/>
                <a:cs typeface="+mn-ea"/>
                <a:sym typeface="+mn-lt"/>
              </a:rPr>
              <a:t>；</a:t>
            </a:r>
          </a:p>
        </p:txBody>
      </p:sp>
      <p:sp>
        <p:nvSpPr>
          <p:cNvPr id="21" name="Text Box 71">
            <a:extLst>
              <a:ext uri="{FF2B5EF4-FFF2-40B4-BE49-F238E27FC236}">
                <a16:creationId xmlns:a16="http://schemas.microsoft.com/office/drawing/2014/main" id="{A10C6D18-BDC3-4357-A2DC-6B8B4C5C9D93}"/>
              </a:ext>
            </a:extLst>
          </p:cNvPr>
          <p:cNvSpPr txBox="1">
            <a:spLocks noChangeArrowheads="1"/>
          </p:cNvSpPr>
          <p:nvPr/>
        </p:nvSpPr>
        <p:spPr bwMode="auto">
          <a:xfrm>
            <a:off x="2529519" y="1857899"/>
            <a:ext cx="7632700" cy="777264"/>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数据结构在计算机存储器中的</a:t>
            </a:r>
            <a:r>
              <a:rPr lang="zh-CN" altLang="en-US" sz="1800" dirty="0">
                <a:solidFill>
                  <a:srgbClr val="3333FF"/>
                </a:solidFill>
                <a:latin typeface="+mn-lt"/>
                <a:ea typeface="+mn-ea"/>
                <a:cs typeface="+mn-ea"/>
                <a:sym typeface="+mn-lt"/>
              </a:rPr>
              <a:t>映象</a:t>
            </a:r>
            <a:r>
              <a:rPr lang="en-US" altLang="zh-CN" sz="1800" dirty="0">
                <a:solidFill>
                  <a:srgbClr val="3333FF"/>
                </a:solidFill>
                <a:latin typeface="+mn-lt"/>
                <a:ea typeface="+mn-ea"/>
                <a:cs typeface="+mn-ea"/>
                <a:sym typeface="+mn-lt"/>
              </a:rPr>
              <a:t>(mapping)</a:t>
            </a:r>
            <a:r>
              <a:rPr lang="zh-CN" altLang="en-US" sz="18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存储结构也称为：</a:t>
            </a:r>
            <a:r>
              <a:rPr lang="zh-CN" altLang="en-US" sz="1800" dirty="0">
                <a:solidFill>
                  <a:srgbClr val="3333FF"/>
                </a:solidFill>
                <a:latin typeface="+mn-lt"/>
                <a:ea typeface="+mn-ea"/>
                <a:cs typeface="+mn-ea"/>
                <a:sym typeface="+mn-lt"/>
              </a:rPr>
              <a:t>存储表示</a:t>
            </a:r>
            <a:r>
              <a:rPr lang="en-US" altLang="zh-CN" sz="1800" dirty="0">
                <a:solidFill>
                  <a:srgbClr val="3333FF"/>
                </a:solidFill>
                <a:latin typeface="+mn-lt"/>
                <a:ea typeface="+mn-ea"/>
                <a:cs typeface="+mn-ea"/>
                <a:sym typeface="+mn-lt"/>
              </a:rPr>
              <a:t>,</a:t>
            </a:r>
            <a:r>
              <a:rPr lang="zh-CN" altLang="en-US" sz="1800" dirty="0">
                <a:solidFill>
                  <a:srgbClr val="3333FF"/>
                </a:solidFill>
                <a:latin typeface="+mn-lt"/>
                <a:ea typeface="+mn-ea"/>
                <a:cs typeface="+mn-ea"/>
                <a:sym typeface="+mn-lt"/>
              </a:rPr>
              <a:t>物理结构</a:t>
            </a:r>
            <a:r>
              <a:rPr lang="en-US" altLang="zh-CN" sz="1800" dirty="0">
                <a:solidFill>
                  <a:srgbClr val="3333FF"/>
                </a:solidFill>
                <a:latin typeface="+mn-lt"/>
                <a:ea typeface="+mn-ea"/>
                <a:cs typeface="+mn-ea"/>
                <a:sym typeface="+mn-lt"/>
              </a:rPr>
              <a:t>,</a:t>
            </a:r>
            <a:r>
              <a:rPr lang="zh-CN" altLang="en-US" sz="1800" dirty="0">
                <a:solidFill>
                  <a:srgbClr val="3333FF"/>
                </a:solidFill>
                <a:latin typeface="+mn-lt"/>
                <a:ea typeface="+mn-ea"/>
                <a:cs typeface="+mn-ea"/>
                <a:sym typeface="+mn-lt"/>
              </a:rPr>
              <a:t>物理表示</a:t>
            </a:r>
            <a:r>
              <a:rPr lang="zh-CN" altLang="en-US" sz="1800" dirty="0">
                <a:solidFill>
                  <a:srgbClr val="000000"/>
                </a:solidFill>
                <a:latin typeface="+mn-lt"/>
                <a:ea typeface="+mn-ea"/>
                <a:cs typeface="+mn-ea"/>
                <a:sym typeface="+mn-lt"/>
              </a:rPr>
              <a:t>。</a:t>
            </a:r>
          </a:p>
        </p:txBody>
      </p:sp>
      <p:sp>
        <p:nvSpPr>
          <p:cNvPr id="22" name="Text Box 72">
            <a:extLst>
              <a:ext uri="{FF2B5EF4-FFF2-40B4-BE49-F238E27FC236}">
                <a16:creationId xmlns:a16="http://schemas.microsoft.com/office/drawing/2014/main" id="{75FEA946-8159-4986-B2E2-1404E2B8FB06}"/>
              </a:ext>
            </a:extLst>
          </p:cNvPr>
          <p:cNvSpPr txBox="1">
            <a:spLocks noChangeArrowheads="1"/>
          </p:cNvSpPr>
          <p:nvPr/>
        </p:nvSpPr>
        <p:spPr bwMode="auto">
          <a:xfrm>
            <a:off x="1911939" y="1430582"/>
            <a:ext cx="3541467" cy="45326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2000" b="1" dirty="0">
                <a:solidFill>
                  <a:srgbClr val="3333FF"/>
                </a:solidFill>
                <a:latin typeface="+mn-lt"/>
                <a:ea typeface="+mn-ea"/>
                <a:cs typeface="+mn-ea"/>
                <a:sym typeface="+mn-lt"/>
              </a:rPr>
              <a:t>7</a:t>
            </a:r>
            <a:r>
              <a:rPr lang="zh-CN" altLang="en-US" sz="2000" b="1" dirty="0">
                <a:solidFill>
                  <a:srgbClr val="3333FF"/>
                </a:solidFill>
                <a:latin typeface="+mn-lt"/>
                <a:ea typeface="+mn-ea"/>
                <a:cs typeface="+mn-ea"/>
                <a:sym typeface="+mn-lt"/>
              </a:rPr>
              <a:t>）数据的存储结构 </a:t>
            </a:r>
            <a:r>
              <a:rPr lang="en-US" altLang="zh-CN" sz="2000" b="1" dirty="0">
                <a:solidFill>
                  <a:srgbClr val="3333FF"/>
                </a:solidFill>
                <a:latin typeface="+mn-lt"/>
                <a:ea typeface="+mn-ea"/>
                <a:cs typeface="+mn-ea"/>
                <a:sym typeface="+mn-lt"/>
              </a:rPr>
              <a:t>:</a:t>
            </a:r>
          </a:p>
        </p:txBody>
      </p:sp>
      <p:sp>
        <p:nvSpPr>
          <p:cNvPr id="13" name="文本框 12">
            <a:extLst>
              <a:ext uri="{FF2B5EF4-FFF2-40B4-BE49-F238E27FC236}">
                <a16:creationId xmlns:a16="http://schemas.microsoft.com/office/drawing/2014/main" id="{54F91173-9D27-436A-BB07-70235A166240}"/>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14" name="组合 13">
            <a:extLst>
              <a:ext uri="{FF2B5EF4-FFF2-40B4-BE49-F238E27FC236}">
                <a16:creationId xmlns:a16="http://schemas.microsoft.com/office/drawing/2014/main" id="{D55EDA29-E5D8-435D-B7F8-5C933F8A278E}"/>
              </a:ext>
            </a:extLst>
          </p:cNvPr>
          <p:cNvGrpSpPr/>
          <p:nvPr/>
        </p:nvGrpSpPr>
        <p:grpSpPr>
          <a:xfrm>
            <a:off x="1485900" y="1155700"/>
            <a:ext cx="10706100" cy="108000"/>
            <a:chOff x="1485900" y="1155700"/>
            <a:chExt cx="10706100" cy="108000"/>
          </a:xfrm>
        </p:grpSpPr>
        <p:sp>
          <p:nvSpPr>
            <p:cNvPr id="23" name="矩形 22">
              <a:extLst>
                <a:ext uri="{FF2B5EF4-FFF2-40B4-BE49-F238E27FC236}">
                  <a16:creationId xmlns:a16="http://schemas.microsoft.com/office/drawing/2014/main" id="{9553F1C9-6064-4AE8-9A19-E4E8CFA3067C}"/>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17674373-4997-4625-BF45-501169D533E9}"/>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文本框 24">
            <a:extLst>
              <a:ext uri="{FF2B5EF4-FFF2-40B4-BE49-F238E27FC236}">
                <a16:creationId xmlns:a16="http://schemas.microsoft.com/office/drawing/2014/main" id="{98C2FC00-1540-41E6-9C12-F125279E2F65}"/>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Tree>
    <p:extLst>
      <p:ext uri="{BB962C8B-B14F-4D97-AF65-F5344CB8AC3E}">
        <p14:creationId xmlns:p14="http://schemas.microsoft.com/office/powerpoint/2010/main" val="272627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03B4C771-DDC2-473C-B238-23C0F0B8C92F}"/>
              </a:ext>
            </a:extLst>
          </p:cNvPr>
          <p:cNvSpPr>
            <a:spLocks noChangeArrowheads="1"/>
          </p:cNvSpPr>
          <p:nvPr/>
        </p:nvSpPr>
        <p:spPr bwMode="auto">
          <a:xfrm>
            <a:off x="1730888" y="1507675"/>
            <a:ext cx="8534400" cy="609600"/>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
                <a:srgbClr val="3333CC"/>
              </a:buClr>
              <a:buSzPct val="75000"/>
              <a:buFont typeface="Wingdings" panose="05000000000000000000" pitchFamily="2" charset="2"/>
              <a:buNone/>
              <a:defRPr/>
            </a:pPr>
            <a:r>
              <a:rPr lang="zh-CN" altLang="en-US" sz="2000" b="1" dirty="0">
                <a:solidFill>
                  <a:srgbClr val="000000"/>
                </a:solidFill>
                <a:latin typeface="+mn-lt"/>
                <a:ea typeface="+mn-ea"/>
                <a:cs typeface="+mn-ea"/>
                <a:sym typeface="+mn-lt"/>
              </a:rPr>
              <a:t>（</a:t>
            </a:r>
            <a:r>
              <a:rPr lang="en-US" altLang="zh-CN" sz="2000" b="1" dirty="0">
                <a:solidFill>
                  <a:srgbClr val="000000"/>
                </a:solidFill>
                <a:latin typeface="+mn-lt"/>
                <a:ea typeface="+mn-ea"/>
                <a:cs typeface="+mn-ea"/>
                <a:sym typeface="+mn-lt"/>
              </a:rPr>
              <a:t>2</a:t>
            </a:r>
            <a:r>
              <a:rPr lang="zh-CN" altLang="en-US" sz="2000" b="1" dirty="0">
                <a:solidFill>
                  <a:srgbClr val="000000"/>
                </a:solidFill>
                <a:latin typeface="+mn-lt"/>
                <a:ea typeface="+mn-ea"/>
                <a:cs typeface="+mn-ea"/>
                <a:sym typeface="+mn-lt"/>
              </a:rPr>
              <a:t>）</a:t>
            </a:r>
            <a:r>
              <a:rPr lang="zh-CN" altLang="en-US" sz="2000" b="1" dirty="0">
                <a:solidFill>
                  <a:srgbClr val="3333FF"/>
                </a:solidFill>
                <a:latin typeface="+mn-lt"/>
                <a:ea typeface="+mn-ea"/>
                <a:cs typeface="+mn-ea"/>
                <a:sym typeface="+mn-lt"/>
              </a:rPr>
              <a:t>非顺序存储结构（</a:t>
            </a:r>
            <a:r>
              <a:rPr lang="zh-CN" altLang="en-US" sz="2000" b="1" dirty="0">
                <a:solidFill>
                  <a:srgbClr val="FF0000"/>
                </a:solidFill>
                <a:latin typeface="+mn-lt"/>
                <a:ea typeface="+mn-ea"/>
                <a:cs typeface="+mn-ea"/>
                <a:sym typeface="+mn-lt"/>
              </a:rPr>
              <a:t>链接表</a:t>
            </a:r>
            <a:r>
              <a:rPr lang="zh-CN" altLang="en-US" sz="2000" b="1" dirty="0">
                <a:solidFill>
                  <a:srgbClr val="3333FF"/>
                </a:solidFill>
                <a:latin typeface="+mn-lt"/>
                <a:ea typeface="+mn-ea"/>
                <a:cs typeface="+mn-ea"/>
                <a:sym typeface="+mn-lt"/>
              </a:rPr>
              <a:t>）</a:t>
            </a:r>
          </a:p>
        </p:txBody>
      </p:sp>
      <p:sp>
        <p:nvSpPr>
          <p:cNvPr id="19" name="Line 3">
            <a:extLst>
              <a:ext uri="{FF2B5EF4-FFF2-40B4-BE49-F238E27FC236}">
                <a16:creationId xmlns:a16="http://schemas.microsoft.com/office/drawing/2014/main" id="{96071518-50A3-49AC-9271-153B8649419F}"/>
              </a:ext>
            </a:extLst>
          </p:cNvPr>
          <p:cNvSpPr>
            <a:spLocks noChangeShapeType="1"/>
          </p:cNvSpPr>
          <p:nvPr/>
        </p:nvSpPr>
        <p:spPr bwMode="auto">
          <a:xfrm>
            <a:off x="4038600" y="5168664"/>
            <a:ext cx="0" cy="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b="0" i="0" u="none" strike="noStrike" kern="0" cap="none" spc="0" normalizeH="0" baseline="0" noProof="0">
              <a:ln>
                <a:noFill/>
              </a:ln>
              <a:solidFill>
                <a:srgbClr val="000000"/>
              </a:solidFill>
              <a:effectLst/>
              <a:uLnTx/>
              <a:uFillTx/>
              <a:cs typeface="+mn-ea"/>
              <a:sym typeface="+mn-lt"/>
            </a:endParaRPr>
          </a:p>
        </p:txBody>
      </p:sp>
      <p:graphicFrame>
        <p:nvGraphicFramePr>
          <p:cNvPr id="20" name="表格 19">
            <a:extLst>
              <a:ext uri="{FF2B5EF4-FFF2-40B4-BE49-F238E27FC236}">
                <a16:creationId xmlns:a16="http://schemas.microsoft.com/office/drawing/2014/main" id="{A3D0D90D-60CD-48EC-98FC-BBF73AFB0171}"/>
              </a:ext>
            </a:extLst>
          </p:cNvPr>
          <p:cNvGraphicFramePr/>
          <p:nvPr>
            <p:extLst>
              <p:ext uri="{D42A27DB-BD31-4B8C-83A1-F6EECF244321}">
                <p14:modId xmlns:p14="http://schemas.microsoft.com/office/powerpoint/2010/main" val="730908046"/>
              </p:ext>
            </p:extLst>
          </p:nvPr>
        </p:nvGraphicFramePr>
        <p:xfrm>
          <a:off x="2514600" y="4881327"/>
          <a:ext cx="7239000" cy="951080"/>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3337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682625">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18097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gridCol w="454496">
                  <a:extLst>
                    <a:ext uri="{9D8B030D-6E8A-4147-A177-3AD203B41FA5}">
                      <a16:colId xmlns:a16="http://schemas.microsoft.com/office/drawing/2014/main" val="20011"/>
                    </a:ext>
                  </a:extLst>
                </a:gridCol>
                <a:gridCol w="993304">
                  <a:extLst>
                    <a:ext uri="{9D8B030D-6E8A-4147-A177-3AD203B41FA5}">
                      <a16:colId xmlns:a16="http://schemas.microsoft.com/office/drawing/2014/main" val="20012"/>
                    </a:ext>
                  </a:extLst>
                </a:gridCol>
              </a:tblGrid>
              <a:tr h="503002">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FF0000"/>
                          </a:solidFill>
                          <a:latin typeface="+mn-lt"/>
                          <a:ea typeface="+mn-ea"/>
                          <a:cs typeface="+mn-ea"/>
                          <a:sym typeface="+mn-lt"/>
                        </a:rPr>
                        <a:t>b</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B</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FF0000"/>
                          </a:solidFill>
                          <a:latin typeface="+mn-lt"/>
                          <a:ea typeface="+mn-ea"/>
                          <a:cs typeface="+mn-ea"/>
                          <a:sym typeface="+mn-lt"/>
                        </a:rPr>
                        <a:t>c</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C</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FF0000"/>
                          </a:solidFill>
                          <a:latin typeface="+mn-lt"/>
                          <a:ea typeface="+mn-ea"/>
                          <a:cs typeface="+mn-ea"/>
                          <a:sym typeface="+mn-lt"/>
                        </a:rPr>
                        <a:t>d</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D</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FF0000"/>
                          </a:solidFill>
                          <a:latin typeface="+mn-lt"/>
                          <a:ea typeface="+mn-ea"/>
                          <a:cs typeface="+mn-ea"/>
                          <a:sym typeface="+mn-lt"/>
                        </a:rPr>
                        <a:t>0</a:t>
                      </a:r>
                    </a:p>
                  </a:txBody>
                  <a:tcPr marT="45699" marB="45699">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91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a</a:t>
                      </a: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b</a:t>
                      </a: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c</a:t>
                      </a: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d</a:t>
                      </a: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1" name="Line 55">
            <a:extLst>
              <a:ext uri="{FF2B5EF4-FFF2-40B4-BE49-F238E27FC236}">
                <a16:creationId xmlns:a16="http://schemas.microsoft.com/office/drawing/2014/main" id="{FE3B6775-128E-4D06-A96D-1D24E476FC19}"/>
              </a:ext>
            </a:extLst>
          </p:cNvPr>
          <p:cNvSpPr>
            <a:spLocks noChangeShapeType="1"/>
          </p:cNvSpPr>
          <p:nvPr/>
        </p:nvSpPr>
        <p:spPr bwMode="auto">
          <a:xfrm>
            <a:off x="3503613" y="4990864"/>
            <a:ext cx="533400" cy="0"/>
          </a:xfrm>
          <a:prstGeom prst="line">
            <a:avLst/>
          </a:prstGeom>
          <a:noFill/>
          <a:ln w="9525">
            <a:solidFill>
              <a:srgbClr val="3333FF"/>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22" name="Line 56">
            <a:extLst>
              <a:ext uri="{FF2B5EF4-FFF2-40B4-BE49-F238E27FC236}">
                <a16:creationId xmlns:a16="http://schemas.microsoft.com/office/drawing/2014/main" id="{D0D666F9-BB27-42CD-961F-C0B3A4AF751C}"/>
              </a:ext>
            </a:extLst>
          </p:cNvPr>
          <p:cNvSpPr>
            <a:spLocks noChangeShapeType="1"/>
          </p:cNvSpPr>
          <p:nvPr/>
        </p:nvSpPr>
        <p:spPr bwMode="auto">
          <a:xfrm>
            <a:off x="4656138" y="4990864"/>
            <a:ext cx="808037" cy="0"/>
          </a:xfrm>
          <a:prstGeom prst="line">
            <a:avLst/>
          </a:prstGeom>
          <a:noFill/>
          <a:ln w="9525">
            <a:solidFill>
              <a:srgbClr val="3333FF"/>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23" name="Line 57">
            <a:extLst>
              <a:ext uri="{FF2B5EF4-FFF2-40B4-BE49-F238E27FC236}">
                <a16:creationId xmlns:a16="http://schemas.microsoft.com/office/drawing/2014/main" id="{E7216129-4739-4489-A2F9-2B5202DD90C7}"/>
              </a:ext>
            </a:extLst>
          </p:cNvPr>
          <p:cNvSpPr>
            <a:spLocks noChangeShapeType="1"/>
          </p:cNvSpPr>
          <p:nvPr/>
        </p:nvSpPr>
        <p:spPr bwMode="auto">
          <a:xfrm>
            <a:off x="6096000" y="4990864"/>
            <a:ext cx="1828800" cy="0"/>
          </a:xfrm>
          <a:prstGeom prst="line">
            <a:avLst/>
          </a:prstGeom>
          <a:noFill/>
          <a:ln w="9525">
            <a:solidFill>
              <a:srgbClr val="3333FF"/>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aphicFrame>
        <p:nvGraphicFramePr>
          <p:cNvPr id="24" name="表格 23">
            <a:extLst>
              <a:ext uri="{FF2B5EF4-FFF2-40B4-BE49-F238E27FC236}">
                <a16:creationId xmlns:a16="http://schemas.microsoft.com/office/drawing/2014/main" id="{546B8F57-3FB2-4ABA-93FF-562042666E19}"/>
              </a:ext>
            </a:extLst>
          </p:cNvPr>
          <p:cNvGraphicFramePr/>
          <p:nvPr>
            <p:extLst>
              <p:ext uri="{D42A27DB-BD31-4B8C-83A1-F6EECF244321}">
                <p14:modId xmlns:p14="http://schemas.microsoft.com/office/powerpoint/2010/main" val="1288094361"/>
              </p:ext>
            </p:extLst>
          </p:nvPr>
        </p:nvGraphicFramePr>
        <p:xfrm>
          <a:off x="1992313" y="5744927"/>
          <a:ext cx="1219200" cy="448030"/>
        </p:xfrm>
        <a:graphic>
          <a:graphicData uri="http://schemas.openxmlformats.org/drawingml/2006/table">
            <a:tbl>
              <a:tblPr/>
              <a:tblGrid>
                <a:gridCol w="854075">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tblGrid>
              <a:tr h="4476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Head</a:t>
                      </a:r>
                    </a:p>
                  </a:txBody>
                  <a:tcPr marT="45675" marB="45675">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FF0000"/>
                          </a:solidFill>
                          <a:latin typeface="+mn-lt"/>
                          <a:ea typeface="+mn-ea"/>
                          <a:cs typeface="+mn-ea"/>
                          <a:sym typeface="+mn-lt"/>
                        </a:rPr>
                        <a:t>a</a:t>
                      </a:r>
                    </a:p>
                  </a:txBody>
                  <a:tcPr marT="45675" marB="45675">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 name="Line 68">
            <a:extLst>
              <a:ext uri="{FF2B5EF4-FFF2-40B4-BE49-F238E27FC236}">
                <a16:creationId xmlns:a16="http://schemas.microsoft.com/office/drawing/2014/main" id="{F8CB45FF-588A-4A31-90EB-A91ED7A69242}"/>
              </a:ext>
            </a:extLst>
          </p:cNvPr>
          <p:cNvSpPr>
            <a:spLocks noChangeShapeType="1"/>
          </p:cNvSpPr>
          <p:nvPr/>
        </p:nvSpPr>
        <p:spPr bwMode="auto">
          <a:xfrm flipV="1">
            <a:off x="2927350" y="5378214"/>
            <a:ext cx="0" cy="511175"/>
          </a:xfrm>
          <a:prstGeom prst="line">
            <a:avLst/>
          </a:prstGeom>
          <a:noFill/>
          <a:ln w="9525">
            <a:solidFill>
              <a:srgbClr val="3333FF"/>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aphicFrame>
        <p:nvGraphicFramePr>
          <p:cNvPr id="26" name="表格 25">
            <a:extLst>
              <a:ext uri="{FF2B5EF4-FFF2-40B4-BE49-F238E27FC236}">
                <a16:creationId xmlns:a16="http://schemas.microsoft.com/office/drawing/2014/main" id="{72B3F4BF-1BDD-4414-8C78-334FCA987A7A}"/>
              </a:ext>
            </a:extLst>
          </p:cNvPr>
          <p:cNvGraphicFramePr/>
          <p:nvPr>
            <p:extLst>
              <p:ext uri="{D42A27DB-BD31-4B8C-83A1-F6EECF244321}">
                <p14:modId xmlns:p14="http://schemas.microsoft.com/office/powerpoint/2010/main" val="271578660"/>
              </p:ext>
            </p:extLst>
          </p:nvPr>
        </p:nvGraphicFramePr>
        <p:xfrm>
          <a:off x="2476500" y="2898539"/>
          <a:ext cx="7239000" cy="952667"/>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3337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682625">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18097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gridCol w="564604">
                  <a:extLst>
                    <a:ext uri="{9D8B030D-6E8A-4147-A177-3AD203B41FA5}">
                      <a16:colId xmlns:a16="http://schemas.microsoft.com/office/drawing/2014/main" val="20011"/>
                    </a:ext>
                  </a:extLst>
                </a:gridCol>
                <a:gridCol w="883196">
                  <a:extLst>
                    <a:ext uri="{9D8B030D-6E8A-4147-A177-3AD203B41FA5}">
                      <a16:colId xmlns:a16="http://schemas.microsoft.com/office/drawing/2014/main" val="20012"/>
                    </a:ext>
                  </a:extLst>
                </a:gridCol>
              </a:tblGrid>
              <a:tr h="50458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B</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C</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D</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699" marB="4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91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a</a:t>
                      </a: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b</a:t>
                      </a: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c</a:t>
                      </a: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d</a:t>
                      </a: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2000" b="1" dirty="0">
                        <a:solidFill>
                          <a:srgbClr val="000000"/>
                        </a:solidFill>
                        <a:latin typeface="+mn-lt"/>
                        <a:ea typeface="+mn-ea"/>
                        <a:cs typeface="+mn-ea"/>
                        <a:sym typeface="+mn-lt"/>
                      </a:endParaRPr>
                    </a:p>
                  </a:txBody>
                  <a:tcPr marT="45699" marB="4569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 name="AutoShape 120">
            <a:extLst>
              <a:ext uri="{FF2B5EF4-FFF2-40B4-BE49-F238E27FC236}">
                <a16:creationId xmlns:a16="http://schemas.microsoft.com/office/drawing/2014/main" id="{B18E6793-B20A-4AB6-B0E2-F602C13A92A8}"/>
              </a:ext>
            </a:extLst>
          </p:cNvPr>
          <p:cNvSpPr>
            <a:spLocks noChangeArrowheads="1"/>
          </p:cNvSpPr>
          <p:nvPr/>
        </p:nvSpPr>
        <p:spPr bwMode="auto">
          <a:xfrm>
            <a:off x="4367213" y="3890727"/>
            <a:ext cx="2447925" cy="792162"/>
          </a:xfrm>
          <a:prstGeom prst="downArrow">
            <a:avLst>
              <a:gd name="adj1" fmla="val 50000"/>
              <a:gd name="adj2" fmla="val 25000"/>
            </a:avLst>
          </a:prstGeom>
          <a:noFill/>
          <a:ln w="9525">
            <a:solidFill>
              <a:srgbClr val="FF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gn="ct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建立数据</a:t>
            </a:r>
          </a:p>
          <a:p>
            <a:pPr algn="ct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间的</a:t>
            </a:r>
            <a:r>
              <a:rPr lang="zh-CN" altLang="en-US" sz="1800" dirty="0">
                <a:solidFill>
                  <a:srgbClr val="FF0000"/>
                </a:solidFill>
                <a:latin typeface="+mn-lt"/>
                <a:ea typeface="+mn-ea"/>
                <a:cs typeface="+mn-ea"/>
                <a:sym typeface="+mn-lt"/>
              </a:rPr>
              <a:t>联系</a:t>
            </a:r>
          </a:p>
        </p:txBody>
      </p:sp>
      <p:sp>
        <p:nvSpPr>
          <p:cNvPr id="28" name="文本框 13">
            <a:extLst>
              <a:ext uri="{FF2B5EF4-FFF2-40B4-BE49-F238E27FC236}">
                <a16:creationId xmlns:a16="http://schemas.microsoft.com/office/drawing/2014/main" id="{102364A2-74C7-4FBE-B3B1-CBB0761DC519}"/>
              </a:ext>
            </a:extLst>
          </p:cNvPr>
          <p:cNvSpPr txBox="1">
            <a:spLocks noChangeArrowheads="1"/>
          </p:cNvSpPr>
          <p:nvPr/>
        </p:nvSpPr>
        <p:spPr bwMode="auto">
          <a:xfrm>
            <a:off x="2476500" y="2265127"/>
            <a:ext cx="5670550" cy="417165"/>
          </a:xfrm>
          <a:prstGeom prst="rect">
            <a:avLst/>
          </a:prstGeom>
          <a:noFill/>
          <a:ln>
            <a:noFill/>
          </a:ln>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fontAlgn="base">
              <a:lnSpc>
                <a:spcPct val="130000"/>
              </a:lnSpc>
              <a:spcAft>
                <a:spcPct val="0"/>
              </a:spcAft>
              <a:buSzPct val="75000"/>
              <a:buFont typeface="Wingdings" panose="05000000000000000000" pitchFamily="2" charset="2"/>
              <a:buNone/>
              <a:defRPr/>
            </a:pP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单链表：分配不一定连续的空间</a:t>
            </a:r>
          </a:p>
        </p:txBody>
      </p:sp>
      <p:sp>
        <p:nvSpPr>
          <p:cNvPr id="16" name="文本框 15">
            <a:extLst>
              <a:ext uri="{FF2B5EF4-FFF2-40B4-BE49-F238E27FC236}">
                <a16:creationId xmlns:a16="http://schemas.microsoft.com/office/drawing/2014/main" id="{D831B29E-93FC-4E18-A8D2-900744921328}"/>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17" name="组合 16">
            <a:extLst>
              <a:ext uri="{FF2B5EF4-FFF2-40B4-BE49-F238E27FC236}">
                <a16:creationId xmlns:a16="http://schemas.microsoft.com/office/drawing/2014/main" id="{3AB2F315-912E-4044-955F-D3648026D4D9}"/>
              </a:ext>
            </a:extLst>
          </p:cNvPr>
          <p:cNvGrpSpPr/>
          <p:nvPr/>
        </p:nvGrpSpPr>
        <p:grpSpPr>
          <a:xfrm>
            <a:off x="1485900" y="1155700"/>
            <a:ext cx="10706100" cy="108000"/>
            <a:chOff x="1485900" y="1155700"/>
            <a:chExt cx="10706100" cy="108000"/>
          </a:xfrm>
        </p:grpSpPr>
        <p:sp>
          <p:nvSpPr>
            <p:cNvPr id="29" name="矩形 28">
              <a:extLst>
                <a:ext uri="{FF2B5EF4-FFF2-40B4-BE49-F238E27FC236}">
                  <a16:creationId xmlns:a16="http://schemas.microsoft.com/office/drawing/2014/main" id="{29233DB3-D8F9-4C04-8F97-BA580B858942}"/>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E6A6D974-7F47-4960-A18C-0C6239717DFF}"/>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1" name="文本框 30">
            <a:extLst>
              <a:ext uri="{FF2B5EF4-FFF2-40B4-BE49-F238E27FC236}">
                <a16:creationId xmlns:a16="http://schemas.microsoft.com/office/drawing/2014/main" id="{7AA1843C-5A0B-4131-BD4B-61D113D04557}"/>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Tree>
    <p:extLst>
      <p:ext uri="{BB962C8B-B14F-4D97-AF65-F5344CB8AC3E}">
        <p14:creationId xmlns:p14="http://schemas.microsoft.com/office/powerpoint/2010/main" val="936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ine 3">
            <a:extLst>
              <a:ext uri="{FF2B5EF4-FFF2-40B4-BE49-F238E27FC236}">
                <a16:creationId xmlns:a16="http://schemas.microsoft.com/office/drawing/2014/main" id="{006BCE7D-BCA6-4A81-9EF1-400C80A08F22}"/>
              </a:ext>
            </a:extLst>
          </p:cNvPr>
          <p:cNvSpPr>
            <a:spLocks noChangeShapeType="1"/>
          </p:cNvSpPr>
          <p:nvPr/>
        </p:nvSpPr>
        <p:spPr bwMode="auto">
          <a:xfrm>
            <a:off x="3850164" y="2326889"/>
            <a:ext cx="0" cy="0"/>
          </a:xfrm>
          <a:prstGeom prst="line">
            <a:avLst/>
          </a:prstGeom>
          <a:noFill/>
          <a:ln w="9525">
            <a:solidFill>
              <a:srgbClr val="000000"/>
            </a:solidFill>
            <a:miter lim="800000"/>
            <a:headEnd/>
            <a:tailEnd/>
          </a:ln>
        </p:spPr>
        <p:txBody>
          <a:bodyPr/>
          <a:lstStyle/>
          <a:p>
            <a:pPr marL="0" marR="0" lvl="0" indent="0" defTabSz="914400" eaLnBrk="0" fontAlgn="base" latinLnBrk="0" hangingPunct="0">
              <a:lnSpc>
                <a:spcPct val="130000"/>
              </a:lnSpc>
              <a:spcBef>
                <a:spcPct val="0"/>
              </a:spcBef>
              <a:spcAft>
                <a:spcPct val="0"/>
              </a:spcAft>
              <a:buClrTx/>
              <a:buSzTx/>
              <a:buFontTx/>
              <a:buNone/>
              <a:tabLst/>
              <a:defRPr/>
            </a:pPr>
            <a:endParaRPr kumimoji="0" lang="zh-CN" altLang="en-US" i="0" u="none" strike="noStrike" kern="0" cap="none" spc="0" normalizeH="0" baseline="0" noProof="0">
              <a:ln>
                <a:noFill/>
              </a:ln>
              <a:solidFill>
                <a:srgbClr val="000000"/>
              </a:solidFill>
              <a:effectLst/>
              <a:uLnTx/>
              <a:uFillTx/>
              <a:cs typeface="+mn-ea"/>
              <a:sym typeface="+mn-lt"/>
            </a:endParaRPr>
          </a:p>
        </p:txBody>
      </p:sp>
      <p:graphicFrame>
        <p:nvGraphicFramePr>
          <p:cNvPr id="29" name="表格 28">
            <a:extLst>
              <a:ext uri="{FF2B5EF4-FFF2-40B4-BE49-F238E27FC236}">
                <a16:creationId xmlns:a16="http://schemas.microsoft.com/office/drawing/2014/main" id="{AF729A37-48C0-444D-B2E2-C30E6AC0917D}"/>
              </a:ext>
            </a:extLst>
          </p:cNvPr>
          <p:cNvGraphicFramePr/>
          <p:nvPr>
            <p:extLst>
              <p:ext uri="{D42A27DB-BD31-4B8C-83A1-F6EECF244321}">
                <p14:modId xmlns:p14="http://schemas.microsoft.com/office/powerpoint/2010/main" val="3181217390"/>
              </p:ext>
            </p:extLst>
          </p:nvPr>
        </p:nvGraphicFramePr>
        <p:xfrm>
          <a:off x="4688364" y="2479289"/>
          <a:ext cx="1219200" cy="448030"/>
        </p:xfrm>
        <a:graphic>
          <a:graphicData uri="http://schemas.openxmlformats.org/drawingml/2006/table">
            <a:tbl>
              <a:tblPr/>
              <a:tblGrid>
                <a:gridCol w="854075">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tblGrid>
              <a:tr h="447675">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Head</a:t>
                      </a:r>
                    </a:p>
                  </a:txBody>
                  <a:tcPr marT="45675" marB="45675">
                    <a:lnL>
                      <a:noFill/>
                    </a:lnL>
                    <a:lnR w="12700" cap="flat" cmpd="sng">
                      <a:solidFill>
                        <a:srgbClr val="000000"/>
                      </a:solidFill>
                      <a:prstDash val="solid"/>
                      <a:miter/>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a:t>
                      </a:r>
                    </a:p>
                  </a:txBody>
                  <a:tcPr marT="45675" marB="45675">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 name="Line 65">
            <a:extLst>
              <a:ext uri="{FF2B5EF4-FFF2-40B4-BE49-F238E27FC236}">
                <a16:creationId xmlns:a16="http://schemas.microsoft.com/office/drawing/2014/main" id="{1EC00381-9C13-4662-837B-686258E72A66}"/>
              </a:ext>
            </a:extLst>
          </p:cNvPr>
          <p:cNvSpPr>
            <a:spLocks noChangeShapeType="1"/>
          </p:cNvSpPr>
          <p:nvPr/>
        </p:nvSpPr>
        <p:spPr bwMode="auto">
          <a:xfrm>
            <a:off x="5747357" y="2927319"/>
            <a:ext cx="6103" cy="403575"/>
          </a:xfrm>
          <a:prstGeom prst="line">
            <a:avLst/>
          </a:prstGeom>
          <a:noFill/>
          <a:ln w="9525">
            <a:solidFill>
              <a:srgbClr val="FF0000"/>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aphicFrame>
        <p:nvGraphicFramePr>
          <p:cNvPr id="31" name="表格 30">
            <a:extLst>
              <a:ext uri="{FF2B5EF4-FFF2-40B4-BE49-F238E27FC236}">
                <a16:creationId xmlns:a16="http://schemas.microsoft.com/office/drawing/2014/main" id="{5C0C9AB2-2217-4D8F-BE7A-B5AE00CB2F91}"/>
              </a:ext>
            </a:extLst>
          </p:cNvPr>
          <p:cNvGraphicFramePr/>
          <p:nvPr>
            <p:extLst>
              <p:ext uri="{D42A27DB-BD31-4B8C-83A1-F6EECF244321}">
                <p14:modId xmlns:p14="http://schemas.microsoft.com/office/powerpoint/2010/main" val="1617702853"/>
              </p:ext>
            </p:extLst>
          </p:nvPr>
        </p:nvGraphicFramePr>
        <p:xfrm>
          <a:off x="2288064" y="3317489"/>
          <a:ext cx="7239000" cy="1101725"/>
        </p:xfrm>
        <a:graphic>
          <a:graphicData uri="http://schemas.openxmlformats.org/drawingml/2006/table">
            <a:tbl>
              <a:tblPr/>
              <a:tblGrid>
                <a:gridCol w="341313">
                  <a:extLst>
                    <a:ext uri="{9D8B030D-6E8A-4147-A177-3AD203B41FA5}">
                      <a16:colId xmlns:a16="http://schemas.microsoft.com/office/drawing/2014/main" val="20000"/>
                    </a:ext>
                  </a:extLst>
                </a:gridCol>
                <a:gridCol w="382587">
                  <a:extLst>
                    <a:ext uri="{9D8B030D-6E8A-4147-A177-3AD203B41FA5}">
                      <a16:colId xmlns:a16="http://schemas.microsoft.com/office/drawing/2014/main" val="20001"/>
                    </a:ext>
                  </a:extLst>
                </a:gridCol>
                <a:gridCol w="336550">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10858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18097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gridCol w="361950">
                  <a:extLst>
                    <a:ext uri="{9D8B030D-6E8A-4147-A177-3AD203B41FA5}">
                      <a16:colId xmlns:a16="http://schemas.microsoft.com/office/drawing/2014/main" val="20011"/>
                    </a:ext>
                  </a:extLst>
                </a:gridCol>
                <a:gridCol w="723900">
                  <a:extLst>
                    <a:ext uri="{9D8B030D-6E8A-4147-A177-3AD203B41FA5}">
                      <a16:colId xmlns:a16="http://schemas.microsoft.com/office/drawing/2014/main" val="20012"/>
                    </a:ext>
                  </a:extLst>
                </a:gridCol>
              </a:tblGrid>
              <a:tr h="522317">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723" marB="45723">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D</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0</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B</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c</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b</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C</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d</a:t>
                      </a: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C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1" dirty="0">
                          <a:solidFill>
                            <a:srgbClr val="000000"/>
                          </a:solidFill>
                          <a:latin typeface="+mn-lt"/>
                          <a:ea typeface="+mn-ea"/>
                          <a:cs typeface="+mn-ea"/>
                          <a:sym typeface="+mn-lt"/>
                        </a:rPr>
                        <a:t>…</a:t>
                      </a:r>
                    </a:p>
                  </a:txBody>
                  <a:tcPr marT="45723" marB="45723">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408">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600" b="1" dirty="0">
                        <a:solidFill>
                          <a:srgbClr val="000000"/>
                        </a:solidFill>
                        <a:latin typeface="+mn-lt"/>
                        <a:ea typeface="+mn-ea"/>
                        <a:cs typeface="+mn-ea"/>
                        <a:sym typeface="+mn-lt"/>
                      </a:endParaRP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d</a:t>
                      </a: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solidFill>
                      <a:srgbClr val="CCCCFF"/>
                    </a:solid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600" b="1" dirty="0">
                        <a:solidFill>
                          <a:srgbClr val="000000"/>
                        </a:solidFill>
                        <a:latin typeface="+mn-lt"/>
                        <a:ea typeface="+mn-ea"/>
                        <a:cs typeface="+mn-ea"/>
                        <a:sym typeface="+mn-lt"/>
                      </a:endParaRP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b</a:t>
                      </a: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solidFill>
                      <a:srgbClr val="CCCCFF"/>
                    </a:solid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600" b="1" dirty="0">
                        <a:solidFill>
                          <a:srgbClr val="000000"/>
                        </a:solidFill>
                        <a:latin typeface="+mn-lt"/>
                        <a:ea typeface="+mn-ea"/>
                        <a:cs typeface="+mn-ea"/>
                        <a:sym typeface="+mn-lt"/>
                      </a:endParaRP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a</a:t>
                      </a: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solidFill>
                      <a:srgbClr val="CCCCFF"/>
                    </a:solid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600" b="1" dirty="0">
                        <a:solidFill>
                          <a:srgbClr val="000000"/>
                        </a:solidFill>
                        <a:latin typeface="+mn-lt"/>
                        <a:ea typeface="+mn-ea"/>
                        <a:cs typeface="+mn-ea"/>
                        <a:sym typeface="+mn-lt"/>
                      </a:endParaRP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gridSpan="2">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600" b="1" dirty="0">
                          <a:solidFill>
                            <a:srgbClr val="000000"/>
                          </a:solidFill>
                          <a:latin typeface="+mn-lt"/>
                          <a:ea typeface="+mn-ea"/>
                          <a:cs typeface="+mn-ea"/>
                          <a:sym typeface="+mn-lt"/>
                        </a:rPr>
                        <a:t>地址</a:t>
                      </a:r>
                      <a:r>
                        <a:rPr lang="en-US" altLang="zh-CN" sz="1600" b="1" dirty="0">
                          <a:solidFill>
                            <a:srgbClr val="000000"/>
                          </a:solidFill>
                          <a:latin typeface="+mn-lt"/>
                          <a:ea typeface="+mn-ea"/>
                          <a:cs typeface="+mn-ea"/>
                          <a:sym typeface="+mn-lt"/>
                        </a:rPr>
                        <a:t>c</a:t>
                      </a: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solidFill>
                      <a:srgbClr val="CCCCFF"/>
                    </a:solidFill>
                  </a:tcPr>
                </a:tc>
                <a:tc hMerge="1">
                  <a:txBody>
                    <a:bodyPr/>
                    <a:lstStyle/>
                    <a:p>
                      <a:endParaRPr lang="zh-CN"/>
                    </a:p>
                  </a:txBody>
                  <a:tcPr>
                    <a:lnT w="12700" cap="flat" cmpd="sng">
                      <a:solidFill>
                        <a:schemeClr val="tx1"/>
                      </a:solidFill>
                      <a:prstDash val="solid"/>
                      <a:miter/>
                      <a:headEnd type="none" w="med" len="med"/>
                      <a:tailEnd type="none" w="med" len="med"/>
                    </a:lnT>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imes New Roman"/>
                          <a:ea typeface="微软雅黑"/>
                        </a:defRPr>
                      </a:lvl6pPr>
                      <a:lvl7pPr marL="2743200" algn="l" defTabSz="914400" rtl="0" eaLnBrk="1" latinLnBrk="0" hangingPunct="1">
                        <a:defRPr sz="1800" kern="1200">
                          <a:solidFill>
                            <a:schemeClr val="tx1"/>
                          </a:solidFill>
                          <a:latin typeface="Times New Roman"/>
                          <a:ea typeface="微软雅黑"/>
                        </a:defRPr>
                      </a:lvl7pPr>
                      <a:lvl8pPr marL="3200400" algn="l" defTabSz="914400" rtl="0" eaLnBrk="1" latinLnBrk="0" hangingPunct="1">
                        <a:defRPr sz="1800" kern="1200">
                          <a:solidFill>
                            <a:schemeClr val="tx1"/>
                          </a:solidFill>
                          <a:latin typeface="Times New Roman"/>
                          <a:ea typeface="微软雅黑"/>
                        </a:defRPr>
                      </a:lvl8pPr>
                      <a:lvl9pPr marL="3657600" algn="l" defTabSz="914400" rtl="0" eaLnBrk="1" latinLnBrk="0" hangingPunct="1">
                        <a:defRPr sz="1800" kern="1200">
                          <a:solidFill>
                            <a:schemeClr val="tx1"/>
                          </a:solidFill>
                          <a:latin typeface="Times New Roman"/>
                          <a:ea typeface="微软雅黑"/>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600" b="1" dirty="0">
                        <a:solidFill>
                          <a:srgbClr val="000000"/>
                        </a:solidFill>
                        <a:latin typeface="+mn-lt"/>
                        <a:ea typeface="+mn-ea"/>
                        <a:cs typeface="+mn-ea"/>
                        <a:sym typeface="+mn-lt"/>
                      </a:endParaRPr>
                    </a:p>
                  </a:txBody>
                  <a:tcPr marT="45723" marB="45723">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32" name="Group 66">
            <a:extLst>
              <a:ext uri="{FF2B5EF4-FFF2-40B4-BE49-F238E27FC236}">
                <a16:creationId xmlns:a16="http://schemas.microsoft.com/office/drawing/2014/main" id="{6D1849D5-B387-4A96-ACBA-0EB2D5E7F568}"/>
              </a:ext>
            </a:extLst>
          </p:cNvPr>
          <p:cNvGrpSpPr>
            <a:grpSpLocks/>
          </p:cNvGrpSpPr>
          <p:nvPr/>
        </p:nvGrpSpPr>
        <p:grpSpPr bwMode="auto">
          <a:xfrm>
            <a:off x="3850165" y="3732493"/>
            <a:ext cx="2119313" cy="364464"/>
            <a:chOff x="1632" y="1943"/>
            <a:chExt cx="1392" cy="190"/>
          </a:xfrm>
        </p:grpSpPr>
        <p:sp>
          <p:nvSpPr>
            <p:cNvPr id="33" name="Line 67">
              <a:extLst>
                <a:ext uri="{FF2B5EF4-FFF2-40B4-BE49-F238E27FC236}">
                  <a16:creationId xmlns:a16="http://schemas.microsoft.com/office/drawing/2014/main" id="{2F5B3253-1487-41B3-AD92-97A945F6B9CA}"/>
                </a:ext>
              </a:extLst>
            </p:cNvPr>
            <p:cNvSpPr>
              <a:spLocks noChangeShapeType="1"/>
            </p:cNvSpPr>
            <p:nvPr/>
          </p:nvSpPr>
          <p:spPr bwMode="auto">
            <a:xfrm flipH="1">
              <a:off x="3024" y="1943"/>
              <a:ext cx="0" cy="190"/>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34" name="Line 68">
              <a:extLst>
                <a:ext uri="{FF2B5EF4-FFF2-40B4-BE49-F238E27FC236}">
                  <a16:creationId xmlns:a16="http://schemas.microsoft.com/office/drawing/2014/main" id="{205BA184-3CDE-4319-A98A-6AA40E7F7860}"/>
                </a:ext>
              </a:extLst>
            </p:cNvPr>
            <p:cNvSpPr>
              <a:spLocks noChangeShapeType="1"/>
            </p:cNvSpPr>
            <p:nvPr/>
          </p:nvSpPr>
          <p:spPr bwMode="auto">
            <a:xfrm flipH="1">
              <a:off x="1632" y="2133"/>
              <a:ext cx="1392" cy="0"/>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35" name="Line 69">
              <a:extLst>
                <a:ext uri="{FF2B5EF4-FFF2-40B4-BE49-F238E27FC236}">
                  <a16:creationId xmlns:a16="http://schemas.microsoft.com/office/drawing/2014/main" id="{65832D0C-2159-4E11-BB6F-E05822C6B2A1}"/>
                </a:ext>
              </a:extLst>
            </p:cNvPr>
            <p:cNvSpPr>
              <a:spLocks noChangeShapeType="1"/>
            </p:cNvSpPr>
            <p:nvPr/>
          </p:nvSpPr>
          <p:spPr bwMode="auto">
            <a:xfrm flipV="1">
              <a:off x="1632" y="1989"/>
              <a:ext cx="0" cy="144"/>
            </a:xfrm>
            <a:prstGeom prst="line">
              <a:avLst/>
            </a:prstGeom>
            <a:noFill/>
            <a:ln w="9525">
              <a:solidFill>
                <a:srgbClr val="FF0000"/>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pSp>
      <p:sp>
        <p:nvSpPr>
          <p:cNvPr id="36" name="Line 70">
            <a:extLst>
              <a:ext uri="{FF2B5EF4-FFF2-40B4-BE49-F238E27FC236}">
                <a16:creationId xmlns:a16="http://schemas.microsoft.com/office/drawing/2014/main" id="{2CC7C3B9-2EF9-4BFE-9FB9-42A343C9F6F2}"/>
              </a:ext>
            </a:extLst>
          </p:cNvPr>
          <p:cNvSpPr>
            <a:spLocks noChangeShapeType="1"/>
          </p:cNvSpPr>
          <p:nvPr/>
        </p:nvSpPr>
        <p:spPr bwMode="auto">
          <a:xfrm>
            <a:off x="4196239" y="3669914"/>
            <a:ext cx="0" cy="876300"/>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dirty="0">
              <a:solidFill>
                <a:srgbClr val="000000"/>
              </a:solidFill>
              <a:cs typeface="+mn-ea"/>
              <a:sym typeface="+mn-lt"/>
            </a:endParaRPr>
          </a:p>
        </p:txBody>
      </p:sp>
      <p:grpSp>
        <p:nvGrpSpPr>
          <p:cNvPr id="37" name="Group 71">
            <a:extLst>
              <a:ext uri="{FF2B5EF4-FFF2-40B4-BE49-F238E27FC236}">
                <a16:creationId xmlns:a16="http://schemas.microsoft.com/office/drawing/2014/main" id="{72A11612-BA2F-4BC4-8577-F8C3C125AD28}"/>
              </a:ext>
            </a:extLst>
          </p:cNvPr>
          <p:cNvGrpSpPr>
            <a:grpSpLocks/>
          </p:cNvGrpSpPr>
          <p:nvPr/>
        </p:nvGrpSpPr>
        <p:grpSpPr bwMode="auto">
          <a:xfrm>
            <a:off x="4175602" y="3669043"/>
            <a:ext cx="4092575" cy="877166"/>
            <a:chOff x="1872" y="1968"/>
            <a:chExt cx="2544" cy="261"/>
          </a:xfrm>
        </p:grpSpPr>
        <p:sp>
          <p:nvSpPr>
            <p:cNvPr id="38" name="Line 72">
              <a:extLst>
                <a:ext uri="{FF2B5EF4-FFF2-40B4-BE49-F238E27FC236}">
                  <a16:creationId xmlns:a16="http://schemas.microsoft.com/office/drawing/2014/main" id="{97AC462D-AAE4-4DC6-B591-E7CD00FAB406}"/>
                </a:ext>
              </a:extLst>
            </p:cNvPr>
            <p:cNvSpPr>
              <a:spLocks noChangeShapeType="1"/>
            </p:cNvSpPr>
            <p:nvPr/>
          </p:nvSpPr>
          <p:spPr bwMode="auto">
            <a:xfrm>
              <a:off x="1872" y="2229"/>
              <a:ext cx="2544" cy="0"/>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dirty="0">
                <a:solidFill>
                  <a:srgbClr val="000000"/>
                </a:solidFill>
                <a:cs typeface="+mn-ea"/>
                <a:sym typeface="+mn-lt"/>
              </a:endParaRPr>
            </a:p>
          </p:txBody>
        </p:sp>
        <p:sp>
          <p:nvSpPr>
            <p:cNvPr id="39" name="Line 73">
              <a:extLst>
                <a:ext uri="{FF2B5EF4-FFF2-40B4-BE49-F238E27FC236}">
                  <a16:creationId xmlns:a16="http://schemas.microsoft.com/office/drawing/2014/main" id="{1772390B-D425-4F8D-831E-E00DBB08D5B5}"/>
                </a:ext>
              </a:extLst>
            </p:cNvPr>
            <p:cNvSpPr>
              <a:spLocks noChangeShapeType="1"/>
            </p:cNvSpPr>
            <p:nvPr/>
          </p:nvSpPr>
          <p:spPr bwMode="auto">
            <a:xfrm flipH="1" flipV="1">
              <a:off x="4416" y="1968"/>
              <a:ext cx="0" cy="261"/>
            </a:xfrm>
            <a:prstGeom prst="line">
              <a:avLst/>
            </a:prstGeom>
            <a:noFill/>
            <a:ln w="9525">
              <a:solidFill>
                <a:srgbClr val="FF0000"/>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pSp>
      <p:sp>
        <p:nvSpPr>
          <p:cNvPr id="40" name="Line 74">
            <a:extLst>
              <a:ext uri="{FF2B5EF4-FFF2-40B4-BE49-F238E27FC236}">
                <a16:creationId xmlns:a16="http://schemas.microsoft.com/office/drawing/2014/main" id="{AC16D899-D8CD-4C05-9090-C2D2E4733F92}"/>
              </a:ext>
            </a:extLst>
          </p:cNvPr>
          <p:cNvSpPr>
            <a:spLocks noChangeShapeType="1"/>
          </p:cNvSpPr>
          <p:nvPr/>
        </p:nvSpPr>
        <p:spPr bwMode="auto">
          <a:xfrm>
            <a:off x="8639651" y="3732494"/>
            <a:ext cx="0" cy="963484"/>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pSp>
        <p:nvGrpSpPr>
          <p:cNvPr id="41" name="Group 75">
            <a:extLst>
              <a:ext uri="{FF2B5EF4-FFF2-40B4-BE49-F238E27FC236}">
                <a16:creationId xmlns:a16="http://schemas.microsoft.com/office/drawing/2014/main" id="{C0E22837-EDED-4D35-B30D-E84D25671824}"/>
              </a:ext>
            </a:extLst>
          </p:cNvPr>
          <p:cNvGrpSpPr>
            <a:grpSpLocks/>
          </p:cNvGrpSpPr>
          <p:nvPr/>
        </p:nvGrpSpPr>
        <p:grpSpPr bwMode="auto">
          <a:xfrm>
            <a:off x="2699227" y="3738228"/>
            <a:ext cx="5940425" cy="957749"/>
            <a:chOff x="960" y="2023"/>
            <a:chExt cx="3734" cy="306"/>
          </a:xfrm>
        </p:grpSpPr>
        <p:sp>
          <p:nvSpPr>
            <p:cNvPr id="42" name="Line 76">
              <a:extLst>
                <a:ext uri="{FF2B5EF4-FFF2-40B4-BE49-F238E27FC236}">
                  <a16:creationId xmlns:a16="http://schemas.microsoft.com/office/drawing/2014/main" id="{6F343AEC-BFA7-4C29-990B-C70F566F032F}"/>
                </a:ext>
              </a:extLst>
            </p:cNvPr>
            <p:cNvSpPr>
              <a:spLocks noChangeShapeType="1"/>
            </p:cNvSpPr>
            <p:nvPr/>
          </p:nvSpPr>
          <p:spPr bwMode="auto">
            <a:xfrm flipH="1" flipV="1">
              <a:off x="960" y="2325"/>
              <a:ext cx="3734" cy="4"/>
            </a:xfrm>
            <a:prstGeom prst="line">
              <a:avLst/>
            </a:prstGeom>
            <a:noFill/>
            <a:ln w="9525">
              <a:solidFill>
                <a:srgbClr val="FF0000"/>
              </a:solidFill>
              <a:round/>
              <a:headEnd/>
              <a:tailEn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sp>
          <p:nvSpPr>
            <p:cNvPr id="43" name="Line 77">
              <a:extLst>
                <a:ext uri="{FF2B5EF4-FFF2-40B4-BE49-F238E27FC236}">
                  <a16:creationId xmlns:a16="http://schemas.microsoft.com/office/drawing/2014/main" id="{5B7BBD53-DD77-442C-83CE-440FAD8A0B67}"/>
                </a:ext>
              </a:extLst>
            </p:cNvPr>
            <p:cNvSpPr>
              <a:spLocks noChangeShapeType="1"/>
            </p:cNvSpPr>
            <p:nvPr/>
          </p:nvSpPr>
          <p:spPr bwMode="auto">
            <a:xfrm flipH="1" flipV="1">
              <a:off x="960" y="2023"/>
              <a:ext cx="0" cy="302"/>
            </a:xfrm>
            <a:prstGeom prst="line">
              <a:avLst/>
            </a:prstGeom>
            <a:noFill/>
            <a:ln w="9525">
              <a:solidFill>
                <a:srgbClr val="FF0000"/>
              </a:solidFill>
              <a:round/>
              <a:headEnd/>
              <a:tailEnd type="triangle" w="med" len="med"/>
            </a:ln>
          </p:spPr>
          <p:txBody>
            <a:bodyPr/>
            <a:lstStyle/>
            <a:p>
              <a:pPr eaLnBrk="0" fontAlgn="base" hangingPunct="0">
                <a:lnSpc>
                  <a:spcPct val="130000"/>
                </a:lnSpc>
                <a:spcBef>
                  <a:spcPct val="0"/>
                </a:spcBef>
                <a:spcAft>
                  <a:spcPct val="0"/>
                </a:spcAft>
                <a:defRPr/>
              </a:pPr>
              <a:endParaRPr lang="zh-CN" altLang="en-US">
                <a:solidFill>
                  <a:srgbClr val="000000"/>
                </a:solidFill>
                <a:cs typeface="+mn-ea"/>
                <a:sym typeface="+mn-lt"/>
              </a:endParaRPr>
            </a:p>
          </p:txBody>
        </p:sp>
      </p:grpSp>
      <p:sp>
        <p:nvSpPr>
          <p:cNvPr id="44" name="文本框 43">
            <a:extLst>
              <a:ext uri="{FF2B5EF4-FFF2-40B4-BE49-F238E27FC236}">
                <a16:creationId xmlns:a16="http://schemas.microsoft.com/office/drawing/2014/main" id="{DD47D4CA-6104-4444-A867-2D3FA4CBE88F}"/>
              </a:ext>
            </a:extLst>
          </p:cNvPr>
          <p:cNvSpPr txBox="1"/>
          <p:nvPr/>
        </p:nvSpPr>
        <p:spPr>
          <a:xfrm>
            <a:off x="2291239" y="2076064"/>
            <a:ext cx="7788275" cy="461962"/>
          </a:xfrm>
          <a:prstGeom prst="rect">
            <a:avLst/>
          </a:prstGeom>
          <a:noFill/>
        </p:spPr>
        <p:txBody>
          <a:bodyPr>
            <a:spAutoFit/>
          </a:bodyPr>
          <a:lstStyle/>
          <a:p>
            <a:pPr eaLnBrk="0" fontAlgn="base" hangingPunct="0">
              <a:spcBef>
                <a:spcPct val="0"/>
              </a:spcBef>
              <a:spcAft>
                <a:spcPct val="0"/>
              </a:spcAft>
              <a:defRPr/>
            </a:pPr>
            <a:r>
              <a:rPr lang="zh-CN" altLang="en-US" sz="2400" dirty="0">
                <a:solidFill>
                  <a:srgbClr val="000000"/>
                </a:solidFill>
                <a:cs typeface="+mn-ea"/>
                <a:sym typeface="+mn-lt"/>
              </a:rPr>
              <a:t> </a:t>
            </a:r>
            <a:r>
              <a:rPr lang="zh-CN" altLang="en-US" dirty="0">
                <a:solidFill>
                  <a:srgbClr val="000000"/>
                </a:solidFill>
                <a:cs typeface="+mn-ea"/>
                <a:sym typeface="+mn-lt"/>
              </a:rPr>
              <a:t>例</a:t>
            </a:r>
            <a:r>
              <a:rPr lang="en-US" altLang="zh-CN" dirty="0">
                <a:solidFill>
                  <a:srgbClr val="000000"/>
                </a:solidFill>
                <a:cs typeface="+mn-ea"/>
                <a:sym typeface="+mn-lt"/>
              </a:rPr>
              <a:t>. </a:t>
            </a:r>
            <a:r>
              <a:rPr lang="zh-CN" altLang="en-US" dirty="0">
                <a:solidFill>
                  <a:srgbClr val="000000"/>
                </a:solidFill>
                <a:cs typeface="+mn-ea"/>
                <a:sym typeface="+mn-lt"/>
              </a:rPr>
              <a:t>单链表</a:t>
            </a:r>
            <a:r>
              <a:rPr lang="en-US" altLang="zh-CN" dirty="0">
                <a:solidFill>
                  <a:srgbClr val="000000"/>
                </a:solidFill>
                <a:cs typeface="+mn-ea"/>
                <a:sym typeface="+mn-lt"/>
              </a:rPr>
              <a:t>: </a:t>
            </a:r>
            <a:r>
              <a:rPr lang="zh-CN" altLang="en-US" dirty="0">
                <a:solidFill>
                  <a:srgbClr val="000000"/>
                </a:solidFill>
                <a:cs typeface="+mn-ea"/>
                <a:sym typeface="+mn-lt"/>
              </a:rPr>
              <a:t>存放数据的空间顺序可任意</a:t>
            </a:r>
          </a:p>
        </p:txBody>
      </p:sp>
      <p:sp>
        <p:nvSpPr>
          <p:cNvPr id="45" name="文本框 44">
            <a:extLst>
              <a:ext uri="{FF2B5EF4-FFF2-40B4-BE49-F238E27FC236}">
                <a16:creationId xmlns:a16="http://schemas.microsoft.com/office/drawing/2014/main" id="{CD086BF5-046E-4A12-9C1B-D3F9EF1C8BCF}"/>
              </a:ext>
            </a:extLst>
          </p:cNvPr>
          <p:cNvSpPr txBox="1"/>
          <p:nvPr/>
        </p:nvSpPr>
        <p:spPr>
          <a:xfrm>
            <a:off x="1746620" y="1443249"/>
            <a:ext cx="4572000" cy="453266"/>
          </a:xfrm>
          <a:prstGeom prst="rect">
            <a:avLst/>
          </a:prstGeom>
          <a:noFill/>
        </p:spPr>
        <p:txBody>
          <a:bodyPr wrap="square">
            <a:spAutoFit/>
          </a:bodyPr>
          <a:lstStyle/>
          <a:p>
            <a:pPr fontAlgn="base">
              <a:lnSpc>
                <a:spcPct val="130000"/>
              </a:lnSpc>
              <a:spcBef>
                <a:spcPct val="0"/>
              </a:spcBef>
              <a:spcAft>
                <a:spcPct val="0"/>
              </a:spcAft>
              <a:buSzPct val="75000"/>
              <a:buFont typeface="Wingdings" panose="05000000000000000000" pitchFamily="2" charset="2"/>
              <a:buNone/>
              <a:defRPr/>
            </a:pPr>
            <a:r>
              <a:rPr lang="zh-CN" altLang="en-US" sz="2000" b="1" dirty="0">
                <a:solidFill>
                  <a:srgbClr val="000000"/>
                </a:solidFill>
                <a:cs typeface="+mn-ea"/>
                <a:sym typeface="+mn-lt"/>
              </a:rPr>
              <a:t>（</a:t>
            </a:r>
            <a:r>
              <a:rPr lang="en-US" altLang="zh-CN" sz="2000" b="1" dirty="0">
                <a:solidFill>
                  <a:srgbClr val="000000"/>
                </a:solidFill>
                <a:cs typeface="+mn-ea"/>
                <a:sym typeface="+mn-lt"/>
              </a:rPr>
              <a:t>2</a:t>
            </a:r>
            <a:r>
              <a:rPr lang="zh-CN" altLang="en-US" sz="2000" b="1" dirty="0">
                <a:solidFill>
                  <a:srgbClr val="000000"/>
                </a:solidFill>
                <a:cs typeface="+mn-ea"/>
                <a:sym typeface="+mn-lt"/>
              </a:rPr>
              <a:t>）</a:t>
            </a:r>
            <a:r>
              <a:rPr lang="zh-CN" altLang="en-US" sz="2000" b="1" dirty="0">
                <a:solidFill>
                  <a:srgbClr val="3333FF"/>
                </a:solidFill>
                <a:cs typeface="+mn-ea"/>
                <a:sym typeface="+mn-lt"/>
              </a:rPr>
              <a:t>非顺序存储结构（</a:t>
            </a:r>
            <a:r>
              <a:rPr lang="zh-CN" altLang="en-US" sz="2000" b="1" dirty="0">
                <a:solidFill>
                  <a:srgbClr val="FF0000"/>
                </a:solidFill>
                <a:cs typeface="+mn-ea"/>
                <a:sym typeface="+mn-lt"/>
              </a:rPr>
              <a:t>链接表</a:t>
            </a:r>
            <a:r>
              <a:rPr lang="zh-CN" altLang="en-US" sz="2000" b="1" dirty="0">
                <a:solidFill>
                  <a:srgbClr val="3333FF"/>
                </a:solidFill>
                <a:cs typeface="+mn-ea"/>
                <a:sym typeface="+mn-lt"/>
              </a:rPr>
              <a:t>）</a:t>
            </a:r>
          </a:p>
        </p:txBody>
      </p:sp>
      <p:sp>
        <p:nvSpPr>
          <p:cNvPr id="46" name="文本框 45">
            <a:extLst>
              <a:ext uri="{FF2B5EF4-FFF2-40B4-BE49-F238E27FC236}">
                <a16:creationId xmlns:a16="http://schemas.microsoft.com/office/drawing/2014/main" id="{2CC8DBEC-A2FD-4903-9D48-5B103F2A7400}"/>
              </a:ext>
            </a:extLst>
          </p:cNvPr>
          <p:cNvSpPr txBox="1"/>
          <p:nvPr/>
        </p:nvSpPr>
        <p:spPr>
          <a:xfrm>
            <a:off x="1564164" y="4792276"/>
            <a:ext cx="4572000" cy="417165"/>
          </a:xfrm>
          <a:prstGeom prst="rect">
            <a:avLst/>
          </a:prstGeom>
          <a:noFill/>
        </p:spPr>
        <p:txBody>
          <a:bodyPr>
            <a:spAutoFit/>
          </a:bodyPr>
          <a:lstStyle/>
          <a:p>
            <a:pPr fontAlgn="base">
              <a:lnSpc>
                <a:spcPct val="130000"/>
              </a:lnSpc>
              <a:spcBef>
                <a:spcPct val="0"/>
              </a:spcBef>
              <a:spcAft>
                <a:spcPct val="0"/>
              </a:spcAft>
              <a:buSzPct val="75000"/>
              <a:buFont typeface="Wingdings" panose="05000000000000000000" pitchFamily="2" charset="2"/>
              <a:buNone/>
              <a:defRPr/>
            </a:pPr>
            <a:r>
              <a:rPr lang="zh-CN" altLang="en-US" dirty="0">
                <a:solidFill>
                  <a:srgbClr val="000000"/>
                </a:solidFill>
                <a:cs typeface="+mn-ea"/>
                <a:sym typeface="+mn-lt"/>
              </a:rPr>
              <a:t>一般表达形式：</a:t>
            </a:r>
          </a:p>
        </p:txBody>
      </p:sp>
      <p:sp>
        <p:nvSpPr>
          <p:cNvPr id="25" name="文本框 24">
            <a:extLst>
              <a:ext uri="{FF2B5EF4-FFF2-40B4-BE49-F238E27FC236}">
                <a16:creationId xmlns:a16="http://schemas.microsoft.com/office/drawing/2014/main" id="{B93D9224-B4BD-47AC-848D-ACF2B32B2650}"/>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6" name="组合 25">
            <a:extLst>
              <a:ext uri="{FF2B5EF4-FFF2-40B4-BE49-F238E27FC236}">
                <a16:creationId xmlns:a16="http://schemas.microsoft.com/office/drawing/2014/main" id="{E67682F2-2154-4366-90E4-8BAD87D3721A}"/>
              </a:ext>
            </a:extLst>
          </p:cNvPr>
          <p:cNvGrpSpPr/>
          <p:nvPr/>
        </p:nvGrpSpPr>
        <p:grpSpPr>
          <a:xfrm>
            <a:off x="1485900" y="1155700"/>
            <a:ext cx="10706100" cy="108000"/>
            <a:chOff x="1485900" y="1155700"/>
            <a:chExt cx="10706100" cy="108000"/>
          </a:xfrm>
        </p:grpSpPr>
        <p:sp>
          <p:nvSpPr>
            <p:cNvPr id="47" name="矩形 46">
              <a:extLst>
                <a:ext uri="{FF2B5EF4-FFF2-40B4-BE49-F238E27FC236}">
                  <a16:creationId xmlns:a16="http://schemas.microsoft.com/office/drawing/2014/main" id="{7E32ED55-75EC-4554-9343-10D0281F36C2}"/>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C30EE9C4-4C61-4A65-89A7-5E8DCB319034}"/>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9" name="文本框 48">
            <a:extLst>
              <a:ext uri="{FF2B5EF4-FFF2-40B4-BE49-F238E27FC236}">
                <a16:creationId xmlns:a16="http://schemas.microsoft.com/office/drawing/2014/main" id="{22AC2226-AE8D-4B05-BCAF-21B287F778F3}"/>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
        <p:nvSpPr>
          <p:cNvPr id="50" name="文本框 49">
            <a:extLst>
              <a:ext uri="{FF2B5EF4-FFF2-40B4-BE49-F238E27FC236}">
                <a16:creationId xmlns:a16="http://schemas.microsoft.com/office/drawing/2014/main" id="{01799452-FEFE-46F9-A4A6-67AD069C7F6E}"/>
              </a:ext>
            </a:extLst>
          </p:cNvPr>
          <p:cNvSpPr txBox="1"/>
          <p:nvPr/>
        </p:nvSpPr>
        <p:spPr>
          <a:xfrm>
            <a:off x="5151246" y="6283352"/>
            <a:ext cx="4572000" cy="417165"/>
          </a:xfrm>
          <a:prstGeom prst="rect">
            <a:avLst/>
          </a:prstGeom>
          <a:noFill/>
        </p:spPr>
        <p:txBody>
          <a:bodyPr>
            <a:spAutoFit/>
          </a:bodyPr>
          <a:lstStyle/>
          <a:p>
            <a:pPr fontAlgn="base">
              <a:lnSpc>
                <a:spcPct val="130000"/>
              </a:lnSpc>
              <a:spcBef>
                <a:spcPct val="0"/>
              </a:spcBef>
              <a:spcAft>
                <a:spcPct val="0"/>
              </a:spcAft>
              <a:buSzPct val="75000"/>
              <a:buFont typeface="Wingdings" panose="05000000000000000000" pitchFamily="2" charset="2"/>
              <a:buNone/>
              <a:defRPr/>
            </a:pPr>
            <a:r>
              <a:rPr lang="zh-CN" altLang="en-US" dirty="0">
                <a:solidFill>
                  <a:srgbClr val="000000"/>
                </a:solidFill>
                <a:cs typeface="+mn-ea"/>
                <a:sym typeface="+mn-lt"/>
              </a:rPr>
              <a:t>四个结点的</a:t>
            </a:r>
            <a:r>
              <a:rPr lang="zh-CN" altLang="en-US" dirty="0">
                <a:solidFill>
                  <a:srgbClr val="FF0000"/>
                </a:solidFill>
                <a:cs typeface="+mn-ea"/>
                <a:sym typeface="+mn-lt"/>
              </a:rPr>
              <a:t>单链表</a:t>
            </a:r>
          </a:p>
        </p:txBody>
      </p:sp>
      <p:pic>
        <p:nvPicPr>
          <p:cNvPr id="3" name="图片 2">
            <a:extLst>
              <a:ext uri="{FF2B5EF4-FFF2-40B4-BE49-F238E27FC236}">
                <a16:creationId xmlns:a16="http://schemas.microsoft.com/office/drawing/2014/main" id="{52F254C5-82FF-4249-B1BF-D111A1D5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057" y="5264177"/>
            <a:ext cx="7477125" cy="1019175"/>
          </a:xfrm>
          <a:prstGeom prst="rect">
            <a:avLst/>
          </a:prstGeom>
        </p:spPr>
      </p:pic>
    </p:spTree>
    <p:extLst>
      <p:ext uri="{BB962C8B-B14F-4D97-AF65-F5344CB8AC3E}">
        <p14:creationId xmlns:p14="http://schemas.microsoft.com/office/powerpoint/2010/main" val="41966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ppt_x"/>
                                          </p:val>
                                        </p:tav>
                                        <p:tav tm="100000">
                                          <p:val>
                                            <p:strVal val="#ppt_x"/>
                                          </p:val>
                                        </p:tav>
                                      </p:tavLst>
                                    </p:anim>
                                    <p:anim calcmode="lin" valueType="num">
                                      <p:cBhvr additive="base">
                                        <p:cTn id="1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fill="hold"/>
                                        <p:tgtEl>
                                          <p:spTgt spid="41"/>
                                        </p:tgtEl>
                                        <p:attrNameLst>
                                          <p:attrName>ppt_x</p:attrName>
                                        </p:attrNameLst>
                                      </p:cBhvr>
                                      <p:tavLst>
                                        <p:tav tm="0">
                                          <p:val>
                                            <p:strVal val="#ppt_x"/>
                                          </p:val>
                                        </p:tav>
                                        <p:tav tm="100000">
                                          <p:val>
                                            <p:strVal val="#ppt_x"/>
                                          </p:val>
                                        </p:tav>
                                      </p:tavLst>
                                    </p:anim>
                                    <p:anim calcmode="lin" valueType="num">
                                      <p:cBhvr additive="base">
                                        <p:cTn id="35" dur="500" fill="hold"/>
                                        <p:tgtEl>
                                          <p:spTgt spid="4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2BFB8EC4-819E-4ED5-831B-C33C2080A0B0}"/>
              </a:ext>
            </a:extLst>
          </p:cNvPr>
          <p:cNvSpPr txBox="1">
            <a:spLocks noChangeArrowheads="1"/>
          </p:cNvSpPr>
          <p:nvPr/>
        </p:nvSpPr>
        <p:spPr bwMode="auto">
          <a:xfrm>
            <a:off x="1836423" y="1346333"/>
            <a:ext cx="8497887" cy="4719562"/>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2000" b="1" dirty="0">
                <a:solidFill>
                  <a:srgbClr val="3333FF"/>
                </a:solidFill>
                <a:latin typeface="+mn-lt"/>
                <a:ea typeface="+mn-ea"/>
                <a:cs typeface="+mn-ea"/>
                <a:sym typeface="+mn-lt"/>
              </a:rPr>
              <a:t> 8</a:t>
            </a:r>
            <a:r>
              <a:rPr lang="zh-CN" altLang="en-US" sz="2000" b="1" dirty="0">
                <a:solidFill>
                  <a:srgbClr val="3333FF"/>
                </a:solidFill>
                <a:latin typeface="+mn-lt"/>
                <a:ea typeface="+mn-ea"/>
                <a:cs typeface="+mn-ea"/>
                <a:sym typeface="+mn-lt"/>
              </a:rPr>
              <a:t>）数据类型</a:t>
            </a:r>
            <a:r>
              <a:rPr lang="en-US" altLang="zh-CN" sz="2000" b="1" dirty="0">
                <a:solidFill>
                  <a:srgbClr val="3333FF"/>
                </a:solidFill>
                <a:latin typeface="+mn-lt"/>
                <a:ea typeface="+mn-ea"/>
                <a:cs typeface="+mn-ea"/>
                <a:sym typeface="+mn-lt"/>
              </a:rPr>
              <a:t>(data type)</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是一个值的</a:t>
            </a:r>
            <a:r>
              <a:rPr lang="zh-CN" altLang="en-US" sz="1800" dirty="0">
                <a:solidFill>
                  <a:srgbClr val="FF0000"/>
                </a:solidFill>
                <a:latin typeface="+mn-lt"/>
                <a:ea typeface="+mn-ea"/>
                <a:cs typeface="+mn-ea"/>
                <a:sym typeface="+mn-lt"/>
              </a:rPr>
              <a:t>集合</a:t>
            </a:r>
            <a:r>
              <a:rPr lang="zh-CN" altLang="en-US" sz="1800" dirty="0">
                <a:solidFill>
                  <a:srgbClr val="000000"/>
                </a:solidFill>
                <a:latin typeface="+mn-lt"/>
                <a:ea typeface="+mn-ea"/>
                <a:cs typeface="+mn-ea"/>
                <a:sym typeface="+mn-lt"/>
              </a:rPr>
              <a:t>和定义在这个值上的</a:t>
            </a:r>
            <a:r>
              <a:rPr lang="zh-CN" altLang="en-US" sz="1800" dirty="0">
                <a:solidFill>
                  <a:srgbClr val="FF0000"/>
                </a:solidFill>
                <a:latin typeface="+mn-lt"/>
                <a:ea typeface="+mn-ea"/>
                <a:cs typeface="+mn-ea"/>
                <a:sym typeface="+mn-lt"/>
              </a:rPr>
              <a:t>一组操作</a:t>
            </a:r>
            <a:r>
              <a:rPr lang="zh-CN" altLang="en-US" sz="1800" dirty="0">
                <a:solidFill>
                  <a:srgbClr val="000000"/>
                </a:solidFill>
                <a:latin typeface="+mn-lt"/>
                <a:ea typeface="+mn-ea"/>
                <a:cs typeface="+mn-ea"/>
                <a:sym typeface="+mn-lt"/>
              </a:rPr>
              <a:t>的</a:t>
            </a:r>
            <a:r>
              <a:rPr lang="zh-CN" altLang="en-US" sz="1800" dirty="0">
                <a:solidFill>
                  <a:srgbClr val="FF0000"/>
                </a:solidFill>
                <a:latin typeface="+mn-lt"/>
                <a:ea typeface="+mn-ea"/>
                <a:cs typeface="+mn-ea"/>
                <a:sym typeface="+mn-lt"/>
              </a:rPr>
              <a:t>总称</a:t>
            </a:r>
            <a:r>
              <a:rPr lang="zh-CN" altLang="en-US" sz="18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）原子类型（如：</a:t>
            </a:r>
            <a:r>
              <a:rPr lang="en-US" altLang="zh-CN" sz="1800" dirty="0" err="1">
                <a:solidFill>
                  <a:srgbClr val="000000"/>
                </a:solidFill>
                <a:latin typeface="+mn-lt"/>
                <a:ea typeface="+mn-ea"/>
                <a:cs typeface="+mn-ea"/>
                <a:sym typeface="+mn-lt"/>
              </a:rPr>
              <a:t>int,char,float</a:t>
            </a:r>
            <a:r>
              <a:rPr lang="zh-CN" altLang="en-US" sz="1800" dirty="0">
                <a:solidFill>
                  <a:srgbClr val="000000"/>
                </a:solidFill>
                <a:latin typeface="+mn-lt"/>
                <a:ea typeface="+mn-ea"/>
                <a:cs typeface="+mn-ea"/>
                <a:sym typeface="+mn-lt"/>
              </a:rPr>
              <a:t>等）</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）结构类型（如：数组、结构、联合体等）</a:t>
            </a:r>
          </a:p>
          <a:p>
            <a:pPr fontAlgn="base">
              <a:lnSpc>
                <a:spcPct val="130000"/>
              </a:lnSpc>
              <a:spcBef>
                <a:spcPts val="1200"/>
              </a:spcBef>
              <a:spcAft>
                <a:spcPct val="0"/>
              </a:spcAft>
              <a:buClrTx/>
              <a:buSzTx/>
              <a:buFontTx/>
              <a:buNone/>
              <a:defRPr/>
            </a:pPr>
            <a:r>
              <a:rPr lang="en-US" altLang="zh-CN" sz="2000" b="1" dirty="0">
                <a:solidFill>
                  <a:srgbClr val="3333FF"/>
                </a:solidFill>
                <a:latin typeface="+mn-lt"/>
                <a:ea typeface="+mn-ea"/>
                <a:cs typeface="+mn-ea"/>
                <a:sym typeface="+mn-lt"/>
              </a:rPr>
              <a:t> 9</a:t>
            </a:r>
            <a:r>
              <a:rPr lang="zh-CN" altLang="en-US" sz="2000" b="1" dirty="0">
                <a:solidFill>
                  <a:srgbClr val="3333FF"/>
                </a:solidFill>
                <a:latin typeface="+mn-lt"/>
                <a:ea typeface="+mn-ea"/>
                <a:cs typeface="+mn-ea"/>
                <a:sym typeface="+mn-lt"/>
              </a:rPr>
              <a:t>）抽象数据类型</a:t>
            </a:r>
            <a:r>
              <a:rPr lang="en-US" altLang="zh-CN" sz="2000" b="1" dirty="0">
                <a:solidFill>
                  <a:srgbClr val="3333FF"/>
                </a:solidFill>
                <a:latin typeface="+mn-lt"/>
                <a:ea typeface="+mn-ea"/>
                <a:cs typeface="+mn-ea"/>
                <a:sym typeface="+mn-lt"/>
              </a:rPr>
              <a:t>(Abstract Data Type)</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指一个数学模型以及定义在该模型上的一组操作，</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它是对数据结构逻辑上的定义，与计算机的实现无关。</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一个抽象数据类型可以用一个三元组来表示：</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zh-CN" altLang="en-US" sz="1800" dirty="0">
                <a:solidFill>
                  <a:srgbClr val="FF0000"/>
                </a:solidFill>
                <a:latin typeface="+mn-lt"/>
                <a:ea typeface="+mn-ea"/>
                <a:cs typeface="+mn-ea"/>
                <a:sym typeface="+mn-lt"/>
              </a:rPr>
              <a:t>（</a:t>
            </a:r>
            <a:r>
              <a:rPr lang="en-US" altLang="zh-CN" sz="1800" dirty="0">
                <a:solidFill>
                  <a:srgbClr val="FF0000"/>
                </a:solidFill>
                <a:latin typeface="+mn-lt"/>
                <a:ea typeface="+mn-ea"/>
                <a:cs typeface="+mn-ea"/>
                <a:sym typeface="+mn-lt"/>
              </a:rPr>
              <a:t>D</a:t>
            </a:r>
            <a:r>
              <a:rPr lang="zh-CN" altLang="en-US" sz="1800" dirty="0">
                <a:solidFill>
                  <a:srgbClr val="FF0000"/>
                </a:solidFill>
                <a:latin typeface="+mn-lt"/>
                <a:ea typeface="+mn-ea"/>
                <a:cs typeface="+mn-ea"/>
                <a:sym typeface="+mn-lt"/>
              </a:rPr>
              <a:t>，</a:t>
            </a:r>
            <a:r>
              <a:rPr lang="en-US" altLang="zh-CN" sz="1800" dirty="0">
                <a:solidFill>
                  <a:srgbClr val="FF0000"/>
                </a:solidFill>
                <a:latin typeface="+mn-lt"/>
                <a:ea typeface="+mn-ea"/>
                <a:cs typeface="+mn-ea"/>
                <a:sym typeface="+mn-lt"/>
              </a:rPr>
              <a:t>S</a:t>
            </a:r>
            <a:r>
              <a:rPr lang="zh-CN" altLang="en-US" sz="1800" dirty="0">
                <a:solidFill>
                  <a:srgbClr val="FF0000"/>
                </a:solidFill>
                <a:latin typeface="+mn-lt"/>
                <a:ea typeface="+mn-ea"/>
                <a:cs typeface="+mn-ea"/>
                <a:sym typeface="+mn-lt"/>
              </a:rPr>
              <a:t>，</a:t>
            </a:r>
            <a:r>
              <a:rPr lang="en-US" altLang="zh-CN" sz="1800" dirty="0">
                <a:solidFill>
                  <a:srgbClr val="FF0000"/>
                </a:solidFill>
                <a:latin typeface="+mn-lt"/>
                <a:ea typeface="+mn-ea"/>
                <a:cs typeface="+mn-ea"/>
                <a:sym typeface="+mn-lt"/>
              </a:rPr>
              <a:t>P</a:t>
            </a:r>
            <a:r>
              <a:rPr lang="zh-CN" altLang="en-US" sz="1800" dirty="0">
                <a:solidFill>
                  <a:srgbClr val="FF0000"/>
                </a:solidFill>
                <a:latin typeface="+mn-lt"/>
                <a:ea typeface="+mn-ea"/>
                <a:cs typeface="+mn-ea"/>
                <a:sym typeface="+mn-lt"/>
              </a:rPr>
              <a:t>）</a:t>
            </a:r>
            <a:endParaRPr lang="en-US" altLang="zh-CN" sz="1800" dirty="0">
              <a:solidFill>
                <a:srgbClr val="FF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Times New Roman" panose="02020603050405020304" pitchFamily="18" charset="0"/>
                <a:cs typeface="+mn-ea"/>
                <a:sym typeface="+mn-lt"/>
              </a:rPr>
              <a:t>        D</a:t>
            </a:r>
            <a:r>
              <a:rPr lang="zh-CN" altLang="en-US" sz="1800" dirty="0">
                <a:solidFill>
                  <a:srgbClr val="000000"/>
                </a:solidFill>
                <a:latin typeface="Times New Roman" panose="02020603050405020304" pitchFamily="18" charset="0"/>
                <a:cs typeface="+mn-ea"/>
                <a:sym typeface="+mn-lt"/>
              </a:rPr>
              <a:t>表示数据对象</a:t>
            </a:r>
            <a:endParaRPr lang="en-US" altLang="zh-CN" sz="1800" dirty="0">
              <a:solidFill>
                <a:srgbClr val="000000"/>
              </a:solidFill>
              <a:latin typeface="Times New Roman" panose="02020603050405020304" pitchFamily="18" charset="0"/>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Times New Roman" panose="02020603050405020304" pitchFamily="18" charset="0"/>
                <a:ea typeface="+mn-ea"/>
                <a:cs typeface="+mn-ea"/>
                <a:sym typeface="+mn-lt"/>
              </a:rPr>
              <a:t>        </a:t>
            </a:r>
            <a:r>
              <a:rPr lang="en-US" altLang="zh-CN" sz="1800" dirty="0">
                <a:solidFill>
                  <a:srgbClr val="000000"/>
                </a:solidFill>
                <a:latin typeface="+mn-lt"/>
                <a:ea typeface="+mn-ea"/>
                <a:cs typeface="+mn-ea"/>
                <a:sym typeface="+mn-lt"/>
              </a:rPr>
              <a:t>S</a:t>
            </a:r>
            <a:r>
              <a:rPr lang="zh-CN" altLang="en-US" sz="1800" dirty="0">
                <a:solidFill>
                  <a:srgbClr val="000000"/>
                </a:solidFill>
                <a:latin typeface="+mn-lt"/>
                <a:ea typeface="+mn-ea"/>
                <a:cs typeface="+mn-ea"/>
                <a:sym typeface="+mn-lt"/>
              </a:rPr>
              <a:t>是</a:t>
            </a:r>
            <a:r>
              <a:rPr lang="en-US" altLang="zh-CN" sz="1800" dirty="0">
                <a:solidFill>
                  <a:srgbClr val="000000"/>
                </a:solidFill>
                <a:latin typeface="+mn-lt"/>
                <a:ea typeface="+mn-ea"/>
                <a:cs typeface="+mn-ea"/>
                <a:sym typeface="+mn-lt"/>
              </a:rPr>
              <a:t>D</a:t>
            </a:r>
            <a:r>
              <a:rPr lang="zh-CN" altLang="en-US" sz="1800" dirty="0">
                <a:solidFill>
                  <a:srgbClr val="000000"/>
                </a:solidFill>
                <a:latin typeface="+mn-lt"/>
                <a:ea typeface="+mn-ea"/>
                <a:cs typeface="+mn-ea"/>
                <a:sym typeface="+mn-lt"/>
              </a:rPr>
              <a:t>中数据元素之间的关系集</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P</a:t>
            </a:r>
            <a:r>
              <a:rPr lang="zh-CN" altLang="en-US" sz="1800" dirty="0">
                <a:solidFill>
                  <a:srgbClr val="000000"/>
                </a:solidFill>
                <a:latin typeface="+mn-lt"/>
                <a:ea typeface="+mn-ea"/>
                <a:cs typeface="+mn-ea"/>
                <a:sym typeface="+mn-lt"/>
              </a:rPr>
              <a:t>是对</a:t>
            </a:r>
            <a:r>
              <a:rPr lang="en-US" altLang="zh-CN" sz="1800" dirty="0">
                <a:solidFill>
                  <a:srgbClr val="000000"/>
                </a:solidFill>
                <a:latin typeface="+mn-lt"/>
                <a:ea typeface="+mn-ea"/>
                <a:cs typeface="+mn-ea"/>
                <a:sym typeface="+mn-lt"/>
              </a:rPr>
              <a:t>D</a:t>
            </a:r>
            <a:r>
              <a:rPr lang="zh-CN" altLang="en-US" sz="1800" dirty="0">
                <a:solidFill>
                  <a:srgbClr val="000000"/>
                </a:solidFill>
                <a:latin typeface="+mn-lt"/>
                <a:ea typeface="+mn-ea"/>
                <a:cs typeface="+mn-ea"/>
                <a:sym typeface="+mn-lt"/>
              </a:rPr>
              <a:t>中数据元素的基本操作。             </a:t>
            </a:r>
            <a:endParaRPr lang="en-US" altLang="zh-CN" sz="1800" dirty="0">
              <a:solidFill>
                <a:srgbClr val="000000"/>
              </a:solidFill>
              <a:latin typeface="+mn-lt"/>
              <a:ea typeface="+mn-ea"/>
              <a:cs typeface="+mn-ea"/>
              <a:sym typeface="+mn-lt"/>
            </a:endParaRPr>
          </a:p>
        </p:txBody>
      </p:sp>
      <p:pic>
        <p:nvPicPr>
          <p:cNvPr id="10" name="图片 4">
            <a:extLst>
              <a:ext uri="{FF2B5EF4-FFF2-40B4-BE49-F238E27FC236}">
                <a16:creationId xmlns:a16="http://schemas.microsoft.com/office/drawing/2014/main" id="{D30822D9-B78A-4907-B046-A017B25D113C}"/>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7380240" y="2636655"/>
            <a:ext cx="45624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A3F72161-5F23-41C5-9AB8-D1481E3C8305}"/>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11" name="组合 10">
            <a:extLst>
              <a:ext uri="{FF2B5EF4-FFF2-40B4-BE49-F238E27FC236}">
                <a16:creationId xmlns:a16="http://schemas.microsoft.com/office/drawing/2014/main" id="{20D87A50-76AF-4E7D-95C6-492E8ABB0C7E}"/>
              </a:ext>
            </a:extLst>
          </p:cNvPr>
          <p:cNvGrpSpPr/>
          <p:nvPr/>
        </p:nvGrpSpPr>
        <p:grpSpPr>
          <a:xfrm>
            <a:off x="1485900" y="1155700"/>
            <a:ext cx="10706100" cy="108000"/>
            <a:chOff x="1485900" y="1155700"/>
            <a:chExt cx="10706100" cy="108000"/>
          </a:xfrm>
        </p:grpSpPr>
        <p:sp>
          <p:nvSpPr>
            <p:cNvPr id="12" name="矩形 11">
              <a:extLst>
                <a:ext uri="{FF2B5EF4-FFF2-40B4-BE49-F238E27FC236}">
                  <a16:creationId xmlns:a16="http://schemas.microsoft.com/office/drawing/2014/main" id="{7D9F1E96-E821-4221-9A11-3308C46825EA}"/>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6C39E92A-097D-41D5-952B-ABE0874B5ECA}"/>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a:extLst>
              <a:ext uri="{FF2B5EF4-FFF2-40B4-BE49-F238E27FC236}">
                <a16:creationId xmlns:a16="http://schemas.microsoft.com/office/drawing/2014/main" id="{E185C0C1-CAF8-42FB-82A6-43CACF75735A}"/>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
        <p:nvSpPr>
          <p:cNvPr id="15" name="文本框 14">
            <a:extLst>
              <a:ext uri="{FF2B5EF4-FFF2-40B4-BE49-F238E27FC236}">
                <a16:creationId xmlns:a16="http://schemas.microsoft.com/office/drawing/2014/main" id="{D6AE02F1-63BE-4015-9B75-02CC44276B3D}"/>
              </a:ext>
            </a:extLst>
          </p:cNvPr>
          <p:cNvSpPr txBox="1"/>
          <p:nvPr/>
        </p:nvSpPr>
        <p:spPr>
          <a:xfrm>
            <a:off x="2344258" y="4103873"/>
            <a:ext cx="6280878" cy="2654701"/>
          </a:xfrm>
          <a:prstGeom prst="rect">
            <a:avLst/>
          </a:prstGeom>
          <a:noFill/>
        </p:spPr>
        <p:txBody>
          <a:bodyPr wrap="square">
            <a:spAutoFit/>
          </a:body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形式定义：</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latin typeface="+mn-lt"/>
                <a:ea typeface="+mn-ea"/>
                <a:cs typeface="+mn-ea"/>
                <a:sym typeface="+mn-lt"/>
              </a:rPr>
              <a:t>ADT </a:t>
            </a:r>
            <a:r>
              <a:rPr lang="zh-CN" altLang="en-US" sz="1800" dirty="0">
                <a:latin typeface="+mn-lt"/>
                <a:ea typeface="+mn-ea"/>
                <a:cs typeface="+mn-ea"/>
                <a:sym typeface="+mn-lt"/>
              </a:rPr>
              <a:t>抽象数据类型名</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1.</a:t>
            </a:r>
            <a:r>
              <a:rPr lang="zh-CN" altLang="en-US" sz="1800" dirty="0">
                <a:solidFill>
                  <a:srgbClr val="000000"/>
                </a:solidFill>
                <a:latin typeface="+mn-lt"/>
                <a:ea typeface="+mn-ea"/>
                <a:cs typeface="+mn-ea"/>
                <a:sym typeface="+mn-lt"/>
              </a:rPr>
              <a:t>数据对象</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数据关系</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一个或多个关系</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3.</a:t>
            </a:r>
            <a:r>
              <a:rPr lang="zh-CN" altLang="en-US" sz="1800" dirty="0">
                <a:solidFill>
                  <a:srgbClr val="000000"/>
                </a:solidFill>
                <a:latin typeface="+mn-lt"/>
                <a:ea typeface="+mn-ea"/>
                <a:cs typeface="+mn-ea"/>
                <a:sym typeface="+mn-lt"/>
              </a:rPr>
              <a:t>一组基本操作</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运算</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ADT </a:t>
            </a:r>
            <a:r>
              <a:rPr lang="zh-CN" altLang="en-US" sz="1800" dirty="0">
                <a:solidFill>
                  <a:srgbClr val="000000"/>
                </a:solidFill>
                <a:latin typeface="+mn-lt"/>
                <a:ea typeface="+mn-ea"/>
                <a:cs typeface="+mn-ea"/>
                <a:sym typeface="+mn-lt"/>
              </a:rPr>
              <a:t>抽象数据类型名</a:t>
            </a:r>
            <a:endParaRPr lang="en-US" altLang="zh-CN" sz="1800" dirty="0">
              <a:solidFill>
                <a:srgbClr val="000000"/>
              </a:solidFill>
              <a:latin typeface="+mn-lt"/>
              <a:ea typeface="+mn-ea"/>
              <a:cs typeface="+mn-ea"/>
              <a:sym typeface="+mn-lt"/>
            </a:endParaRPr>
          </a:p>
          <a:p>
            <a:pPr fontAlgn="base">
              <a:lnSpc>
                <a:spcPct val="130000"/>
              </a:lnSpc>
              <a:spcBef>
                <a:spcPts val="600"/>
              </a:spcBef>
              <a:spcAft>
                <a:spcPts val="600"/>
              </a:spcAft>
              <a:buClrTx/>
              <a:buSzTx/>
              <a:buFontTx/>
              <a:buNone/>
              <a:defRPr/>
            </a:pPr>
            <a:r>
              <a:rPr lang="zh-CN" altLang="en-US" sz="1800" dirty="0">
                <a:solidFill>
                  <a:srgbClr val="FF0000"/>
                </a:solidFill>
                <a:latin typeface="+mn-lt"/>
                <a:ea typeface="+mn-ea"/>
                <a:cs typeface="+mn-ea"/>
                <a:sym typeface="+mn-lt"/>
              </a:rPr>
              <a:t>注意：</a:t>
            </a:r>
            <a:r>
              <a:rPr lang="en-US" altLang="zh-CN" sz="1800" dirty="0" err="1">
                <a:solidFill>
                  <a:srgbClr val="FF0000"/>
                </a:solidFill>
                <a:latin typeface="+mn-lt"/>
                <a:ea typeface="+mn-ea"/>
                <a:cs typeface="+mn-ea"/>
                <a:sym typeface="+mn-lt"/>
              </a:rPr>
              <a:t>ElemType</a:t>
            </a:r>
            <a:r>
              <a:rPr lang="zh-CN" altLang="en-US" sz="1800" dirty="0">
                <a:solidFill>
                  <a:srgbClr val="FF0000"/>
                </a:solidFill>
                <a:latin typeface="+mn-lt"/>
                <a:ea typeface="+mn-ea"/>
                <a:cs typeface="+mn-ea"/>
                <a:sym typeface="+mn-lt"/>
              </a:rPr>
              <a:t>是抽象元素类型</a:t>
            </a:r>
          </a:p>
        </p:txBody>
      </p:sp>
    </p:spTree>
    <p:extLst>
      <p:ext uri="{BB962C8B-B14F-4D97-AF65-F5344CB8AC3E}">
        <p14:creationId xmlns:p14="http://schemas.microsoft.com/office/powerpoint/2010/main" val="9534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xEl>
                                              <p:pRg st="7" end="7"/>
                                            </p:txEl>
                                          </p:spTgt>
                                        </p:tgtEl>
                                      </p:cBhvr>
                                    </p:animEffect>
                                    <p:set>
                                      <p:cBhvr>
                                        <p:cTn id="7" dur="1" fill="hold">
                                          <p:stCondLst>
                                            <p:cond delay="499"/>
                                          </p:stCondLst>
                                        </p:cTn>
                                        <p:tgtEl>
                                          <p:spTgt spid="9">
                                            <p:txEl>
                                              <p:pRg st="7" end="7"/>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xEl>
                                              <p:pRg st="8" end="8"/>
                                            </p:txEl>
                                          </p:spTgt>
                                        </p:tgtEl>
                                      </p:cBhvr>
                                    </p:animEffect>
                                    <p:set>
                                      <p:cBhvr>
                                        <p:cTn id="10" dur="1" fill="hold">
                                          <p:stCondLst>
                                            <p:cond delay="499"/>
                                          </p:stCondLst>
                                        </p:cTn>
                                        <p:tgtEl>
                                          <p:spTgt spid="9">
                                            <p:txEl>
                                              <p:pRg st="8" end="8"/>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
                                            <p:txEl>
                                              <p:pRg st="9" end="9"/>
                                            </p:txEl>
                                          </p:spTgt>
                                        </p:tgtEl>
                                      </p:cBhvr>
                                    </p:animEffect>
                                    <p:set>
                                      <p:cBhvr>
                                        <p:cTn id="13" dur="1" fill="hold">
                                          <p:stCondLst>
                                            <p:cond delay="499"/>
                                          </p:stCondLst>
                                        </p:cTn>
                                        <p:tgtEl>
                                          <p:spTgt spid="9">
                                            <p:txEl>
                                              <p:pRg st="9" end="9"/>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xEl>
                                              <p:pRg st="10" end="10"/>
                                            </p:txEl>
                                          </p:spTgt>
                                        </p:tgtEl>
                                      </p:cBhvr>
                                    </p:animEffect>
                                    <p:set>
                                      <p:cBhvr>
                                        <p:cTn id="16" dur="1" fill="hold">
                                          <p:stCondLst>
                                            <p:cond delay="499"/>
                                          </p:stCondLst>
                                        </p:cTn>
                                        <p:tgtEl>
                                          <p:spTgt spid="9">
                                            <p:txEl>
                                              <p:pRg st="10" end="10"/>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xEl>
                                              <p:pRg st="11" end="11"/>
                                            </p:txEl>
                                          </p:spTgt>
                                        </p:tgtEl>
                                      </p:cBhvr>
                                    </p:animEffect>
                                    <p:set>
                                      <p:cBhvr>
                                        <p:cTn id="19" dur="1" fill="hold">
                                          <p:stCondLst>
                                            <p:cond delay="499"/>
                                          </p:stCondLst>
                                        </p:cTn>
                                        <p:tgtEl>
                                          <p:spTgt spid="9">
                                            <p:txEl>
                                              <p:pRg st="11" end="11"/>
                                            </p:txEl>
                                          </p:spTgt>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0"/>
            <a:ext cx="12192000" cy="150586"/>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2"/>
          <a:stretch>
            <a:fillRect/>
          </a:stretch>
        </p:blipFill>
        <p:spPr>
          <a:xfrm>
            <a:off x="37465" y="2028087"/>
            <a:ext cx="5270489" cy="3395418"/>
          </a:xfrm>
          <a:prstGeom prst="rect">
            <a:avLst/>
          </a:prstGeom>
        </p:spPr>
      </p:pic>
      <p:sp>
        <p:nvSpPr>
          <p:cNvPr id="9" name="内容占位符 2">
            <a:extLst>
              <a:ext uri="{FF2B5EF4-FFF2-40B4-BE49-F238E27FC236}">
                <a16:creationId xmlns:a16="http://schemas.microsoft.com/office/drawing/2014/main" id="{F69BB0BA-9B85-4A99-B8BF-D96C83C13C02}"/>
              </a:ext>
            </a:extLst>
          </p:cNvPr>
          <p:cNvSpPr txBox="1">
            <a:spLocks noChangeArrowheads="1"/>
          </p:cNvSpPr>
          <p:nvPr/>
        </p:nvSpPr>
        <p:spPr bwMode="auto">
          <a:xfrm>
            <a:off x="5307953" y="2028087"/>
            <a:ext cx="6846581" cy="339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gn="just" fontAlgn="base">
              <a:lnSpc>
                <a:spcPct val="130000"/>
              </a:lnSpc>
              <a:spcBef>
                <a:spcPct val="0"/>
              </a:spcBef>
              <a:spcAft>
                <a:spcPct val="0"/>
              </a:spcAft>
              <a:buClrTx/>
              <a:buSzTx/>
              <a:buFont typeface="Wingdings" panose="05000000000000000000" pitchFamily="2" charset="2"/>
              <a:buChar char="u"/>
              <a:defRPr/>
            </a:pPr>
            <a:r>
              <a:rPr lang="zh-CN" altLang="en-US" sz="1800" dirty="0">
                <a:solidFill>
                  <a:srgbClr val="000000"/>
                </a:solidFill>
                <a:ea typeface="+mn-ea"/>
                <a:cs typeface="+mn-ea"/>
                <a:sym typeface="+mn-lt"/>
              </a:rPr>
              <a:t>计算机发展初期，计算机主要是处理数值计算问题，只涉及简单的数据类型，程序员</a:t>
            </a:r>
            <a:r>
              <a:rPr lang="zh-CN" altLang="en-US" sz="1800" b="1" dirty="0">
                <a:solidFill>
                  <a:srgbClr val="000000"/>
                </a:solidFill>
                <a:ea typeface="+mn-ea"/>
                <a:cs typeface="+mn-ea"/>
                <a:sym typeface="+mn-lt"/>
              </a:rPr>
              <a:t>主要注重程序设计技巧</a:t>
            </a:r>
            <a:r>
              <a:rPr lang="zh-CN" altLang="en-US" sz="1800" dirty="0">
                <a:solidFill>
                  <a:srgbClr val="000000"/>
                </a:solidFill>
                <a:ea typeface="+mn-ea"/>
                <a:cs typeface="+mn-ea"/>
                <a:sym typeface="+mn-lt"/>
              </a:rPr>
              <a:t>，不太重视数据结构。</a:t>
            </a:r>
          </a:p>
          <a:p>
            <a:pPr algn="just" fontAlgn="base">
              <a:lnSpc>
                <a:spcPct val="130000"/>
              </a:lnSpc>
              <a:spcBef>
                <a:spcPct val="0"/>
              </a:spcBef>
              <a:spcAft>
                <a:spcPct val="0"/>
              </a:spcAft>
              <a:buClrTx/>
              <a:buSzTx/>
              <a:buFontTx/>
              <a:buNone/>
              <a:defRPr/>
            </a:pPr>
            <a:r>
              <a:rPr lang="zh-CN" altLang="en-US" sz="1800" dirty="0">
                <a:solidFill>
                  <a:srgbClr val="000000"/>
                </a:solidFill>
                <a:ea typeface="+mn-ea"/>
                <a:cs typeface="+mn-ea"/>
                <a:sym typeface="+mn-lt"/>
              </a:rPr>
              <a:t>               </a:t>
            </a:r>
            <a:endParaRPr lang="en-US" altLang="zh-CN" sz="1800" dirty="0">
              <a:solidFill>
                <a:srgbClr val="000000"/>
              </a:solidFill>
              <a:ea typeface="+mn-ea"/>
              <a:cs typeface="+mn-ea"/>
              <a:sym typeface="+mn-lt"/>
            </a:endParaRPr>
          </a:p>
          <a:p>
            <a:pPr algn="just" fontAlgn="base">
              <a:lnSpc>
                <a:spcPct val="130000"/>
              </a:lnSpc>
              <a:spcBef>
                <a:spcPct val="0"/>
              </a:spcBef>
              <a:spcAft>
                <a:spcPct val="0"/>
              </a:spcAft>
              <a:buClrTx/>
              <a:buSzTx/>
              <a:buFont typeface="Wingdings" panose="05000000000000000000" pitchFamily="2" charset="2"/>
              <a:buChar char="u"/>
              <a:defRPr/>
            </a:pPr>
            <a:r>
              <a:rPr lang="zh-CN" altLang="en-US" sz="1800" dirty="0">
                <a:solidFill>
                  <a:srgbClr val="000000"/>
                </a:solidFill>
                <a:ea typeface="+mn-ea"/>
                <a:cs typeface="+mn-ea"/>
                <a:sym typeface="+mn-lt"/>
              </a:rPr>
              <a:t>随着计算机应用领域的扩大，“非数值性问题”越来越重要。据统计，如今处理非数值性问题占用了</a:t>
            </a:r>
            <a:r>
              <a:rPr lang="en-US" altLang="zh-CN" sz="1800" b="1" dirty="0">
                <a:solidFill>
                  <a:srgbClr val="000000"/>
                </a:solidFill>
                <a:ea typeface="+mn-ea"/>
                <a:cs typeface="+mn-ea"/>
                <a:sym typeface="+mn-lt"/>
              </a:rPr>
              <a:t>90%</a:t>
            </a:r>
            <a:r>
              <a:rPr lang="zh-CN" altLang="en-US" sz="1800" b="1" dirty="0">
                <a:solidFill>
                  <a:srgbClr val="000000"/>
                </a:solidFill>
                <a:ea typeface="+mn-ea"/>
                <a:cs typeface="+mn-ea"/>
                <a:sym typeface="+mn-lt"/>
              </a:rPr>
              <a:t>以上</a:t>
            </a:r>
            <a:r>
              <a:rPr lang="zh-CN" altLang="en-US" sz="1800" dirty="0">
                <a:solidFill>
                  <a:srgbClr val="000000"/>
                </a:solidFill>
                <a:ea typeface="+mn-ea"/>
                <a:cs typeface="+mn-ea"/>
                <a:sym typeface="+mn-lt"/>
              </a:rPr>
              <a:t>的机器时间，这类问题涉及到的数据结构更为复杂，数据间的关系无法用一般的数学方程式加以描述，只有设计出</a:t>
            </a:r>
            <a:r>
              <a:rPr lang="zh-CN" altLang="en-US" sz="1800" b="1" dirty="0">
                <a:solidFill>
                  <a:srgbClr val="000000"/>
                </a:solidFill>
                <a:ea typeface="+mn-ea"/>
                <a:cs typeface="+mn-ea"/>
                <a:sym typeface="+mn-lt"/>
              </a:rPr>
              <a:t>合理的数据结构</a:t>
            </a:r>
            <a:r>
              <a:rPr lang="zh-CN" altLang="en-US" sz="1800" dirty="0">
                <a:solidFill>
                  <a:srgbClr val="000000"/>
                </a:solidFill>
                <a:ea typeface="+mn-ea"/>
                <a:cs typeface="+mn-ea"/>
                <a:sym typeface="+mn-lt"/>
              </a:rPr>
              <a:t>，才能有效的解决这类问题。</a:t>
            </a:r>
            <a:endParaRPr lang="en-US" altLang="zh-CN" sz="1800" dirty="0">
              <a:solidFill>
                <a:srgbClr val="000000"/>
              </a:solidFill>
              <a:ea typeface="+mn-ea"/>
              <a:cs typeface="+mn-ea"/>
              <a:sym typeface="+mn-lt"/>
            </a:endParaRPr>
          </a:p>
          <a:p>
            <a:pPr algn="just" fontAlgn="base">
              <a:lnSpc>
                <a:spcPct val="130000"/>
              </a:lnSpc>
              <a:spcBef>
                <a:spcPct val="0"/>
              </a:spcBef>
              <a:spcAft>
                <a:spcPct val="0"/>
              </a:spcAft>
              <a:buClrTx/>
              <a:buSzTx/>
              <a:buFontTx/>
              <a:buNone/>
              <a:defRPr/>
            </a:pPr>
            <a:r>
              <a:rPr lang="en-US" altLang="zh-CN" sz="1800" dirty="0">
                <a:solidFill>
                  <a:srgbClr val="000000"/>
                </a:solidFill>
                <a:ea typeface="+mn-ea"/>
                <a:cs typeface="+mn-ea"/>
                <a:sym typeface="+mn-lt"/>
              </a:rPr>
              <a:t>              </a:t>
            </a:r>
            <a:endParaRPr lang="zh-CN" altLang="en-US" sz="1800" kern="0" dirty="0">
              <a:ea typeface="+mn-ea"/>
              <a:cs typeface="+mn-ea"/>
              <a:sym typeface="+mn-lt"/>
            </a:endParaRPr>
          </a:p>
        </p:txBody>
      </p:sp>
      <p:sp>
        <p:nvSpPr>
          <p:cNvPr id="8" name="文本框 7">
            <a:extLst>
              <a:ext uri="{FF2B5EF4-FFF2-40B4-BE49-F238E27FC236}">
                <a16:creationId xmlns:a16="http://schemas.microsoft.com/office/drawing/2014/main" id="{B85450C1-C2E3-4C3F-824C-FF67F10DF16B}"/>
              </a:ext>
            </a:extLst>
          </p:cNvPr>
          <p:cNvSpPr txBox="1"/>
          <p:nvPr/>
        </p:nvSpPr>
        <p:spPr>
          <a:xfrm>
            <a:off x="6426200" y="422725"/>
            <a:ext cx="5394960" cy="584775"/>
          </a:xfrm>
          <a:prstGeom prst="rect">
            <a:avLst/>
          </a:prstGeom>
          <a:noFill/>
        </p:spPr>
        <p:txBody>
          <a:bodyPr wrap="square" rtlCol="0">
            <a:spAutoFit/>
          </a:bodyPr>
          <a:lstStyle/>
          <a:p>
            <a:pPr algn="ctr"/>
            <a:r>
              <a:rPr lang="zh-CN" altLang="en-US" sz="3200" dirty="0">
                <a:solidFill>
                  <a:srgbClr val="FF0000"/>
                </a:solidFill>
                <a:cs typeface="+mn-ea"/>
                <a:sym typeface="+mn-lt"/>
              </a:rPr>
              <a:t>什么是数据结构？</a:t>
            </a:r>
          </a:p>
        </p:txBody>
      </p:sp>
    </p:spTree>
    <p:extLst>
      <p:ext uri="{BB962C8B-B14F-4D97-AF65-F5344CB8AC3E}">
        <p14:creationId xmlns:p14="http://schemas.microsoft.com/office/powerpoint/2010/main" val="400460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pic>
        <p:nvPicPr>
          <p:cNvPr id="4" name="图片 3"/>
          <p:cNvPicPr>
            <a:picLocks noChangeAspect="1"/>
          </p:cNvPicPr>
          <p:nvPr/>
        </p:nvPicPr>
        <p:blipFill>
          <a:blip r:embed="rId2"/>
          <a:stretch>
            <a:fillRect/>
          </a:stretch>
        </p:blipFill>
        <p:spPr>
          <a:xfrm>
            <a:off x="0" y="2325955"/>
            <a:ext cx="5363852" cy="3034485"/>
          </a:xfrm>
          <a:prstGeom prst="rect">
            <a:avLst/>
          </a:prstGeom>
        </p:spPr>
      </p:pic>
      <p:sp>
        <p:nvSpPr>
          <p:cNvPr id="10" name="标题 1">
            <a:extLst>
              <a:ext uri="{FF2B5EF4-FFF2-40B4-BE49-F238E27FC236}">
                <a16:creationId xmlns:a16="http://schemas.microsoft.com/office/drawing/2014/main" id="{49C057AB-5A35-4E11-9391-123461502F93}"/>
              </a:ext>
            </a:extLst>
          </p:cNvPr>
          <p:cNvSpPr txBox="1">
            <a:spLocks noChangeArrowheads="1"/>
          </p:cNvSpPr>
          <p:nvPr/>
        </p:nvSpPr>
        <p:spPr bwMode="auto">
          <a:xfrm>
            <a:off x="5655829" y="2150377"/>
            <a:ext cx="554472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nSpc>
                <a:spcPct val="130000"/>
              </a:lnSpc>
              <a:defRPr/>
            </a:pPr>
            <a:r>
              <a:rPr lang="en-US" altLang="zh-CN" sz="2400" b="1" kern="0" dirty="0">
                <a:solidFill>
                  <a:srgbClr val="FF0000"/>
                </a:solidFill>
                <a:latin typeface="+mn-lt"/>
                <a:ea typeface="+mn-ea"/>
                <a:cs typeface="+mn-ea"/>
                <a:sym typeface="+mn-lt"/>
              </a:rPr>
              <a:t>ADT</a:t>
            </a:r>
            <a:r>
              <a:rPr lang="zh-CN" altLang="en-US" sz="2400" b="1" kern="0" dirty="0">
                <a:solidFill>
                  <a:srgbClr val="FF0000"/>
                </a:solidFill>
                <a:latin typeface="+mn-lt"/>
                <a:ea typeface="+mn-ea"/>
                <a:cs typeface="+mn-ea"/>
                <a:sym typeface="+mn-lt"/>
              </a:rPr>
              <a:t>的思考题</a:t>
            </a:r>
          </a:p>
        </p:txBody>
      </p:sp>
      <p:sp>
        <p:nvSpPr>
          <p:cNvPr id="11" name="内容占位符 1">
            <a:extLst>
              <a:ext uri="{FF2B5EF4-FFF2-40B4-BE49-F238E27FC236}">
                <a16:creationId xmlns:a16="http://schemas.microsoft.com/office/drawing/2014/main" id="{35813F0F-F359-40BF-B036-C5B0235EC49A}"/>
              </a:ext>
            </a:extLst>
          </p:cNvPr>
          <p:cNvSpPr txBox="1">
            <a:spLocks/>
          </p:cNvSpPr>
          <p:nvPr/>
        </p:nvSpPr>
        <p:spPr bwMode="auto">
          <a:xfrm>
            <a:off x="5721350" y="2796847"/>
            <a:ext cx="6845300" cy="33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日历数据（日期）</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有哪些数据，前后关系</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有哪些衍生属性？</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有哪些运算？</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基于运算的查询，多少天后等</a:t>
            </a:r>
          </a:p>
          <a:p>
            <a:pPr>
              <a:lnSpc>
                <a:spcPct val="130000"/>
              </a:lnSpc>
              <a:spcBef>
                <a:spcPct val="0"/>
              </a:spcBef>
              <a:defRPr/>
            </a:pPr>
            <a:endParaRPr lang="zh-CN" altLang="en-US" sz="2000" kern="0" dirty="0">
              <a:ea typeface="+mn-ea"/>
              <a:cs typeface="+mn-ea"/>
              <a:sym typeface="+mn-lt"/>
            </a:endParaRPr>
          </a:p>
        </p:txBody>
      </p:sp>
    </p:spTree>
    <p:extLst>
      <p:ext uri="{BB962C8B-B14F-4D97-AF65-F5344CB8AC3E}">
        <p14:creationId xmlns:p14="http://schemas.microsoft.com/office/powerpoint/2010/main" val="2551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BE38DBA-261F-4C99-AF44-B9525DF7E55F}"/>
              </a:ext>
            </a:extLst>
          </p:cNvPr>
          <p:cNvSpPr txBox="1">
            <a:spLocks noChangeArrowheads="1"/>
          </p:cNvSpPr>
          <p:nvPr/>
        </p:nvSpPr>
        <p:spPr bwMode="auto">
          <a:xfrm>
            <a:off x="2034540" y="1503706"/>
            <a:ext cx="779303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nSpc>
                <a:spcPct val="130000"/>
              </a:lnSpc>
              <a:defRPr/>
            </a:pPr>
            <a:r>
              <a:rPr lang="en-US" altLang="zh-CN" sz="2400" b="1" kern="0" dirty="0">
                <a:solidFill>
                  <a:srgbClr val="FF0000"/>
                </a:solidFill>
                <a:latin typeface="+mn-lt"/>
                <a:ea typeface="+mn-ea"/>
                <a:cs typeface="+mn-ea"/>
                <a:sym typeface="+mn-lt"/>
              </a:rPr>
              <a:t>ADT</a:t>
            </a:r>
            <a:r>
              <a:rPr lang="zh-CN" altLang="en-US" sz="2400" b="1" kern="0" dirty="0">
                <a:solidFill>
                  <a:srgbClr val="FF0000"/>
                </a:solidFill>
                <a:latin typeface="+mn-lt"/>
                <a:ea typeface="+mn-ea"/>
                <a:cs typeface="+mn-ea"/>
                <a:sym typeface="+mn-lt"/>
              </a:rPr>
              <a:t>的基本操作</a:t>
            </a:r>
          </a:p>
        </p:txBody>
      </p:sp>
      <p:pic>
        <p:nvPicPr>
          <p:cNvPr id="11" name="内容占位符 3">
            <a:extLst>
              <a:ext uri="{FF2B5EF4-FFF2-40B4-BE49-F238E27FC236}">
                <a16:creationId xmlns:a16="http://schemas.microsoft.com/office/drawing/2014/main" id="{2A1E01C9-7D1D-4235-88AB-31FC87906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295210"/>
            <a:ext cx="880110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7EBDC42D-5697-4A0A-B12F-6B59656764BF}"/>
              </a:ext>
            </a:extLst>
          </p:cNvPr>
          <p:cNvSpPr txBox="1"/>
          <p:nvPr/>
        </p:nvSpPr>
        <p:spPr>
          <a:xfrm>
            <a:off x="3879532" y="5630300"/>
            <a:ext cx="5572125" cy="453266"/>
          </a:xfrm>
          <a:prstGeom prst="rect">
            <a:avLst/>
          </a:prstGeom>
          <a:noFill/>
        </p:spPr>
        <p:txBody>
          <a:bodyPr>
            <a:spAutoFit/>
          </a:bodyPr>
          <a:lstStyle/>
          <a:p>
            <a:pPr fontAlgn="base">
              <a:lnSpc>
                <a:spcPct val="130000"/>
              </a:lnSpc>
              <a:spcBef>
                <a:spcPct val="0"/>
              </a:spcBef>
              <a:spcAft>
                <a:spcPct val="0"/>
              </a:spcAft>
              <a:defRPr/>
            </a:pPr>
            <a:r>
              <a:rPr lang="en-US" altLang="zh-CN" sz="2000" noProof="1">
                <a:solidFill>
                  <a:srgbClr val="3333FF"/>
                </a:solidFill>
                <a:effectLst>
                  <a:outerShdw blurRad="38100" dist="38100" dir="2700000" algn="tl">
                    <a:srgbClr val="000000">
                      <a:alpha val="43137"/>
                    </a:srgbClr>
                  </a:outerShdw>
                </a:effectLst>
                <a:cs typeface="+mn-ea"/>
                <a:sym typeface="+mn-lt"/>
              </a:rPr>
              <a:t>@</a:t>
            </a:r>
            <a:r>
              <a:rPr lang="zh-CN" altLang="en-US" sz="2000" noProof="1">
                <a:solidFill>
                  <a:srgbClr val="3333FF"/>
                </a:solidFill>
                <a:effectLst>
                  <a:outerShdw blurRad="38100" dist="38100" dir="2700000" algn="tl">
                    <a:srgbClr val="000000">
                      <a:alpha val="43137"/>
                    </a:srgbClr>
                  </a:outerShdw>
                </a:effectLst>
                <a:cs typeface="+mn-ea"/>
                <a:sym typeface="+mn-lt"/>
              </a:rPr>
              <a:t>作业本按 班级 学号 进行排序；</a:t>
            </a:r>
          </a:p>
        </p:txBody>
      </p:sp>
      <p:sp>
        <p:nvSpPr>
          <p:cNvPr id="8" name="文本框 7">
            <a:extLst>
              <a:ext uri="{FF2B5EF4-FFF2-40B4-BE49-F238E27FC236}">
                <a16:creationId xmlns:a16="http://schemas.microsoft.com/office/drawing/2014/main" id="{C94BAD6E-BC2A-4A11-A4A2-DA79AE6DB744}"/>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9" name="组合 8">
            <a:extLst>
              <a:ext uri="{FF2B5EF4-FFF2-40B4-BE49-F238E27FC236}">
                <a16:creationId xmlns:a16="http://schemas.microsoft.com/office/drawing/2014/main" id="{379D0CB1-4121-4D0A-A50E-986E7639CEB0}"/>
              </a:ext>
            </a:extLst>
          </p:cNvPr>
          <p:cNvGrpSpPr/>
          <p:nvPr/>
        </p:nvGrpSpPr>
        <p:grpSpPr>
          <a:xfrm>
            <a:off x="1485900" y="1155700"/>
            <a:ext cx="10706100" cy="108000"/>
            <a:chOff x="1485900" y="1155700"/>
            <a:chExt cx="10706100" cy="108000"/>
          </a:xfrm>
        </p:grpSpPr>
        <p:sp>
          <p:nvSpPr>
            <p:cNvPr id="13" name="矩形 12">
              <a:extLst>
                <a:ext uri="{FF2B5EF4-FFF2-40B4-BE49-F238E27FC236}">
                  <a16:creationId xmlns:a16="http://schemas.microsoft.com/office/drawing/2014/main" id="{A932DCF8-6E87-47E6-AE14-4AF385AF984D}"/>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EDAAFD9F-6828-44C2-A4CB-5AFC6C17310A}"/>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6CD5E23B-A259-4F38-A25D-5D3A1CF930A8}"/>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spTree>
    <p:extLst>
      <p:ext uri="{BB962C8B-B14F-4D97-AF65-F5344CB8AC3E}">
        <p14:creationId xmlns:p14="http://schemas.microsoft.com/office/powerpoint/2010/main" val="364013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1.2</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基本概念和术语</a:t>
            </a:r>
            <a:endParaRPr lang="en-US" altLang="zh-CN" sz="3200" dirty="0">
              <a:cs typeface="+mn-ea"/>
              <a:sym typeface="+mn-lt"/>
            </a:endParaRPr>
          </a:p>
        </p:txBody>
      </p:sp>
      <p:pic>
        <p:nvPicPr>
          <p:cNvPr id="4" name="图片 3"/>
          <p:cNvPicPr>
            <a:picLocks noChangeAspect="1"/>
          </p:cNvPicPr>
          <p:nvPr/>
        </p:nvPicPr>
        <p:blipFill>
          <a:blip r:embed="rId2"/>
          <a:stretch>
            <a:fillRect/>
          </a:stretch>
        </p:blipFill>
        <p:spPr>
          <a:xfrm>
            <a:off x="0" y="2325955"/>
            <a:ext cx="5363852" cy="3034485"/>
          </a:xfrm>
          <a:prstGeom prst="rect">
            <a:avLst/>
          </a:prstGeom>
        </p:spPr>
      </p:pic>
      <p:sp>
        <p:nvSpPr>
          <p:cNvPr id="10" name="标题 1">
            <a:extLst>
              <a:ext uri="{FF2B5EF4-FFF2-40B4-BE49-F238E27FC236}">
                <a16:creationId xmlns:a16="http://schemas.microsoft.com/office/drawing/2014/main" id="{49C057AB-5A35-4E11-9391-123461502F93}"/>
              </a:ext>
            </a:extLst>
          </p:cNvPr>
          <p:cNvSpPr txBox="1">
            <a:spLocks noChangeArrowheads="1"/>
          </p:cNvSpPr>
          <p:nvPr/>
        </p:nvSpPr>
        <p:spPr bwMode="auto">
          <a:xfrm>
            <a:off x="5655829" y="2150377"/>
            <a:ext cx="554472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nSpc>
                <a:spcPct val="130000"/>
              </a:lnSpc>
              <a:defRPr/>
            </a:pPr>
            <a:r>
              <a:rPr lang="en-US" altLang="zh-CN" sz="2400" b="1" kern="0" dirty="0">
                <a:solidFill>
                  <a:srgbClr val="FF0000"/>
                </a:solidFill>
                <a:latin typeface="+mn-lt"/>
                <a:ea typeface="+mn-ea"/>
                <a:cs typeface="+mn-ea"/>
                <a:sym typeface="+mn-lt"/>
              </a:rPr>
              <a:t>ADT</a:t>
            </a:r>
            <a:r>
              <a:rPr lang="zh-CN" altLang="en-US" sz="2400" b="1" kern="0" dirty="0">
                <a:solidFill>
                  <a:srgbClr val="FF0000"/>
                </a:solidFill>
                <a:latin typeface="+mn-lt"/>
                <a:ea typeface="+mn-ea"/>
                <a:cs typeface="+mn-ea"/>
                <a:sym typeface="+mn-lt"/>
              </a:rPr>
              <a:t>的思考题</a:t>
            </a:r>
          </a:p>
        </p:txBody>
      </p:sp>
      <p:sp>
        <p:nvSpPr>
          <p:cNvPr id="12" name="内容占位符 1">
            <a:extLst>
              <a:ext uri="{FF2B5EF4-FFF2-40B4-BE49-F238E27FC236}">
                <a16:creationId xmlns:a16="http://schemas.microsoft.com/office/drawing/2014/main" id="{A520A00F-96E6-4D7F-A2D7-68E966DDFCA3}"/>
              </a:ext>
            </a:extLst>
          </p:cNvPr>
          <p:cNvSpPr txBox="1">
            <a:spLocks/>
          </p:cNvSpPr>
          <p:nvPr/>
        </p:nvSpPr>
        <p:spPr bwMode="auto">
          <a:xfrm>
            <a:off x="5747689" y="2757704"/>
            <a:ext cx="662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上交的作业本</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如何建立起来</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如何追加</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如何批改使用（含登记成绩）</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如何统计</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如何取回</a:t>
            </a:r>
            <a:endParaRPr lang="en-US" altLang="zh-CN" sz="2000" kern="0" noProof="1">
              <a:solidFill>
                <a:srgbClr val="3333FF"/>
              </a:solidFill>
              <a:effectLst>
                <a:outerShdw blurRad="38100" dist="38100" dir="2700000" algn="tl">
                  <a:srgbClr val="000000">
                    <a:alpha val="43137"/>
                  </a:srgbClr>
                </a:outerShdw>
              </a:effectLst>
              <a:ea typeface="+mn-ea"/>
              <a:cs typeface="+mn-ea"/>
              <a:sym typeface="+mn-lt"/>
            </a:endParaRPr>
          </a:p>
          <a:p>
            <a:pPr lvl="1">
              <a:lnSpc>
                <a:spcPct val="130000"/>
              </a:lnSpc>
              <a:spcBef>
                <a:spcPct val="0"/>
              </a:spcBef>
              <a:defRPr/>
            </a:pPr>
            <a:r>
              <a:rPr lang="zh-CN" altLang="en-US" sz="2000" kern="0" noProof="1">
                <a:solidFill>
                  <a:srgbClr val="3333FF"/>
                </a:solidFill>
                <a:effectLst>
                  <a:outerShdw blurRad="38100" dist="38100" dir="2700000" algn="tl">
                    <a:srgbClr val="000000">
                      <a:alpha val="43137"/>
                    </a:srgbClr>
                  </a:outerShdw>
                </a:effectLst>
                <a:ea typeface="+mn-ea"/>
                <a:cs typeface="+mn-ea"/>
                <a:sym typeface="+mn-lt"/>
              </a:rPr>
              <a:t>如何消失</a:t>
            </a:r>
          </a:p>
          <a:p>
            <a:pPr>
              <a:lnSpc>
                <a:spcPct val="130000"/>
              </a:lnSpc>
              <a:spcBef>
                <a:spcPct val="0"/>
              </a:spcBef>
              <a:defRPr/>
            </a:pPr>
            <a:endParaRPr lang="zh-CN" altLang="en-US" kern="0" dirty="0">
              <a:ea typeface="+mn-ea"/>
              <a:cs typeface="+mn-ea"/>
              <a:sym typeface="+mn-lt"/>
            </a:endParaRPr>
          </a:p>
        </p:txBody>
      </p:sp>
    </p:spTree>
    <p:extLst>
      <p:ext uri="{BB962C8B-B14F-4D97-AF65-F5344CB8AC3E}">
        <p14:creationId xmlns:p14="http://schemas.microsoft.com/office/powerpoint/2010/main" val="2375004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sp>
        <p:nvSpPr>
          <p:cNvPr id="11" name="Text Box 5">
            <a:extLst>
              <a:ext uri="{FF2B5EF4-FFF2-40B4-BE49-F238E27FC236}">
                <a16:creationId xmlns:a16="http://schemas.microsoft.com/office/drawing/2014/main" id="{A05137B8-C9BD-47AF-A0F4-64AB604B4F5A}"/>
              </a:ext>
            </a:extLst>
          </p:cNvPr>
          <p:cNvSpPr txBox="1">
            <a:spLocks noChangeArrowheads="1"/>
          </p:cNvSpPr>
          <p:nvPr/>
        </p:nvSpPr>
        <p:spPr bwMode="auto">
          <a:xfrm>
            <a:off x="2550080" y="2207803"/>
            <a:ext cx="8064500" cy="3813352"/>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例</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求</a:t>
            </a:r>
            <a:r>
              <a:rPr lang="en-US" altLang="zh-CN" sz="1800" dirty="0">
                <a:solidFill>
                  <a:srgbClr val="000000"/>
                </a:solidFill>
                <a:latin typeface="+mn-lt"/>
                <a:ea typeface="+mn-ea"/>
                <a:cs typeface="+mn-ea"/>
                <a:sym typeface="+mn-lt"/>
              </a:rPr>
              <a:t>a[0]..a[n-1]</a:t>
            </a:r>
            <a:r>
              <a:rPr lang="zh-CN" altLang="en-US" sz="1800" dirty="0">
                <a:solidFill>
                  <a:srgbClr val="000000"/>
                </a:solidFill>
                <a:latin typeface="+mn-lt"/>
                <a:ea typeface="+mn-ea"/>
                <a:cs typeface="+mn-ea"/>
                <a:sym typeface="+mn-lt"/>
              </a:rPr>
              <a:t>中</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个数的平均值（假定</a:t>
            </a:r>
            <a:r>
              <a:rPr lang="en-US" altLang="zh-CN" sz="1800" dirty="0">
                <a:solidFill>
                  <a:srgbClr val="000000"/>
                </a:solidFill>
                <a:latin typeface="+mn-lt"/>
                <a:ea typeface="+mn-ea"/>
                <a:cs typeface="+mn-ea"/>
                <a:sym typeface="+mn-lt"/>
              </a:rPr>
              <a:t>n&gt;0</a:t>
            </a:r>
            <a:r>
              <a:rPr lang="zh-CN" altLang="en-US" sz="1800" dirty="0">
                <a:solidFill>
                  <a:srgbClr val="000000"/>
                </a:solidFill>
                <a:latin typeface="+mn-lt"/>
                <a:ea typeface="+mn-ea"/>
                <a:cs typeface="+mn-ea"/>
                <a:sym typeface="+mn-lt"/>
              </a:rPr>
              <a:t>）。</a:t>
            </a:r>
          </a:p>
          <a:p>
            <a:pPr eaLnBrk="0" fontAlgn="base" hangingPunct="0">
              <a:spcAft>
                <a:spcPct val="0"/>
              </a:spcAft>
              <a:buClr>
                <a:srgbClr val="3333CC"/>
              </a:buClr>
              <a:buFont typeface="Wingdings" panose="05000000000000000000" pitchFamily="2" charset="2"/>
              <a:buNone/>
              <a:defRPr/>
            </a:pPr>
            <a:r>
              <a:rPr lang="zh-CN" altLang="en-US" sz="2200" dirty="0">
                <a:solidFill>
                  <a:srgbClr val="000000"/>
                </a:solidFill>
                <a:latin typeface="+mn-lt"/>
                <a:ea typeface="+mn-ea"/>
                <a:cs typeface="+mn-ea"/>
                <a:sym typeface="+mn-lt"/>
              </a:rPr>
              <a:t>   </a:t>
            </a:r>
            <a:r>
              <a:rPr lang="en-US" altLang="zh-CN" sz="2000" dirty="0">
                <a:solidFill>
                  <a:srgbClr val="0000FF"/>
                </a:solidFill>
                <a:latin typeface="+mn-lt"/>
                <a:ea typeface="+mn-ea"/>
                <a:cs typeface="+mn-ea"/>
                <a:sym typeface="+mn-lt"/>
              </a:rPr>
              <a:t>float</a:t>
            </a:r>
            <a:r>
              <a:rPr lang="en-US" altLang="zh-CN" sz="2000" dirty="0">
                <a:solidFill>
                  <a:srgbClr val="000000"/>
                </a:solidFill>
                <a:latin typeface="+mn-lt"/>
                <a:ea typeface="+mn-ea"/>
                <a:cs typeface="+mn-ea"/>
                <a:sym typeface="+mn-lt"/>
              </a:rPr>
              <a:t> </a:t>
            </a:r>
            <a:r>
              <a:rPr lang="en-US" altLang="zh-CN" sz="2000" dirty="0">
                <a:solidFill>
                  <a:srgbClr val="795E26"/>
                </a:solidFill>
                <a:latin typeface="+mn-lt"/>
                <a:ea typeface="+mn-ea"/>
                <a:cs typeface="+mn-ea"/>
                <a:sym typeface="+mn-lt"/>
              </a:rPr>
              <a:t>average</a:t>
            </a:r>
            <a:r>
              <a:rPr lang="en-US" altLang="zh-CN" sz="2000" dirty="0">
                <a:solidFill>
                  <a:srgbClr val="000000"/>
                </a:solidFill>
                <a:latin typeface="+mn-lt"/>
                <a:ea typeface="+mn-ea"/>
                <a:cs typeface="+mn-ea"/>
                <a:sym typeface="+mn-lt"/>
              </a:rPr>
              <a:t>(</a:t>
            </a:r>
            <a:r>
              <a:rPr lang="en-US" altLang="zh-CN" sz="2000" dirty="0">
                <a:solidFill>
                  <a:srgbClr val="0000FF"/>
                </a:solidFill>
                <a:latin typeface="+mn-lt"/>
                <a:ea typeface="+mn-ea"/>
                <a:cs typeface="+mn-ea"/>
                <a:sym typeface="+mn-lt"/>
              </a:rPr>
              <a:t>float</a:t>
            </a:r>
            <a:r>
              <a:rPr lang="en-US" altLang="zh-CN" sz="2000" dirty="0">
                <a:solidFill>
                  <a:srgbClr val="000000"/>
                </a:solidFill>
                <a:latin typeface="+mn-lt"/>
                <a:ea typeface="+mn-ea"/>
                <a:cs typeface="+mn-ea"/>
                <a:sym typeface="+mn-lt"/>
              </a:rPr>
              <a:t> </a:t>
            </a:r>
            <a:r>
              <a:rPr lang="en-US" altLang="zh-CN" sz="2000" dirty="0">
                <a:solidFill>
                  <a:srgbClr val="001080"/>
                </a:solidFill>
                <a:latin typeface="+mn-lt"/>
                <a:ea typeface="+mn-ea"/>
                <a:cs typeface="+mn-ea"/>
                <a:sym typeface="+mn-lt"/>
              </a:rPr>
              <a:t>a</a:t>
            </a:r>
            <a:r>
              <a:rPr lang="en-US" altLang="zh-CN" sz="2000" dirty="0">
                <a:solidFill>
                  <a:srgbClr val="000000"/>
                </a:solidFill>
                <a:latin typeface="+mn-lt"/>
                <a:ea typeface="+mn-ea"/>
                <a:cs typeface="+mn-ea"/>
                <a:sym typeface="+mn-lt"/>
              </a:rPr>
              <a:t>[ ],</a:t>
            </a:r>
            <a:r>
              <a:rPr lang="en-US" altLang="zh-CN" sz="2000" dirty="0">
                <a:solidFill>
                  <a:srgbClr val="0000FF"/>
                </a:solidFill>
                <a:latin typeface="+mn-lt"/>
                <a:ea typeface="+mn-ea"/>
                <a:cs typeface="+mn-ea"/>
                <a:sym typeface="+mn-lt"/>
              </a:rPr>
              <a:t>int</a:t>
            </a:r>
            <a:r>
              <a:rPr lang="en-US" altLang="zh-CN" sz="2000" dirty="0">
                <a:solidFill>
                  <a:srgbClr val="000000"/>
                </a:solidFill>
                <a:latin typeface="+mn-lt"/>
                <a:ea typeface="+mn-ea"/>
                <a:cs typeface="+mn-ea"/>
                <a:sym typeface="+mn-lt"/>
              </a:rPr>
              <a:t> n)</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 </a:t>
            </a:r>
            <a:r>
              <a:rPr lang="en-US" altLang="zh-CN" sz="2000" dirty="0">
                <a:solidFill>
                  <a:srgbClr val="0000FF"/>
                </a:solidFill>
                <a:latin typeface="+mn-lt"/>
                <a:ea typeface="+mn-ea"/>
                <a:cs typeface="+mn-ea"/>
                <a:sym typeface="+mn-lt"/>
              </a:rPr>
              <a:t>int</a:t>
            </a:r>
            <a:r>
              <a:rPr lang="en-US" altLang="zh-CN" sz="2000" dirty="0">
                <a:solidFill>
                  <a:srgbClr val="000000"/>
                </a:solidFill>
                <a:latin typeface="+mn-lt"/>
                <a:ea typeface="+mn-ea"/>
                <a:cs typeface="+mn-ea"/>
                <a:sym typeface="+mn-lt"/>
              </a:rPr>
              <a:t> </a:t>
            </a:r>
            <a:r>
              <a:rPr lang="en-US" altLang="zh-CN" sz="2000" dirty="0" err="1">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a:t>
            </a:r>
            <a:r>
              <a:rPr lang="en-US" altLang="zh-CN" sz="2000" dirty="0">
                <a:solidFill>
                  <a:srgbClr val="0000FF"/>
                </a:solidFill>
                <a:latin typeface="+mn-lt"/>
                <a:ea typeface="+mn-ea"/>
                <a:cs typeface="+mn-ea"/>
                <a:sym typeface="+mn-lt"/>
              </a:rPr>
              <a:t>float</a:t>
            </a:r>
            <a:r>
              <a:rPr lang="en-US" altLang="zh-CN" sz="2000" dirty="0">
                <a:solidFill>
                  <a:srgbClr val="000000"/>
                </a:solidFill>
                <a:latin typeface="+mn-lt"/>
                <a:ea typeface="+mn-ea"/>
                <a:cs typeface="+mn-ea"/>
                <a:sym typeface="+mn-lt"/>
              </a:rPr>
              <a:t> s=</a:t>
            </a:r>
            <a:r>
              <a:rPr lang="en-US" altLang="zh-CN" sz="2000" dirty="0">
                <a:solidFill>
                  <a:srgbClr val="098658"/>
                </a:solidFill>
                <a:latin typeface="+mn-lt"/>
                <a:ea typeface="+mn-ea"/>
                <a:cs typeface="+mn-ea"/>
                <a:sym typeface="+mn-lt"/>
              </a:rPr>
              <a:t>0.0</a:t>
            </a:r>
            <a:r>
              <a:rPr lang="zh-CN" altLang="en-US" sz="2000" dirty="0">
                <a:solidFill>
                  <a:srgbClr val="000000"/>
                </a:solidFill>
                <a:latin typeface="+mn-lt"/>
                <a:ea typeface="+mn-ea"/>
                <a:cs typeface="+mn-ea"/>
                <a:sym typeface="+mn-lt"/>
              </a:rPr>
              <a:t>；      </a:t>
            </a:r>
            <a:r>
              <a:rPr lang="en-US" altLang="zh-CN" sz="2000" dirty="0">
                <a:solidFill>
                  <a:srgbClr val="008000"/>
                </a:solidFill>
                <a:latin typeface="+mn-lt"/>
                <a:ea typeface="+mn-ea"/>
                <a:cs typeface="+mn-ea"/>
                <a:sym typeface="+mn-lt"/>
              </a:rPr>
              <a:t>//</a:t>
            </a:r>
            <a:r>
              <a:rPr lang="zh-CN" altLang="en-US" sz="2000" dirty="0">
                <a:solidFill>
                  <a:srgbClr val="008000"/>
                </a:solidFill>
                <a:latin typeface="+mn-lt"/>
                <a:ea typeface="+mn-ea"/>
                <a:cs typeface="+mn-ea"/>
                <a:sym typeface="+mn-lt"/>
              </a:rPr>
              <a:t>累加器赋初值</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AF00DB"/>
                </a:solidFill>
                <a:latin typeface="+mn-lt"/>
                <a:ea typeface="+mn-ea"/>
                <a:cs typeface="+mn-ea"/>
                <a:sym typeface="+mn-lt"/>
              </a:rPr>
              <a:t>for</a:t>
            </a:r>
            <a:r>
              <a:rPr lang="en-US" altLang="zh-CN" sz="2000" dirty="0">
                <a:solidFill>
                  <a:srgbClr val="000000"/>
                </a:solidFill>
                <a:latin typeface="+mn-lt"/>
                <a:ea typeface="+mn-ea"/>
                <a:cs typeface="+mn-ea"/>
                <a:sym typeface="+mn-lt"/>
              </a:rPr>
              <a:t> (</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a:t>
            </a:r>
            <a:r>
              <a:rPr lang="en-US" altLang="zh-CN" sz="2000" dirty="0">
                <a:solidFill>
                  <a:srgbClr val="098658"/>
                </a:solidFill>
                <a:latin typeface="+mn-lt"/>
                <a:ea typeface="+mn-ea"/>
                <a:cs typeface="+mn-ea"/>
                <a:sym typeface="+mn-lt"/>
              </a:rPr>
              <a:t>0</a:t>
            </a:r>
            <a:r>
              <a:rPr lang="zh-CN" altLang="en-US"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&lt;n</a:t>
            </a:r>
            <a:r>
              <a:rPr lang="zh-CN" altLang="en-US"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s=</a:t>
            </a:r>
            <a:r>
              <a:rPr lang="en-US" altLang="zh-CN" sz="2000" dirty="0" err="1">
                <a:solidFill>
                  <a:srgbClr val="000000"/>
                </a:solidFill>
                <a:latin typeface="+mn-lt"/>
                <a:ea typeface="+mn-ea"/>
                <a:cs typeface="+mn-ea"/>
                <a:sym typeface="+mn-lt"/>
              </a:rPr>
              <a:t>s+</a:t>
            </a:r>
            <a:r>
              <a:rPr lang="en-US" altLang="zh-CN" sz="2000" dirty="0" err="1">
                <a:solidFill>
                  <a:srgbClr val="001080"/>
                </a:solidFill>
                <a:latin typeface="+mn-lt"/>
                <a:ea typeface="+mn-ea"/>
                <a:cs typeface="+mn-ea"/>
                <a:sym typeface="+mn-lt"/>
              </a:rPr>
              <a:t>a</a:t>
            </a:r>
            <a:r>
              <a:rPr lang="en-US" altLang="zh-CN"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                </a:t>
            </a:r>
            <a:r>
              <a:rPr lang="en-US" altLang="zh-CN" sz="2000" dirty="0">
                <a:solidFill>
                  <a:srgbClr val="008000"/>
                </a:solidFill>
                <a:latin typeface="+mn-lt"/>
                <a:ea typeface="+mn-ea"/>
                <a:cs typeface="+mn-ea"/>
                <a:sym typeface="+mn-lt"/>
              </a:rPr>
              <a:t>//a[</a:t>
            </a:r>
            <a:r>
              <a:rPr lang="en-US" altLang="zh-CN" sz="2000" dirty="0" err="1">
                <a:solidFill>
                  <a:srgbClr val="008000"/>
                </a:solidFill>
                <a:latin typeface="+mn-lt"/>
                <a:ea typeface="+mn-ea"/>
                <a:cs typeface="+mn-ea"/>
                <a:sym typeface="+mn-lt"/>
              </a:rPr>
              <a:t>i</a:t>
            </a:r>
            <a:r>
              <a:rPr lang="en-US" altLang="zh-CN" sz="2000" dirty="0">
                <a:solidFill>
                  <a:srgbClr val="008000"/>
                </a:solidFill>
                <a:latin typeface="+mn-lt"/>
                <a:ea typeface="+mn-ea"/>
                <a:cs typeface="+mn-ea"/>
                <a:sym typeface="+mn-lt"/>
              </a:rPr>
              <a:t>]</a:t>
            </a:r>
            <a:r>
              <a:rPr lang="zh-CN" altLang="en-US" sz="2000" dirty="0">
                <a:solidFill>
                  <a:srgbClr val="008000"/>
                </a:solidFill>
                <a:latin typeface="+mn-lt"/>
                <a:ea typeface="+mn-ea"/>
                <a:cs typeface="+mn-ea"/>
                <a:sym typeface="+mn-lt"/>
              </a:rPr>
              <a:t>累加到</a:t>
            </a:r>
            <a:r>
              <a:rPr lang="en-US" altLang="zh-CN" sz="2000" dirty="0">
                <a:solidFill>
                  <a:srgbClr val="008000"/>
                </a:solidFill>
                <a:latin typeface="+mn-lt"/>
                <a:ea typeface="+mn-ea"/>
                <a:cs typeface="+mn-ea"/>
                <a:sym typeface="+mn-lt"/>
              </a:rPr>
              <a:t>s</a:t>
            </a:r>
            <a:r>
              <a:rPr lang="zh-CN" altLang="en-US" sz="2000" dirty="0">
                <a:solidFill>
                  <a:srgbClr val="008000"/>
                </a:solidFill>
                <a:latin typeface="+mn-lt"/>
                <a:ea typeface="+mn-ea"/>
                <a:cs typeface="+mn-ea"/>
                <a:sym typeface="+mn-lt"/>
              </a:rPr>
              <a:t>中</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s=s/n</a:t>
            </a:r>
            <a:r>
              <a:rPr lang="zh-CN" altLang="en-US" sz="2000" dirty="0">
                <a:solidFill>
                  <a:srgbClr val="000000"/>
                </a:solidFill>
                <a:latin typeface="+mn-lt"/>
                <a:ea typeface="+mn-ea"/>
                <a:cs typeface="+mn-ea"/>
                <a:sym typeface="+mn-lt"/>
              </a:rPr>
              <a:t>；                        </a:t>
            </a:r>
            <a:r>
              <a:rPr lang="en-US" altLang="zh-CN" sz="2000" dirty="0">
                <a:solidFill>
                  <a:srgbClr val="008000"/>
                </a:solidFill>
                <a:latin typeface="+mn-lt"/>
                <a:ea typeface="+mn-ea"/>
                <a:cs typeface="+mn-ea"/>
                <a:sym typeface="+mn-lt"/>
              </a:rPr>
              <a:t>//</a:t>
            </a:r>
            <a:r>
              <a:rPr lang="zh-CN" altLang="en-US" sz="2000" dirty="0">
                <a:solidFill>
                  <a:srgbClr val="008000"/>
                </a:solidFill>
                <a:latin typeface="+mn-lt"/>
                <a:ea typeface="+mn-ea"/>
                <a:cs typeface="+mn-ea"/>
                <a:sym typeface="+mn-lt"/>
              </a:rPr>
              <a:t>计算平均值</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err="1">
                <a:solidFill>
                  <a:srgbClr val="795E26"/>
                </a:solidFill>
                <a:latin typeface="+mn-lt"/>
                <a:ea typeface="+mn-ea"/>
                <a:cs typeface="+mn-ea"/>
                <a:sym typeface="+mn-lt"/>
              </a:rPr>
              <a:t>printf</a:t>
            </a:r>
            <a:r>
              <a:rPr lang="en-US" altLang="zh-CN"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ave</a:t>
            </a:r>
            <a:r>
              <a:rPr lang="en-US" altLang="zh-CN"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f”,s</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  </a:t>
            </a:r>
            <a:r>
              <a:rPr lang="en-US" altLang="zh-CN" sz="2000" dirty="0">
                <a:solidFill>
                  <a:srgbClr val="008000"/>
                </a:solidFill>
                <a:latin typeface="+mn-lt"/>
                <a:ea typeface="+mn-ea"/>
                <a:cs typeface="+mn-ea"/>
                <a:sym typeface="+mn-lt"/>
              </a:rPr>
              <a:t>//</a:t>
            </a:r>
            <a:r>
              <a:rPr lang="zh-CN" altLang="en-US" sz="2000" dirty="0">
                <a:solidFill>
                  <a:srgbClr val="008000"/>
                </a:solidFill>
                <a:latin typeface="+mn-lt"/>
                <a:ea typeface="+mn-ea"/>
                <a:cs typeface="+mn-ea"/>
                <a:sym typeface="+mn-lt"/>
              </a:rPr>
              <a:t>输出</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AF00DB"/>
                </a:solidFill>
                <a:latin typeface="+mn-lt"/>
                <a:ea typeface="+mn-ea"/>
                <a:cs typeface="+mn-ea"/>
                <a:sym typeface="+mn-lt"/>
              </a:rPr>
              <a:t>return</a:t>
            </a:r>
            <a:r>
              <a:rPr lang="en-US" altLang="zh-CN" sz="2000" dirty="0">
                <a:solidFill>
                  <a:srgbClr val="000000"/>
                </a:solidFill>
                <a:latin typeface="+mn-lt"/>
                <a:ea typeface="+mn-ea"/>
                <a:cs typeface="+mn-ea"/>
                <a:sym typeface="+mn-lt"/>
              </a:rPr>
              <a:t>(s)</a:t>
            </a:r>
            <a:r>
              <a:rPr lang="zh-CN" altLang="en-US" sz="2000" dirty="0">
                <a:solidFill>
                  <a:srgbClr val="000000"/>
                </a:solidFill>
                <a:latin typeface="+mn-lt"/>
                <a:ea typeface="+mn-ea"/>
                <a:cs typeface="+mn-ea"/>
                <a:sym typeface="+mn-lt"/>
              </a:rPr>
              <a:t>；                  </a:t>
            </a:r>
            <a:r>
              <a:rPr lang="en-US" altLang="zh-CN" sz="2000" dirty="0">
                <a:solidFill>
                  <a:srgbClr val="008000"/>
                </a:solidFill>
                <a:latin typeface="+mn-lt"/>
                <a:ea typeface="+mn-ea"/>
                <a:cs typeface="+mn-ea"/>
                <a:sym typeface="+mn-lt"/>
              </a:rPr>
              <a:t>//</a:t>
            </a:r>
            <a:r>
              <a:rPr lang="zh-CN" altLang="en-US" sz="2000" dirty="0">
                <a:solidFill>
                  <a:srgbClr val="008000"/>
                </a:solidFill>
                <a:latin typeface="+mn-lt"/>
                <a:ea typeface="+mn-ea"/>
                <a:cs typeface="+mn-ea"/>
                <a:sym typeface="+mn-lt"/>
              </a:rPr>
              <a:t>返回</a:t>
            </a:r>
            <a:endParaRPr lang="zh-CN" altLang="en-US" sz="2000" dirty="0">
              <a:solidFill>
                <a:srgbClr val="000000"/>
              </a:solidFill>
              <a:latin typeface="+mn-lt"/>
              <a:ea typeface="+mn-ea"/>
              <a:cs typeface="+mn-ea"/>
              <a:sym typeface="+mn-lt"/>
            </a:endParaRPr>
          </a:p>
          <a:p>
            <a:pPr eaLnBrk="0" fontAlgn="base" hangingPunct="0">
              <a:spcAft>
                <a:spcPct val="0"/>
              </a:spcAft>
              <a:buClr>
                <a:srgbClr val="3333CC"/>
              </a:buClr>
              <a:buFont typeface="Wingdings" panose="05000000000000000000" pitchFamily="2" charset="2"/>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        </a:t>
            </a:r>
          </a:p>
          <a:p>
            <a:pPr eaLnBrk="0" fontAlgn="base" hangingPunct="0">
              <a:spcAft>
                <a:spcPct val="0"/>
              </a:spcAft>
              <a:buClr>
                <a:srgbClr val="3333CC"/>
              </a:buClr>
              <a:buFont typeface="Wingdings" panose="05000000000000000000" pitchFamily="2" charset="2"/>
              <a:buNone/>
              <a:defRPr/>
            </a:pPr>
            <a:r>
              <a:rPr lang="en-US" altLang="zh-CN" sz="20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其中：</a:t>
            </a:r>
            <a:r>
              <a:rPr lang="en-US" altLang="zh-CN" sz="1800" dirty="0" err="1">
                <a:solidFill>
                  <a:srgbClr val="000000"/>
                </a:solidFill>
                <a:latin typeface="+mn-lt"/>
                <a:ea typeface="+mn-ea"/>
                <a:cs typeface="+mn-ea"/>
                <a:sym typeface="+mn-lt"/>
              </a:rPr>
              <a:t>a,n</a:t>
            </a:r>
            <a:r>
              <a:rPr lang="zh-CN" altLang="en-US" sz="1800" dirty="0">
                <a:solidFill>
                  <a:srgbClr val="000000"/>
                </a:solidFill>
                <a:latin typeface="+mn-lt"/>
                <a:ea typeface="+mn-ea"/>
                <a:cs typeface="+mn-ea"/>
                <a:sym typeface="+mn-lt"/>
              </a:rPr>
              <a:t>为输入量；</a:t>
            </a:r>
            <a:r>
              <a:rPr lang="en-US" altLang="zh-CN" sz="1800" dirty="0">
                <a:solidFill>
                  <a:srgbClr val="000000"/>
                </a:solidFill>
                <a:latin typeface="+mn-lt"/>
                <a:ea typeface="+mn-ea"/>
                <a:cs typeface="+mn-ea"/>
                <a:sym typeface="+mn-lt"/>
              </a:rPr>
              <a:t>s</a:t>
            </a:r>
            <a:r>
              <a:rPr lang="zh-CN" altLang="en-US" sz="1800" dirty="0">
                <a:solidFill>
                  <a:srgbClr val="000000"/>
                </a:solidFill>
                <a:latin typeface="+mn-lt"/>
                <a:ea typeface="+mn-ea"/>
                <a:cs typeface="+mn-ea"/>
                <a:sym typeface="+mn-lt"/>
              </a:rPr>
              <a:t>为输出量</a:t>
            </a:r>
          </a:p>
        </p:txBody>
      </p:sp>
      <p:grpSp>
        <p:nvGrpSpPr>
          <p:cNvPr id="15" name="组合 14">
            <a:extLst>
              <a:ext uri="{FF2B5EF4-FFF2-40B4-BE49-F238E27FC236}">
                <a16:creationId xmlns:a16="http://schemas.microsoft.com/office/drawing/2014/main" id="{69566DC0-4C94-4988-A668-D2AFD297B553}"/>
              </a:ext>
            </a:extLst>
          </p:cNvPr>
          <p:cNvGrpSpPr/>
          <p:nvPr/>
        </p:nvGrpSpPr>
        <p:grpSpPr>
          <a:xfrm>
            <a:off x="1485900" y="1500393"/>
            <a:ext cx="10192864" cy="529375"/>
            <a:chOff x="2082730" y="1472379"/>
            <a:chExt cx="6746310" cy="529375"/>
          </a:xfrm>
        </p:grpSpPr>
        <p:sp>
          <p:nvSpPr>
            <p:cNvPr id="3" name="矩形: 圆角 2">
              <a:extLst>
                <a:ext uri="{FF2B5EF4-FFF2-40B4-BE49-F238E27FC236}">
                  <a16:creationId xmlns:a16="http://schemas.microsoft.com/office/drawing/2014/main" id="{9D18C6F9-269A-4A71-9538-D0EA78F525DC}"/>
                </a:ext>
              </a:extLst>
            </p:cNvPr>
            <p:cNvSpPr/>
            <p:nvPr/>
          </p:nvSpPr>
          <p:spPr>
            <a:xfrm>
              <a:off x="2082731" y="1472379"/>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文本框 12">
              <a:extLst>
                <a:ext uri="{FF2B5EF4-FFF2-40B4-BE49-F238E27FC236}">
                  <a16:creationId xmlns:a16="http://schemas.microsoft.com/office/drawing/2014/main" id="{CB7279F3-3F3A-44CA-96AA-A9D655B51B9A}"/>
                </a:ext>
              </a:extLst>
            </p:cNvPr>
            <p:cNvSpPr txBox="1"/>
            <p:nvPr/>
          </p:nvSpPr>
          <p:spPr>
            <a:xfrm>
              <a:off x="2082730" y="1501951"/>
              <a:ext cx="6746308" cy="453266"/>
            </a:xfrm>
            <a:prstGeom prst="rect">
              <a:avLst/>
            </a:prstGeom>
            <a:noFill/>
            <a:ln>
              <a:solidFill>
                <a:srgbClr val="D1D4DB"/>
              </a:solidFill>
            </a:ln>
          </p:spPr>
          <p:txBody>
            <a:bodyPr wrap="square">
              <a:spAutoFit/>
            </a:bodyPr>
            <a:lstStyle/>
            <a:p>
              <a:pPr algn="ctr" fontAlgn="base">
                <a:lnSpc>
                  <a:spcPct val="130000"/>
                </a:lnSpc>
                <a:spcBef>
                  <a:spcPct val="0"/>
                </a:spcBef>
                <a:spcAft>
                  <a:spcPct val="0"/>
                </a:spcAft>
                <a:defRPr/>
              </a:pPr>
              <a:r>
                <a:rPr lang="en-US" altLang="zh-CN" sz="2000" dirty="0">
                  <a:solidFill>
                    <a:srgbClr val="000000"/>
                  </a:solidFill>
                  <a:cs typeface="+mn-ea"/>
                  <a:sym typeface="+mn-lt"/>
                </a:rPr>
                <a:t>1</a:t>
              </a:r>
              <a:r>
                <a:rPr lang="zh-CN" altLang="en-US" sz="2000" dirty="0">
                  <a:solidFill>
                    <a:srgbClr val="000000"/>
                  </a:solidFill>
                  <a:cs typeface="+mn-ea"/>
                  <a:sym typeface="+mn-lt"/>
                </a:rPr>
                <a:t>）算法定义：对特定问题求解步骤的一种描述，求解一个特定任务的指令的有限序列。</a:t>
              </a:r>
            </a:p>
          </p:txBody>
        </p:sp>
      </p:grpSp>
      <p:sp>
        <p:nvSpPr>
          <p:cNvPr id="12" name="矩形 11">
            <a:extLst>
              <a:ext uri="{FF2B5EF4-FFF2-40B4-BE49-F238E27FC236}">
                <a16:creationId xmlns:a16="http://schemas.microsoft.com/office/drawing/2014/main" id="{D3CB7FC8-AEB6-488A-925A-050AA6A7D303}"/>
              </a:ext>
            </a:extLst>
          </p:cNvPr>
          <p:cNvSpPr/>
          <p:nvPr/>
        </p:nvSpPr>
        <p:spPr>
          <a:xfrm>
            <a:off x="7740479" y="2604429"/>
            <a:ext cx="2874101" cy="14247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8B3EEC0-8227-4E85-9C7A-4B08743D4996}"/>
              </a:ext>
            </a:extLst>
          </p:cNvPr>
          <p:cNvSpPr txBox="1"/>
          <p:nvPr/>
        </p:nvSpPr>
        <p:spPr>
          <a:xfrm>
            <a:off x="8013258" y="2732019"/>
            <a:ext cx="2392326" cy="1137363"/>
          </a:xfrm>
          <a:prstGeom prst="rect">
            <a:avLst/>
          </a:prstGeom>
          <a:noFill/>
        </p:spPr>
        <p:txBody>
          <a:bodyPr wrap="square" rtlCol="0">
            <a:spAutoFit/>
          </a:bodyPr>
          <a:lstStyle/>
          <a:p>
            <a:pPr>
              <a:lnSpc>
                <a:spcPct val="130000"/>
              </a:lnSpc>
            </a:pPr>
            <a:r>
              <a:rPr lang="zh-CN" altLang="en-US" dirty="0">
                <a:latin typeface="Times New Roman" panose="02020603050405020304" pitchFamily="18" charset="0"/>
                <a:ea typeface="微软雅黑" panose="020B0503020204020204" pitchFamily="34" charset="-122"/>
              </a:rPr>
              <a:t>算法给出了求解一个问题的大致思路和步骤，但它还不是程序</a:t>
            </a:r>
          </a:p>
        </p:txBody>
      </p:sp>
    </p:spTree>
    <p:extLst>
      <p:ext uri="{BB962C8B-B14F-4D97-AF65-F5344CB8AC3E}">
        <p14:creationId xmlns:p14="http://schemas.microsoft.com/office/powerpoint/2010/main" val="9112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3100" y="466987"/>
            <a:ext cx="2893060" cy="461665"/>
          </a:xfrm>
          <a:prstGeom prst="rect">
            <a:avLst/>
          </a:prstGeom>
          <a:noFill/>
        </p:spPr>
        <p:txBody>
          <a:bodyPr wrap="square" rtlCol="0">
            <a:spAutoFit/>
          </a:bodyPr>
          <a:lstStyle/>
          <a:p>
            <a:r>
              <a:rPr lang="en-US" altLang="zh-CN" sz="2400" dirty="0">
                <a:cs typeface="+mn-ea"/>
                <a:sym typeface="+mn-lt"/>
              </a:rPr>
              <a:t>2</a:t>
            </a:r>
            <a:r>
              <a:rPr lang="zh-CN" altLang="en-US" sz="2400" dirty="0">
                <a:cs typeface="+mn-ea"/>
                <a:sym typeface="+mn-lt"/>
              </a:rPr>
              <a:t>）算法的五个特征</a:t>
            </a:r>
            <a:endParaRPr lang="en-US" altLang="zh-CN" sz="2400" dirty="0">
              <a:cs typeface="+mn-ea"/>
              <a:sym typeface="+mn-lt"/>
            </a:endParaRPr>
          </a:p>
        </p:txBody>
      </p:sp>
      <p:cxnSp>
        <p:nvCxnSpPr>
          <p:cNvPr id="23" name="直接连接符 22"/>
          <p:cNvCxnSpPr>
            <a:cxnSpLocks/>
          </p:cNvCxnSpPr>
          <p:nvPr/>
        </p:nvCxnSpPr>
        <p:spPr>
          <a:xfrm flipV="1">
            <a:off x="6224511" y="4729756"/>
            <a:ext cx="0" cy="8460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p:cNvCxnSpPr>
          <p:nvPr/>
        </p:nvCxnSpPr>
        <p:spPr>
          <a:xfrm flipH="1">
            <a:off x="5389105" y="4729756"/>
            <a:ext cx="83540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805022" y="4406905"/>
            <a:ext cx="594478" cy="5944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43" name="椭圆 42"/>
          <p:cNvSpPr/>
          <p:nvPr/>
        </p:nvSpPr>
        <p:spPr>
          <a:xfrm>
            <a:off x="6676286" y="2514451"/>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sp>
        <p:nvSpPr>
          <p:cNvPr id="45" name="椭圆 44"/>
          <p:cNvSpPr/>
          <p:nvPr/>
        </p:nvSpPr>
        <p:spPr>
          <a:xfrm>
            <a:off x="7203037" y="4003795"/>
            <a:ext cx="594478" cy="5944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41" name="椭圆 40"/>
          <p:cNvSpPr/>
          <p:nvPr/>
        </p:nvSpPr>
        <p:spPr>
          <a:xfrm>
            <a:off x="4499578" y="2893768"/>
            <a:ext cx="594478" cy="59447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cxnSp>
        <p:nvCxnSpPr>
          <p:cNvPr id="52" name="直接连接符 51"/>
          <p:cNvCxnSpPr/>
          <p:nvPr/>
        </p:nvCxnSpPr>
        <p:spPr>
          <a:xfrm>
            <a:off x="6201518" y="5277158"/>
            <a:ext cx="29256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flipV="1">
            <a:off x="6494078" y="4273461"/>
            <a:ext cx="0" cy="100369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endCxn id="45" idx="2"/>
          </p:cNvCxnSpPr>
          <p:nvPr/>
        </p:nvCxnSpPr>
        <p:spPr>
          <a:xfrm>
            <a:off x="6500805" y="4301034"/>
            <a:ext cx="70223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flipV="1">
            <a:off x="6009616" y="2811690"/>
            <a:ext cx="10395" cy="2890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43" idx="2"/>
          </p:cNvCxnSpPr>
          <p:nvPr/>
        </p:nvCxnSpPr>
        <p:spPr>
          <a:xfrm flipV="1">
            <a:off x="6020011" y="2811690"/>
            <a:ext cx="656275" cy="582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99847" y="5201031"/>
            <a:ext cx="3431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p:cNvCxnSpPr>
          <p:nvPr/>
        </p:nvCxnSpPr>
        <p:spPr>
          <a:xfrm flipV="1">
            <a:off x="5699847" y="3171529"/>
            <a:ext cx="3475" cy="20295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flipH="1">
            <a:off x="5079268" y="3171529"/>
            <a:ext cx="633824"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flipH="1">
            <a:off x="1242893" y="4242479"/>
            <a:ext cx="3568786" cy="2141484"/>
          </a:xfrm>
          <a:prstGeom prst="rect">
            <a:avLst/>
          </a:prstGeom>
          <a:noFill/>
        </p:spPr>
        <p:txBody>
          <a:bodyPr wrap="square" rtlCol="0">
            <a:spAutoFit/>
          </a:bodyPr>
          <a:lstStyle/>
          <a:p>
            <a:pPr algn="ctr" fontAlgn="base">
              <a:lnSpc>
                <a:spcPct val="130000"/>
              </a:lnSpc>
              <a:spcBef>
                <a:spcPct val="0"/>
              </a:spcBef>
              <a:spcAft>
                <a:spcPct val="0"/>
              </a:spcAft>
              <a:defRPr/>
            </a:pPr>
            <a:r>
              <a:rPr lang="zh-CN" altLang="en-US" sz="1800" dirty="0">
                <a:solidFill>
                  <a:srgbClr val="3333FF"/>
                </a:solidFill>
                <a:cs typeface="+mn-ea"/>
                <a:sym typeface="+mn-lt"/>
              </a:rPr>
              <a:t>有穷性</a:t>
            </a:r>
            <a:r>
              <a:rPr lang="zh-CN" altLang="en-US" sz="1800" dirty="0">
                <a:solidFill>
                  <a:srgbClr val="000000"/>
                </a:solidFill>
                <a:cs typeface="+mn-ea"/>
                <a:sym typeface="+mn-lt"/>
              </a:rPr>
              <a:t>：在有限步</a:t>
            </a:r>
            <a:r>
              <a:rPr lang="zh-CN" altLang="en-US" dirty="0">
                <a:solidFill>
                  <a:srgbClr val="000000"/>
                </a:solidFill>
                <a:cs typeface="+mn-ea"/>
                <a:sym typeface="+mn-lt"/>
              </a:rPr>
              <a:t>（</a:t>
            </a:r>
            <a:r>
              <a:rPr lang="zh-CN" altLang="en-US" sz="1800" dirty="0">
                <a:solidFill>
                  <a:srgbClr val="000000"/>
                </a:solidFill>
                <a:cs typeface="+mn-ea"/>
                <a:sym typeface="+mn-lt"/>
              </a:rPr>
              <a:t>或有限时间）   之后算法终止。</a:t>
            </a:r>
          </a:p>
          <a:p>
            <a:pPr algn="ctr" fontAlgn="base">
              <a:lnSpc>
                <a:spcPct val="130000"/>
              </a:lnSpc>
              <a:spcBef>
                <a:spcPct val="0"/>
              </a:spcBef>
              <a:spcAft>
                <a:spcPct val="0"/>
              </a:spcAft>
              <a:buClrTx/>
              <a:buSzTx/>
              <a:buFontTx/>
              <a:buNone/>
              <a:defRPr/>
            </a:pPr>
            <a:r>
              <a:rPr lang="zh-CN" altLang="en-US" sz="1800" dirty="0">
                <a:solidFill>
                  <a:srgbClr val="000000"/>
                </a:solidFill>
                <a:cs typeface="+mn-ea"/>
                <a:sym typeface="+mn-lt"/>
              </a:rPr>
              <a:t>    例</a:t>
            </a:r>
            <a:r>
              <a:rPr lang="en-US" altLang="zh-CN" sz="1800" dirty="0">
                <a:solidFill>
                  <a:srgbClr val="000000"/>
                </a:solidFill>
                <a:cs typeface="+mn-ea"/>
                <a:sym typeface="+mn-lt"/>
              </a:rPr>
              <a:t>.{ </a:t>
            </a:r>
            <a:r>
              <a:rPr lang="en-US" altLang="zh-CN" sz="1800" dirty="0" err="1">
                <a:solidFill>
                  <a:srgbClr val="000000"/>
                </a:solidFill>
                <a:cs typeface="+mn-ea"/>
                <a:sym typeface="+mn-lt"/>
              </a:rPr>
              <a:t>i</a:t>
            </a:r>
            <a:r>
              <a:rPr lang="en-US" altLang="zh-CN" sz="1800" dirty="0">
                <a:solidFill>
                  <a:srgbClr val="000000"/>
                </a:solidFill>
                <a:cs typeface="+mn-ea"/>
                <a:sym typeface="+mn-lt"/>
              </a:rPr>
              <a:t>=0</a:t>
            </a:r>
            <a:r>
              <a:rPr lang="zh-CN" altLang="en-US" sz="1800" dirty="0">
                <a:solidFill>
                  <a:srgbClr val="000000"/>
                </a:solidFill>
                <a:cs typeface="+mn-ea"/>
                <a:sym typeface="+mn-lt"/>
              </a:rPr>
              <a:t>；</a:t>
            </a:r>
            <a:r>
              <a:rPr lang="en-US" altLang="zh-CN" sz="1800" dirty="0">
                <a:solidFill>
                  <a:srgbClr val="000000"/>
                </a:solidFill>
                <a:cs typeface="+mn-ea"/>
                <a:sym typeface="+mn-lt"/>
              </a:rPr>
              <a:t>s=0</a:t>
            </a:r>
            <a:r>
              <a:rPr lang="zh-CN" altLang="en-US" sz="1800" dirty="0">
                <a:solidFill>
                  <a:srgbClr val="000000"/>
                </a:solidFill>
                <a:cs typeface="+mn-ea"/>
                <a:sym typeface="+mn-lt"/>
              </a:rPr>
              <a:t>；</a:t>
            </a:r>
          </a:p>
          <a:p>
            <a:pPr algn="ctr" fontAlgn="base">
              <a:lnSpc>
                <a:spcPct val="120000"/>
              </a:lnSpc>
              <a:spcBef>
                <a:spcPct val="0"/>
              </a:spcBef>
              <a:spcAft>
                <a:spcPct val="0"/>
              </a:spcAft>
              <a:buClrTx/>
              <a:buSzTx/>
              <a:buFontTx/>
              <a:buNone/>
              <a:defRPr/>
            </a:pPr>
            <a:r>
              <a:rPr lang="zh-CN" altLang="en-US" sz="1800" dirty="0">
                <a:solidFill>
                  <a:srgbClr val="000000"/>
                </a:solidFill>
                <a:cs typeface="+mn-ea"/>
                <a:sym typeface="+mn-lt"/>
              </a:rPr>
              <a:t>               </a:t>
            </a:r>
            <a:r>
              <a:rPr lang="en-US" altLang="zh-CN" sz="1800" dirty="0">
                <a:solidFill>
                  <a:srgbClr val="000000"/>
                </a:solidFill>
                <a:cs typeface="+mn-ea"/>
                <a:sym typeface="+mn-lt"/>
              </a:rPr>
              <a:t>while (</a:t>
            </a:r>
            <a:r>
              <a:rPr lang="en-US" altLang="zh-CN" sz="1800" dirty="0" err="1">
                <a:solidFill>
                  <a:srgbClr val="000000"/>
                </a:solidFill>
                <a:cs typeface="+mn-ea"/>
                <a:sym typeface="+mn-lt"/>
              </a:rPr>
              <a:t>i</a:t>
            </a:r>
            <a:r>
              <a:rPr lang="en-US" altLang="zh-CN" sz="1800" dirty="0">
                <a:solidFill>
                  <a:srgbClr val="000000"/>
                </a:solidFill>
                <a:cs typeface="+mn-ea"/>
                <a:sym typeface="+mn-lt"/>
              </a:rPr>
              <a:t>&lt;=10</a:t>
            </a:r>
            <a:r>
              <a:rPr lang="en-US" altLang="zh-CN" dirty="0">
                <a:solidFill>
                  <a:srgbClr val="000000"/>
                </a:solidFill>
                <a:cs typeface="+mn-ea"/>
                <a:sym typeface="+mn-lt"/>
              </a:rPr>
              <a:t>)</a:t>
            </a:r>
            <a:endParaRPr lang="en-US" altLang="zh-CN" sz="1800" dirty="0">
              <a:solidFill>
                <a:srgbClr val="000000"/>
              </a:solidFill>
              <a:cs typeface="+mn-ea"/>
              <a:sym typeface="+mn-lt"/>
            </a:endParaRPr>
          </a:p>
          <a:p>
            <a:pPr algn="ctr" fontAlgn="base">
              <a:lnSpc>
                <a:spcPct val="120000"/>
              </a:lnSpc>
              <a:spcBef>
                <a:spcPct val="0"/>
              </a:spcBef>
              <a:spcAft>
                <a:spcPct val="0"/>
              </a:spcAft>
              <a:buClrTx/>
              <a:buSzTx/>
              <a:buFontTx/>
              <a:buNone/>
              <a:defRPr/>
            </a:pPr>
            <a:r>
              <a:rPr lang="en-US" altLang="zh-CN" sz="1800" dirty="0">
                <a:solidFill>
                  <a:srgbClr val="000000"/>
                </a:solidFill>
                <a:cs typeface="+mn-ea"/>
                <a:sym typeface="+mn-lt"/>
              </a:rPr>
              <a:t>               </a:t>
            </a:r>
            <a:r>
              <a:rPr lang="en-US" altLang="zh-CN" dirty="0">
                <a:solidFill>
                  <a:srgbClr val="000000"/>
                </a:solidFill>
                <a:cs typeface="+mn-ea"/>
                <a:sym typeface="+mn-lt"/>
              </a:rPr>
              <a:t>{ s</a:t>
            </a:r>
            <a:r>
              <a:rPr lang="en-US" altLang="zh-CN" sz="1800" dirty="0">
                <a:solidFill>
                  <a:srgbClr val="000000"/>
                </a:solidFill>
                <a:cs typeface="+mn-ea"/>
                <a:sym typeface="+mn-lt"/>
              </a:rPr>
              <a:t>+=</a:t>
            </a:r>
            <a:r>
              <a:rPr lang="en-US" altLang="zh-CN" sz="1800" dirty="0" err="1">
                <a:solidFill>
                  <a:srgbClr val="000000"/>
                </a:solidFill>
                <a:cs typeface="+mn-ea"/>
                <a:sym typeface="+mn-lt"/>
              </a:rPr>
              <a:t>i</a:t>
            </a:r>
            <a:r>
              <a:rPr lang="zh-CN" altLang="en-US" sz="1800" dirty="0">
                <a:solidFill>
                  <a:srgbClr val="000000"/>
                </a:solidFill>
                <a:cs typeface="+mn-ea"/>
                <a:sym typeface="+mn-lt"/>
              </a:rPr>
              <a:t>；</a:t>
            </a:r>
          </a:p>
          <a:p>
            <a:pPr algn="ctr" fontAlgn="base">
              <a:lnSpc>
                <a:spcPct val="120000"/>
              </a:lnSpc>
              <a:spcBef>
                <a:spcPct val="0"/>
              </a:spcBef>
              <a:spcAft>
                <a:spcPct val="0"/>
              </a:spcAft>
              <a:buClrTx/>
              <a:buSzTx/>
              <a:buFontTx/>
              <a:buNone/>
              <a:defRPr/>
            </a:pPr>
            <a:r>
              <a:rPr lang="zh-CN" altLang="en-US" sz="1800" dirty="0">
                <a:solidFill>
                  <a:srgbClr val="000000"/>
                </a:solidFill>
                <a:cs typeface="+mn-ea"/>
                <a:sym typeface="+mn-lt"/>
              </a:rPr>
              <a:t>                           </a:t>
            </a:r>
            <a:r>
              <a:rPr lang="en-US" altLang="zh-CN" sz="1800" dirty="0" err="1">
                <a:solidFill>
                  <a:srgbClr val="000000"/>
                </a:solidFill>
                <a:cs typeface="+mn-ea"/>
                <a:sym typeface="+mn-lt"/>
              </a:rPr>
              <a:t>i</a:t>
            </a:r>
            <a:r>
              <a:rPr lang="en-US" altLang="zh-CN" sz="1800" dirty="0">
                <a:solidFill>
                  <a:srgbClr val="000000"/>
                </a:solidFill>
                <a:cs typeface="+mn-ea"/>
                <a:sym typeface="+mn-lt"/>
              </a:rPr>
              <a:t>++</a:t>
            </a:r>
            <a:r>
              <a:rPr lang="zh-CN" altLang="en-US" sz="1800" dirty="0">
                <a:solidFill>
                  <a:srgbClr val="000000"/>
                </a:solidFill>
                <a:cs typeface="+mn-ea"/>
                <a:sym typeface="+mn-lt"/>
              </a:rPr>
              <a:t>；</a:t>
            </a:r>
            <a:r>
              <a:rPr lang="en-US" altLang="zh-CN" dirty="0">
                <a:solidFill>
                  <a:srgbClr val="000000"/>
                </a:solidFill>
                <a:cs typeface="+mn-ea"/>
                <a:sym typeface="+mn-lt"/>
              </a:rPr>
              <a:t>}</a:t>
            </a:r>
            <a:r>
              <a:rPr lang="zh-CN" altLang="en-US" sz="1800" dirty="0">
                <a:solidFill>
                  <a:srgbClr val="000000"/>
                </a:solidFill>
                <a:cs typeface="+mn-ea"/>
                <a:sym typeface="+mn-lt"/>
              </a:rPr>
              <a:t>      </a:t>
            </a:r>
            <a:r>
              <a:rPr lang="en-US" altLang="zh-CN" sz="1800" dirty="0">
                <a:solidFill>
                  <a:srgbClr val="000000"/>
                </a:solidFill>
                <a:cs typeface="+mn-ea"/>
                <a:sym typeface="+mn-lt"/>
              </a:rPr>
              <a:t>} </a:t>
            </a:r>
          </a:p>
        </p:txBody>
      </p:sp>
      <p:sp>
        <p:nvSpPr>
          <p:cNvPr id="73" name="文本框 72"/>
          <p:cNvSpPr txBox="1"/>
          <p:nvPr/>
        </p:nvSpPr>
        <p:spPr>
          <a:xfrm flipH="1">
            <a:off x="7270764" y="2360197"/>
            <a:ext cx="4794227" cy="777264"/>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3333FF"/>
                </a:solidFill>
                <a:effectLst/>
                <a:uLnTx/>
                <a:uFillTx/>
                <a:cs typeface="+mn-ea"/>
                <a:sym typeface="+mn-lt"/>
              </a:rPr>
              <a:t>可行性</a:t>
            </a:r>
            <a:r>
              <a:rPr kumimoji="0" lang="zh-CN" altLang="en-US" i="0" u="none" strike="noStrike" kern="1200" cap="none" spc="0" normalizeH="0" baseline="0" noProof="0" dirty="0">
                <a:ln>
                  <a:noFill/>
                </a:ln>
                <a:solidFill>
                  <a:srgbClr val="000000"/>
                </a:solidFill>
                <a:effectLst/>
                <a:uLnTx/>
                <a:uFillTx/>
                <a:cs typeface="+mn-ea"/>
                <a:sym typeface="+mn-lt"/>
              </a:rPr>
              <a:t>：每条指令都充分基本，原则上可由人</a:t>
            </a:r>
            <a:endParaRPr kumimoji="0" lang="en-US" altLang="zh-CN"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tabLst/>
              <a:defRPr/>
            </a:pPr>
            <a:r>
              <a:rPr lang="en-US" altLang="zh-CN" dirty="0">
                <a:solidFill>
                  <a:srgbClr val="000000"/>
                </a:solidFill>
                <a:cs typeface="+mn-ea"/>
                <a:sym typeface="+mn-lt"/>
              </a:rPr>
              <a:t>                </a:t>
            </a:r>
            <a:r>
              <a:rPr kumimoji="0" lang="zh-CN" altLang="en-US" i="0" u="none" strike="noStrike" kern="1200" cap="none" spc="0" normalizeH="0" baseline="0" noProof="0" dirty="0">
                <a:ln>
                  <a:noFill/>
                </a:ln>
                <a:solidFill>
                  <a:srgbClr val="000000"/>
                </a:solidFill>
                <a:effectLst/>
                <a:uLnTx/>
                <a:uFillTx/>
                <a:cs typeface="+mn-ea"/>
                <a:sym typeface="+mn-lt"/>
              </a:rPr>
              <a:t>仅用笔和纸在有限的时间内也能完成。</a:t>
            </a:r>
          </a:p>
        </p:txBody>
      </p:sp>
      <p:sp>
        <p:nvSpPr>
          <p:cNvPr id="74" name="文本框 73"/>
          <p:cNvSpPr txBox="1"/>
          <p:nvPr/>
        </p:nvSpPr>
        <p:spPr>
          <a:xfrm flipH="1">
            <a:off x="7797515" y="3921910"/>
            <a:ext cx="4377857" cy="1753044"/>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dirty="0">
                <a:solidFill>
                  <a:srgbClr val="5C5CFF"/>
                </a:solidFill>
                <a:cs typeface="+mn-ea"/>
                <a:sym typeface="+mn-lt"/>
              </a:rPr>
              <a:t>确定性</a:t>
            </a:r>
            <a:r>
              <a:rPr lang="zh-CN" altLang="en-US" dirty="0">
                <a:solidFill>
                  <a:srgbClr val="000000"/>
                </a:solidFill>
                <a:cs typeface="+mn-ea"/>
                <a:sym typeface="+mn-lt"/>
              </a:rPr>
              <a:t>：无二义性，具有明确含义</a:t>
            </a:r>
            <a:endParaRPr lang="en-US" altLang="zh-CN" dirty="0">
              <a:solidFill>
                <a:srgbClr val="000000"/>
              </a:solidFill>
              <a:cs typeface="+mn-ea"/>
              <a:sym typeface="+mn-lt"/>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 例：</a:t>
            </a:r>
            <a:r>
              <a:rPr kumimoji="0" lang="en-US" altLang="zh-CN" sz="1800" b="0" i="0" u="none" strike="noStrike" kern="1200" cap="none" spc="0" normalizeH="0" baseline="0" noProof="0" dirty="0">
                <a:ln>
                  <a:noFill/>
                </a:ln>
                <a:solidFill>
                  <a:srgbClr val="000000"/>
                </a:solidFill>
                <a:effectLst/>
                <a:uLnTx/>
                <a:uFillTx/>
                <a:cs typeface="+mn-ea"/>
                <a:sym typeface="+mn-lt"/>
              </a:rPr>
              <a:t>{ x=5</a:t>
            </a:r>
            <a:r>
              <a:rPr kumimoji="0" lang="zh-CN" altLang="en-US" sz="1800" b="0" i="0" u="none" strike="noStrike" kern="1200" cap="none" spc="0" normalizeH="0" baseline="0" noProof="0" dirty="0">
                <a:ln>
                  <a:noFill/>
                </a:ln>
                <a:solidFill>
                  <a:srgbClr val="000000"/>
                </a:solidFill>
                <a:effectLst/>
                <a:uLnTx/>
                <a:uFillTx/>
                <a:cs typeface="+mn-ea"/>
                <a:sym typeface="+mn-lt"/>
              </a:rPr>
              <a:t>；</a:t>
            </a:r>
            <a:r>
              <a:rPr kumimoji="0" lang="en-US" altLang="zh-CN" sz="1800" b="0" i="0" u="none" strike="noStrike" kern="1200" cap="none" spc="0" normalizeH="0" baseline="0" noProof="0" dirty="0">
                <a:ln>
                  <a:noFill/>
                </a:ln>
                <a:solidFill>
                  <a:srgbClr val="000000"/>
                </a:solidFill>
                <a:effectLst/>
                <a:uLnTx/>
                <a:uFillTx/>
                <a:cs typeface="+mn-ea"/>
                <a:sym typeface="+mn-lt"/>
              </a:rPr>
              <a:t>y=10</a:t>
            </a:r>
            <a:r>
              <a:rPr kumimoji="0" lang="zh-CN" altLang="en-US" sz="1800" b="0" i="0" u="none" strike="noStrike" kern="1200" cap="none" spc="0" normalizeH="0" baseline="0" noProof="0" dirty="0">
                <a:ln>
                  <a:noFill/>
                </a:ln>
                <a:solidFill>
                  <a:srgbClr val="000000"/>
                </a:solidFill>
                <a:effectLst/>
                <a:uLnTx/>
                <a:uFillTx/>
                <a:cs typeface="+mn-ea"/>
                <a:sym typeface="+mn-lt"/>
              </a:rPr>
              <a:t>； </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z=x+++y</a:t>
            </a:r>
            <a:r>
              <a:rPr kumimoji="0" lang="zh-CN" altLang="en-US" sz="1800" b="0" i="0" u="none" strike="noStrike" kern="1200" cap="none" spc="0" normalizeH="0" baseline="0" noProof="0" dirty="0">
                <a:ln>
                  <a:noFill/>
                </a:ln>
                <a:solidFill>
                  <a:srgbClr val="000000"/>
                </a:solidFill>
                <a:effectLst/>
                <a:uLnTx/>
                <a:uFillTx/>
                <a:cs typeface="+mn-ea"/>
                <a:sym typeface="+mn-lt"/>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err="1">
                <a:ln>
                  <a:noFill/>
                </a:ln>
                <a:solidFill>
                  <a:srgbClr val="000000"/>
                </a:solidFill>
                <a:effectLst/>
                <a:uLnTx/>
                <a:uFillTx/>
                <a:cs typeface="+mn-ea"/>
                <a:sym typeface="+mn-lt"/>
              </a:rPr>
              <a:t>printf</a:t>
            </a:r>
            <a:r>
              <a:rPr lang="en-US" altLang="zh-CN" dirty="0">
                <a:solidFill>
                  <a:srgbClr val="000000"/>
                </a:solidFill>
                <a:cs typeface="+mn-ea"/>
                <a:sym typeface="+mn-lt"/>
              </a:rPr>
              <a:t>(</a:t>
            </a:r>
            <a:r>
              <a:rPr kumimoji="0" lang="en-US" altLang="zh-CN" sz="1800" b="0" i="0" u="none" strike="noStrike" kern="1200" cap="none" spc="0" normalizeH="0" baseline="0" noProof="0" dirty="0">
                <a:ln>
                  <a:noFill/>
                </a:ln>
                <a:solidFill>
                  <a:srgbClr val="000000"/>
                </a:solidFill>
                <a:effectLst/>
                <a:uLnTx/>
                <a:uFillTx/>
                <a:cs typeface="+mn-ea"/>
                <a:sym typeface="+mn-lt"/>
              </a:rPr>
              <a:t>“%</a:t>
            </a:r>
            <a:r>
              <a:rPr kumimoji="0" lang="en-US" altLang="zh-CN" sz="1800" b="0" i="0" u="none" strike="noStrike" kern="1200" cap="none" spc="0" normalizeH="0" baseline="0" noProof="0" dirty="0" err="1">
                <a:ln>
                  <a:noFill/>
                </a:ln>
                <a:solidFill>
                  <a:srgbClr val="000000"/>
                </a:solidFill>
                <a:effectLst/>
                <a:uLnTx/>
                <a:uFillTx/>
                <a:cs typeface="+mn-ea"/>
                <a:sym typeface="+mn-lt"/>
              </a:rPr>
              <a:t>d,%d,%d</a:t>
            </a:r>
            <a:r>
              <a:rPr kumimoji="0" lang="en-US" altLang="zh-CN" sz="1800" b="0" i="0" u="none" strike="noStrike" kern="1200" cap="none" spc="0" normalizeH="0" baseline="0" noProof="0" dirty="0">
                <a:ln>
                  <a:noFill/>
                </a:ln>
                <a:solidFill>
                  <a:srgbClr val="000000"/>
                </a:solidFill>
                <a:effectLst/>
                <a:uLnTx/>
                <a:uFillTx/>
                <a:cs typeface="+mn-ea"/>
                <a:sym typeface="+mn-lt"/>
              </a:rPr>
              <a:t>”, x, y, z</a:t>
            </a:r>
            <a:r>
              <a:rPr lang="en-US" altLang="zh-CN" dirty="0">
                <a:solidFill>
                  <a:srgbClr val="000000"/>
                </a:solidFill>
                <a:cs typeface="+mn-ea"/>
                <a:sym typeface="+mn-lt"/>
              </a:rPr>
              <a:t>)</a:t>
            </a:r>
            <a:r>
              <a:rPr kumimoji="0" lang="zh-CN" altLang="en-US" sz="1800" b="0" i="0" u="none" strike="noStrike" kern="1200" cap="none" spc="0" normalizeH="0" baseline="0" noProof="0" dirty="0">
                <a:ln>
                  <a:noFill/>
                </a:ln>
                <a:solidFill>
                  <a:srgbClr val="000000"/>
                </a:solidFill>
                <a:effectLst/>
                <a:uLnTx/>
                <a:uFillTx/>
                <a:cs typeface="+mn-ea"/>
                <a:sym typeface="+mn-lt"/>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cxnSp>
        <p:nvCxnSpPr>
          <p:cNvPr id="3" name="直接连接符 2"/>
          <p:cNvCxnSpPr>
            <a:cxnSpLocks/>
          </p:cNvCxnSpPr>
          <p:nvPr/>
        </p:nvCxnSpPr>
        <p:spPr>
          <a:xfrm>
            <a:off x="6009616" y="1798320"/>
            <a:ext cx="0" cy="412039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28172" y="5575785"/>
            <a:ext cx="952015" cy="952015"/>
            <a:chOff x="5628172" y="5575785"/>
            <a:chExt cx="952015" cy="952015"/>
          </a:xfrm>
        </p:grpSpPr>
        <p:sp>
          <p:nvSpPr>
            <p:cNvPr id="8" name="椭圆 7"/>
            <p:cNvSpPr/>
            <p:nvPr/>
          </p:nvSpPr>
          <p:spPr>
            <a:xfrm>
              <a:off x="5628172" y="5575785"/>
              <a:ext cx="952015" cy="95201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cstate="email">
              <a:duotone>
                <a:schemeClr val="accent3">
                  <a:shade val="45000"/>
                  <a:satMod val="135000"/>
                </a:schemeClr>
                <a:prstClr val="white"/>
              </a:duotone>
            </a:blip>
            <a:stretch>
              <a:fillRect/>
            </a:stretch>
          </p:blipFill>
          <p:spPr>
            <a:xfrm>
              <a:off x="5819279" y="5704845"/>
              <a:ext cx="569798" cy="735653"/>
            </a:xfrm>
            <a:prstGeom prst="rect">
              <a:avLst/>
            </a:prstGeom>
          </p:spPr>
        </p:pic>
      </p:grpSp>
      <p:sp>
        <p:nvSpPr>
          <p:cNvPr id="55" name="椭圆 54">
            <a:extLst>
              <a:ext uri="{FF2B5EF4-FFF2-40B4-BE49-F238E27FC236}">
                <a16:creationId xmlns:a16="http://schemas.microsoft.com/office/drawing/2014/main" id="{2CA50F39-408E-4D9C-9695-E7A8F8A01A7A}"/>
              </a:ext>
            </a:extLst>
          </p:cNvPr>
          <p:cNvSpPr/>
          <p:nvPr/>
        </p:nvSpPr>
        <p:spPr>
          <a:xfrm>
            <a:off x="4382078" y="1556126"/>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5</a:t>
            </a:r>
            <a:endParaRPr lang="zh-CN" altLang="en-US" sz="2400" dirty="0">
              <a:cs typeface="+mn-ea"/>
              <a:sym typeface="+mn-lt"/>
            </a:endParaRPr>
          </a:p>
        </p:txBody>
      </p:sp>
      <p:sp>
        <p:nvSpPr>
          <p:cNvPr id="62" name="文本框 61">
            <a:extLst>
              <a:ext uri="{FF2B5EF4-FFF2-40B4-BE49-F238E27FC236}">
                <a16:creationId xmlns:a16="http://schemas.microsoft.com/office/drawing/2014/main" id="{5B204026-BC11-4E42-830E-5ECD982EBF69}"/>
              </a:ext>
            </a:extLst>
          </p:cNvPr>
          <p:cNvSpPr txBox="1"/>
          <p:nvPr/>
        </p:nvSpPr>
        <p:spPr>
          <a:xfrm flipH="1">
            <a:off x="1591811" y="1620786"/>
            <a:ext cx="3087506" cy="417165"/>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sz="1800" dirty="0">
                <a:solidFill>
                  <a:srgbClr val="3333FF"/>
                </a:solidFill>
                <a:cs typeface="+mn-ea"/>
                <a:sym typeface="+mn-lt"/>
              </a:rPr>
              <a:t>输出</a:t>
            </a:r>
            <a:r>
              <a:rPr lang="zh-CN" altLang="en-US" sz="1800" dirty="0">
                <a:solidFill>
                  <a:srgbClr val="000000"/>
                </a:solidFill>
                <a:cs typeface="+mn-ea"/>
                <a:sym typeface="+mn-lt"/>
              </a:rPr>
              <a:t>：至少有一个输出量。</a:t>
            </a:r>
          </a:p>
        </p:txBody>
      </p:sp>
      <p:cxnSp>
        <p:nvCxnSpPr>
          <p:cNvPr id="63" name="直接箭头连接符 62">
            <a:extLst>
              <a:ext uri="{FF2B5EF4-FFF2-40B4-BE49-F238E27FC236}">
                <a16:creationId xmlns:a16="http://schemas.microsoft.com/office/drawing/2014/main" id="{F75E46A3-5DB3-41D7-A592-325F7E69C6EF}"/>
              </a:ext>
            </a:extLst>
          </p:cNvPr>
          <p:cNvCxnSpPr>
            <a:cxnSpLocks/>
          </p:cNvCxnSpPr>
          <p:nvPr/>
        </p:nvCxnSpPr>
        <p:spPr>
          <a:xfrm flipH="1">
            <a:off x="4968240" y="1799930"/>
            <a:ext cx="1041377" cy="9498"/>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63CDFF9-84DC-422A-9A0A-70453CBEC7B2}"/>
              </a:ext>
            </a:extLst>
          </p:cNvPr>
          <p:cNvSpPr txBox="1"/>
          <p:nvPr/>
        </p:nvSpPr>
        <p:spPr>
          <a:xfrm>
            <a:off x="1689100" y="2938668"/>
            <a:ext cx="2628971" cy="417165"/>
          </a:xfrm>
          <a:prstGeom prst="rect">
            <a:avLst/>
          </a:prstGeom>
          <a:noFill/>
        </p:spPr>
        <p:txBody>
          <a:bodyPr wrap="square">
            <a:spAutoFit/>
          </a:bodyPr>
          <a:lstStyle/>
          <a:p>
            <a:pPr fontAlgn="base">
              <a:lnSpc>
                <a:spcPct val="130000"/>
              </a:lnSpc>
              <a:spcBef>
                <a:spcPct val="0"/>
              </a:spcBef>
              <a:spcAft>
                <a:spcPct val="0"/>
              </a:spcAft>
              <a:buClrTx/>
              <a:buSzTx/>
              <a:buFontTx/>
              <a:buNone/>
              <a:defRPr/>
            </a:pPr>
            <a:r>
              <a:rPr lang="zh-CN" altLang="en-US" sz="1800" dirty="0">
                <a:solidFill>
                  <a:srgbClr val="3333FF"/>
                </a:solidFill>
                <a:cs typeface="+mn-ea"/>
                <a:sym typeface="+mn-lt"/>
              </a:rPr>
              <a:t>输入</a:t>
            </a:r>
            <a:r>
              <a:rPr lang="zh-CN" altLang="en-US" sz="1800" dirty="0">
                <a:solidFill>
                  <a:srgbClr val="000000"/>
                </a:solidFill>
                <a:cs typeface="+mn-ea"/>
                <a:sym typeface="+mn-lt"/>
              </a:rPr>
              <a:t>：有</a:t>
            </a:r>
            <a:r>
              <a:rPr lang="en-US" altLang="zh-CN" sz="1800" dirty="0">
                <a:solidFill>
                  <a:srgbClr val="000000"/>
                </a:solidFill>
                <a:cs typeface="+mn-ea"/>
                <a:sym typeface="+mn-lt"/>
              </a:rPr>
              <a:t>0</a:t>
            </a:r>
            <a:r>
              <a:rPr lang="zh-CN" altLang="en-US" sz="1800" dirty="0">
                <a:solidFill>
                  <a:srgbClr val="000000"/>
                </a:solidFill>
                <a:cs typeface="+mn-ea"/>
                <a:sym typeface="+mn-lt"/>
              </a:rPr>
              <a:t>或多个输入量。</a:t>
            </a:r>
          </a:p>
        </p:txBody>
      </p:sp>
      <p:sp>
        <p:nvSpPr>
          <p:cNvPr id="30" name="文本框 29">
            <a:extLst>
              <a:ext uri="{FF2B5EF4-FFF2-40B4-BE49-F238E27FC236}">
                <a16:creationId xmlns:a16="http://schemas.microsoft.com/office/drawing/2014/main" id="{249998B2-3898-42C8-B21E-AEFD76E8CAB3}"/>
              </a:ext>
            </a:extLst>
          </p:cNvPr>
          <p:cNvSpPr txBox="1"/>
          <p:nvPr/>
        </p:nvSpPr>
        <p:spPr>
          <a:xfrm>
            <a:off x="7692513" y="5659296"/>
            <a:ext cx="4294185" cy="369332"/>
          </a:xfrm>
          <a:prstGeom prst="rect">
            <a:avLst/>
          </a:prstGeom>
          <a:noFill/>
        </p:spPr>
        <p:txBody>
          <a:bodyPr wrap="square">
            <a:spAutoFit/>
          </a:bodyPr>
          <a:lstStyle/>
          <a:p>
            <a:r>
              <a:rPr lang="en-US" altLang="zh-CN" dirty="0">
                <a:solidFill>
                  <a:srgbClr val="FF0000"/>
                </a:solidFill>
                <a:cs typeface="+mn-ea"/>
                <a:sym typeface="+mn-lt"/>
              </a:rPr>
              <a:t>x+++y </a:t>
            </a:r>
            <a:r>
              <a:rPr lang="zh-CN" altLang="en-US" dirty="0">
                <a:solidFill>
                  <a:srgbClr val="FF0000"/>
                </a:solidFill>
                <a:cs typeface="+mn-ea"/>
                <a:sym typeface="+mn-lt"/>
              </a:rPr>
              <a:t>解释为：</a:t>
            </a:r>
            <a:r>
              <a:rPr lang="en-US" altLang="zh-CN" dirty="0">
                <a:solidFill>
                  <a:srgbClr val="FF0000"/>
                </a:solidFill>
                <a:cs typeface="+mn-ea"/>
                <a:sym typeface="+mn-lt"/>
              </a:rPr>
              <a:t>x + (++y)</a:t>
            </a:r>
            <a:r>
              <a:rPr lang="zh-CN" altLang="en-US" dirty="0">
                <a:solidFill>
                  <a:srgbClr val="FF0000"/>
                </a:solidFill>
                <a:cs typeface="+mn-ea"/>
                <a:sym typeface="+mn-lt"/>
              </a:rPr>
              <a:t>？还是 </a:t>
            </a:r>
            <a:r>
              <a:rPr lang="en-US" altLang="zh-CN" dirty="0">
                <a:solidFill>
                  <a:srgbClr val="FF0000"/>
                </a:solidFill>
                <a:cs typeface="+mn-ea"/>
                <a:sym typeface="+mn-lt"/>
              </a:rPr>
              <a:t>(x++)+ y</a:t>
            </a:r>
            <a:r>
              <a:rPr lang="zh-CN" altLang="en-US" dirty="0">
                <a:solidFill>
                  <a:srgbClr val="FF0000"/>
                </a:solidFill>
                <a:cs typeface="+mn-ea"/>
                <a:sym typeface="+mn-lt"/>
              </a:rPr>
              <a:t>？</a:t>
            </a:r>
            <a:endParaRPr lang="zh-CN" altLang="en-US" dirty="0"/>
          </a:p>
        </p:txBody>
      </p:sp>
    </p:spTree>
    <p:extLst>
      <p:ext uri="{BB962C8B-B14F-4D97-AF65-F5344CB8AC3E}">
        <p14:creationId xmlns:p14="http://schemas.microsoft.com/office/powerpoint/2010/main" val="223799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3100" y="466987"/>
            <a:ext cx="2629731" cy="461665"/>
          </a:xfrm>
          <a:prstGeom prst="rect">
            <a:avLst/>
          </a:prstGeom>
          <a:noFill/>
        </p:spPr>
        <p:txBody>
          <a:bodyPr wrap="square" rtlCol="0">
            <a:spAutoFit/>
          </a:bodyPr>
          <a:lstStyle/>
          <a:p>
            <a:r>
              <a:rPr lang="en-US" altLang="zh-CN" sz="2400" dirty="0">
                <a:cs typeface="+mn-ea"/>
                <a:sym typeface="+mn-lt"/>
              </a:rPr>
              <a:t>3</a:t>
            </a:r>
            <a:r>
              <a:rPr lang="zh-CN" altLang="en-US" sz="2400" dirty="0">
                <a:cs typeface="+mn-ea"/>
                <a:sym typeface="+mn-lt"/>
              </a:rPr>
              <a:t>）算法设计要求</a:t>
            </a:r>
            <a:endParaRPr lang="en-US" altLang="zh-CN" sz="2400" dirty="0">
              <a:cs typeface="+mn-ea"/>
              <a:sym typeface="+mn-lt"/>
            </a:endParaRPr>
          </a:p>
        </p:txBody>
      </p:sp>
      <p:cxnSp>
        <p:nvCxnSpPr>
          <p:cNvPr id="23" name="直接连接符 22"/>
          <p:cNvCxnSpPr>
            <a:cxnSpLocks/>
            <a:stCxn id="8" idx="0"/>
          </p:cNvCxnSpPr>
          <p:nvPr/>
        </p:nvCxnSpPr>
        <p:spPr>
          <a:xfrm flipV="1">
            <a:off x="6104180" y="4286222"/>
            <a:ext cx="0" cy="128956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p:cNvCxnSpPr>
          <p:nvPr/>
        </p:nvCxnSpPr>
        <p:spPr>
          <a:xfrm flipH="1">
            <a:off x="5184605" y="4286222"/>
            <a:ext cx="911395"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613792" y="3988983"/>
            <a:ext cx="594478" cy="5944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43" name="椭圆 42"/>
          <p:cNvSpPr/>
          <p:nvPr/>
        </p:nvSpPr>
        <p:spPr>
          <a:xfrm>
            <a:off x="7206076" y="1346930"/>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sp>
        <p:nvSpPr>
          <p:cNvPr id="45" name="椭圆 44"/>
          <p:cNvSpPr/>
          <p:nvPr/>
        </p:nvSpPr>
        <p:spPr>
          <a:xfrm>
            <a:off x="7206076" y="3080248"/>
            <a:ext cx="594478" cy="5944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41" name="椭圆 40"/>
          <p:cNvSpPr/>
          <p:nvPr/>
        </p:nvSpPr>
        <p:spPr>
          <a:xfrm>
            <a:off x="4447962" y="2192706"/>
            <a:ext cx="594478" cy="59447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cxnSp>
        <p:nvCxnSpPr>
          <p:cNvPr id="52" name="直接连接符 51"/>
          <p:cNvCxnSpPr>
            <a:cxnSpLocks/>
          </p:cNvCxnSpPr>
          <p:nvPr/>
        </p:nvCxnSpPr>
        <p:spPr>
          <a:xfrm>
            <a:off x="6116792" y="4932565"/>
            <a:ext cx="39148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flipV="1">
            <a:off x="6508276" y="3377487"/>
            <a:ext cx="0" cy="156027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endCxn id="45" idx="2"/>
          </p:cNvCxnSpPr>
          <p:nvPr/>
        </p:nvCxnSpPr>
        <p:spPr>
          <a:xfrm>
            <a:off x="6495664" y="3377487"/>
            <a:ext cx="71041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flipH="1" flipV="1">
            <a:off x="5983329" y="1625600"/>
            <a:ext cx="26287" cy="4076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endCxn id="43" idx="2"/>
          </p:cNvCxnSpPr>
          <p:nvPr/>
        </p:nvCxnSpPr>
        <p:spPr>
          <a:xfrm>
            <a:off x="5949194" y="1644169"/>
            <a:ext cx="125688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40172" y="4783109"/>
            <a:ext cx="3431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p:cNvCxnSpPr>
          <p:nvPr/>
        </p:nvCxnSpPr>
        <p:spPr>
          <a:xfrm flipH="1" flipV="1">
            <a:off x="5654020" y="2470467"/>
            <a:ext cx="12620" cy="229810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flipH="1">
            <a:off x="5027652" y="2470467"/>
            <a:ext cx="633824"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flipH="1">
            <a:off x="1782602" y="3927700"/>
            <a:ext cx="3372758" cy="1857560"/>
          </a:xfrm>
          <a:prstGeom prst="rect">
            <a:avLst/>
          </a:prstGeom>
          <a:noFill/>
        </p:spPr>
        <p:txBody>
          <a:bodyPr wrap="square" rtlCol="0">
            <a:spAutoFit/>
          </a:bodyPr>
          <a:lstStyle/>
          <a:p>
            <a:pPr algn="ctr" fontAlgn="base">
              <a:lnSpc>
                <a:spcPct val="130000"/>
              </a:lnSpc>
              <a:spcBef>
                <a:spcPct val="0"/>
              </a:spcBef>
              <a:spcAft>
                <a:spcPct val="0"/>
              </a:spcAft>
              <a:buClrTx/>
              <a:buSzTx/>
              <a:buFontTx/>
              <a:buNone/>
              <a:defRPr/>
            </a:pPr>
            <a:r>
              <a:rPr lang="zh-CN" altLang="en-US" dirty="0">
                <a:solidFill>
                  <a:srgbClr val="000000"/>
                </a:solidFill>
                <a:cs typeface="+mn-ea"/>
                <a:sym typeface="+mn-lt"/>
              </a:rPr>
              <a:t>     </a:t>
            </a:r>
            <a:r>
              <a:rPr lang="zh-CN" altLang="en-US" dirty="0">
                <a:solidFill>
                  <a:srgbClr val="FF0000"/>
                </a:solidFill>
                <a:cs typeface="+mn-ea"/>
                <a:sym typeface="+mn-lt"/>
              </a:rPr>
              <a:t>正确性：</a:t>
            </a:r>
          </a:p>
          <a:p>
            <a:pPr fontAlgn="base">
              <a:lnSpc>
                <a:spcPct val="130000"/>
              </a:lnSpc>
              <a:spcBef>
                <a:spcPct val="0"/>
              </a:spcBef>
              <a:spcAft>
                <a:spcPct val="0"/>
              </a:spcAft>
              <a:buClrTx/>
              <a:buSzTx/>
              <a:buFontTx/>
              <a:buNone/>
              <a:defRPr/>
            </a:pPr>
            <a:r>
              <a:rPr lang="zh-CN" altLang="en-US" dirty="0">
                <a:solidFill>
                  <a:srgbClr val="000000"/>
                </a:solidFill>
                <a:cs typeface="+mn-ea"/>
                <a:sym typeface="+mn-lt"/>
              </a:rPr>
              <a:t>     </a:t>
            </a:r>
            <a:r>
              <a:rPr lang="en-US" altLang="zh-CN" dirty="0">
                <a:solidFill>
                  <a:srgbClr val="000000"/>
                </a:solidFill>
                <a:cs typeface="+mn-ea"/>
                <a:sym typeface="+mn-lt"/>
              </a:rPr>
              <a:t>a.</a:t>
            </a:r>
            <a:r>
              <a:rPr lang="zh-CN" altLang="en-US" dirty="0">
                <a:solidFill>
                  <a:srgbClr val="000000"/>
                </a:solidFill>
                <a:cs typeface="+mn-ea"/>
                <a:sym typeface="+mn-lt"/>
              </a:rPr>
              <a:t>无语法错误；</a:t>
            </a:r>
          </a:p>
          <a:p>
            <a:pPr fontAlgn="base">
              <a:lnSpc>
                <a:spcPct val="130000"/>
              </a:lnSpc>
              <a:spcBef>
                <a:spcPct val="0"/>
              </a:spcBef>
              <a:spcAft>
                <a:spcPct val="0"/>
              </a:spcAft>
              <a:buClrTx/>
              <a:buSzTx/>
              <a:buFontTx/>
              <a:buNone/>
              <a:defRPr/>
            </a:pPr>
            <a:r>
              <a:rPr lang="zh-CN" altLang="en-US" dirty="0">
                <a:solidFill>
                  <a:srgbClr val="000000"/>
                </a:solidFill>
                <a:cs typeface="+mn-ea"/>
                <a:sym typeface="+mn-lt"/>
              </a:rPr>
              <a:t>     </a:t>
            </a:r>
            <a:r>
              <a:rPr lang="en-US" altLang="zh-CN" dirty="0">
                <a:solidFill>
                  <a:srgbClr val="000000"/>
                </a:solidFill>
                <a:cs typeface="+mn-ea"/>
                <a:sym typeface="+mn-lt"/>
              </a:rPr>
              <a:t>b.</a:t>
            </a:r>
            <a:r>
              <a:rPr lang="zh-CN" altLang="en-US" dirty="0">
                <a:solidFill>
                  <a:srgbClr val="000000"/>
                </a:solidFill>
                <a:cs typeface="+mn-ea"/>
                <a:sym typeface="+mn-lt"/>
              </a:rPr>
              <a:t>对</a:t>
            </a:r>
            <a:r>
              <a:rPr lang="en-US" altLang="zh-CN" dirty="0">
                <a:solidFill>
                  <a:srgbClr val="000000"/>
                </a:solidFill>
                <a:cs typeface="+mn-ea"/>
                <a:sym typeface="+mn-lt"/>
              </a:rPr>
              <a:t>n</a:t>
            </a:r>
            <a:r>
              <a:rPr lang="zh-CN" altLang="en-US" dirty="0">
                <a:solidFill>
                  <a:srgbClr val="000000"/>
                </a:solidFill>
                <a:cs typeface="+mn-ea"/>
                <a:sym typeface="+mn-lt"/>
              </a:rPr>
              <a:t>组输入产生正确结果；</a:t>
            </a:r>
          </a:p>
          <a:p>
            <a:pPr fontAlgn="base">
              <a:lnSpc>
                <a:spcPct val="130000"/>
              </a:lnSpc>
              <a:spcBef>
                <a:spcPct val="0"/>
              </a:spcBef>
              <a:spcAft>
                <a:spcPct val="0"/>
              </a:spcAft>
              <a:buClrTx/>
              <a:buSzTx/>
              <a:buFontTx/>
              <a:buNone/>
              <a:defRPr/>
            </a:pPr>
            <a:r>
              <a:rPr lang="zh-CN" altLang="en-US" dirty="0">
                <a:solidFill>
                  <a:srgbClr val="000000"/>
                </a:solidFill>
                <a:cs typeface="+mn-ea"/>
                <a:sym typeface="+mn-lt"/>
              </a:rPr>
              <a:t>     </a:t>
            </a:r>
            <a:r>
              <a:rPr lang="en-US" altLang="zh-CN" dirty="0">
                <a:solidFill>
                  <a:srgbClr val="000000"/>
                </a:solidFill>
                <a:cs typeface="+mn-ea"/>
                <a:sym typeface="+mn-lt"/>
              </a:rPr>
              <a:t>c.</a:t>
            </a:r>
            <a:r>
              <a:rPr lang="zh-CN" altLang="en-US" dirty="0">
                <a:solidFill>
                  <a:srgbClr val="000000"/>
                </a:solidFill>
                <a:cs typeface="+mn-ea"/>
                <a:sym typeface="+mn-lt"/>
              </a:rPr>
              <a:t>对特殊输入产生正确结果；</a:t>
            </a:r>
          </a:p>
          <a:p>
            <a:pPr fontAlgn="base">
              <a:lnSpc>
                <a:spcPct val="130000"/>
              </a:lnSpc>
              <a:spcBef>
                <a:spcPct val="0"/>
              </a:spcBef>
              <a:spcAft>
                <a:spcPct val="0"/>
              </a:spcAft>
              <a:buClrTx/>
              <a:buSzTx/>
              <a:buFontTx/>
              <a:buNone/>
              <a:defRPr/>
            </a:pPr>
            <a:r>
              <a:rPr lang="zh-CN" altLang="en-US" dirty="0">
                <a:solidFill>
                  <a:srgbClr val="000000"/>
                </a:solidFill>
                <a:cs typeface="+mn-ea"/>
                <a:sym typeface="+mn-lt"/>
              </a:rPr>
              <a:t>     </a:t>
            </a:r>
            <a:r>
              <a:rPr lang="en-US" altLang="zh-CN" dirty="0">
                <a:solidFill>
                  <a:srgbClr val="000000"/>
                </a:solidFill>
                <a:cs typeface="+mn-ea"/>
                <a:sym typeface="+mn-lt"/>
              </a:rPr>
              <a:t>d.</a:t>
            </a:r>
            <a:r>
              <a:rPr lang="zh-CN" altLang="en-US" dirty="0">
                <a:solidFill>
                  <a:srgbClr val="000000"/>
                </a:solidFill>
                <a:cs typeface="+mn-ea"/>
                <a:sym typeface="+mn-lt"/>
              </a:rPr>
              <a:t>对所有输入产生正确结果。</a:t>
            </a:r>
          </a:p>
        </p:txBody>
      </p:sp>
      <p:sp>
        <p:nvSpPr>
          <p:cNvPr id="72" name="文本框 71"/>
          <p:cNvSpPr txBox="1"/>
          <p:nvPr/>
        </p:nvSpPr>
        <p:spPr>
          <a:xfrm flipH="1">
            <a:off x="979208" y="1919227"/>
            <a:ext cx="3394405" cy="1497461"/>
          </a:xfrm>
          <a:prstGeom prst="rect">
            <a:avLst/>
          </a:prstGeom>
          <a:noFill/>
        </p:spPr>
        <p:txBody>
          <a:bodyPr wrap="square" rtlCol="0">
            <a:spAutoFit/>
          </a:bodyPr>
          <a:lstStyle/>
          <a:p>
            <a:pPr algn="ctr" fontAlgn="base">
              <a:lnSpc>
                <a:spcPct val="130000"/>
              </a:lnSpc>
              <a:spcBef>
                <a:spcPct val="0"/>
              </a:spcBef>
              <a:spcAft>
                <a:spcPct val="0"/>
              </a:spcAft>
              <a:buClrTx/>
              <a:buSzTx/>
              <a:buFontTx/>
              <a:buNone/>
              <a:defRPr/>
            </a:pPr>
            <a:r>
              <a:rPr lang="zh-CN" altLang="en-US" sz="1800" dirty="0">
                <a:solidFill>
                  <a:srgbClr val="FF0000"/>
                </a:solidFill>
                <a:cs typeface="+mn-ea"/>
                <a:sym typeface="+mn-lt"/>
              </a:rPr>
              <a:t>健壮性 ：</a:t>
            </a:r>
            <a:endParaRPr lang="en-US" altLang="zh-CN" sz="1800" dirty="0">
              <a:solidFill>
                <a:srgbClr val="FF0000"/>
              </a:solidFill>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cs typeface="+mn-ea"/>
                <a:sym typeface="+mn-lt"/>
              </a:rPr>
              <a:t>合法或非法等不同的输入都要有</a:t>
            </a:r>
            <a:endParaRPr lang="en-US" altLang="zh-CN" dirty="0">
              <a:solidFill>
                <a:srgbClr val="000000"/>
              </a:solidFill>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cs typeface="+mn-ea"/>
                <a:sym typeface="+mn-lt"/>
              </a:rPr>
              <a:t>相应的反应</a:t>
            </a:r>
          </a:p>
          <a:p>
            <a:pPr fontAlgn="base">
              <a:lnSpc>
                <a:spcPct val="130000"/>
              </a:lnSpc>
              <a:spcBef>
                <a:spcPct val="0"/>
              </a:spcBef>
              <a:spcAft>
                <a:spcPct val="0"/>
              </a:spcAft>
              <a:buClrTx/>
              <a:buSzTx/>
              <a:buFontTx/>
              <a:buNone/>
              <a:defRPr/>
            </a:pPr>
            <a:r>
              <a:rPr lang="en-US" altLang="zh-CN" sz="1800" dirty="0" err="1">
                <a:solidFill>
                  <a:srgbClr val="000000"/>
                </a:solidFill>
                <a:cs typeface="+mn-ea"/>
                <a:sym typeface="+mn-lt"/>
              </a:rPr>
              <a:t>scanf</a:t>
            </a:r>
            <a:r>
              <a:rPr lang="en-US" altLang="zh-CN" sz="1800" dirty="0">
                <a:solidFill>
                  <a:srgbClr val="000000"/>
                </a:solidFill>
                <a:cs typeface="+mn-ea"/>
                <a:sym typeface="+mn-lt"/>
              </a:rPr>
              <a:t>(“%</a:t>
            </a:r>
            <a:r>
              <a:rPr lang="en-US" altLang="zh-CN" sz="1800" dirty="0" err="1">
                <a:solidFill>
                  <a:srgbClr val="000000"/>
                </a:solidFill>
                <a:cs typeface="+mn-ea"/>
                <a:sym typeface="+mn-lt"/>
              </a:rPr>
              <a:t>d”,&amp;x</a:t>
            </a:r>
            <a:r>
              <a:rPr lang="en-US" altLang="zh-CN" dirty="0">
                <a:solidFill>
                  <a:srgbClr val="000000"/>
                </a:solidFill>
                <a:cs typeface="+mn-ea"/>
                <a:sym typeface="+mn-lt"/>
              </a:rPr>
              <a:t>)</a:t>
            </a:r>
            <a:r>
              <a:rPr lang="zh-CN" altLang="en-US" sz="1800" dirty="0">
                <a:solidFill>
                  <a:srgbClr val="000000"/>
                </a:solidFill>
                <a:cs typeface="+mn-ea"/>
                <a:sym typeface="+mn-lt"/>
              </a:rPr>
              <a:t>； </a:t>
            </a:r>
            <a:r>
              <a:rPr lang="en-US" altLang="zh-CN" sz="1800" dirty="0">
                <a:solidFill>
                  <a:srgbClr val="000000"/>
                </a:solidFill>
                <a:cs typeface="+mn-ea"/>
                <a:sym typeface="+mn-lt"/>
              </a:rPr>
              <a:t>y/=x</a:t>
            </a:r>
            <a:r>
              <a:rPr lang="zh-CN" altLang="en-US" sz="1800" dirty="0">
                <a:solidFill>
                  <a:srgbClr val="000000"/>
                </a:solidFill>
                <a:cs typeface="+mn-ea"/>
                <a:sym typeface="+mn-lt"/>
              </a:rPr>
              <a:t>；？？？</a:t>
            </a:r>
          </a:p>
        </p:txBody>
      </p:sp>
      <p:sp>
        <p:nvSpPr>
          <p:cNvPr id="73" name="文本框 72"/>
          <p:cNvSpPr txBox="1"/>
          <p:nvPr/>
        </p:nvSpPr>
        <p:spPr>
          <a:xfrm flipH="1">
            <a:off x="7898028" y="1396242"/>
            <a:ext cx="3777281" cy="417165"/>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sz="1800" dirty="0">
                <a:solidFill>
                  <a:srgbClr val="FF0000"/>
                </a:solidFill>
                <a:cs typeface="+mn-ea"/>
                <a:sym typeface="+mn-lt"/>
              </a:rPr>
              <a:t>高效与低存储量</a:t>
            </a:r>
          </a:p>
        </p:txBody>
      </p:sp>
      <p:sp>
        <p:nvSpPr>
          <p:cNvPr id="74" name="文本框 73"/>
          <p:cNvSpPr txBox="1"/>
          <p:nvPr/>
        </p:nvSpPr>
        <p:spPr>
          <a:xfrm flipH="1">
            <a:off x="7874903" y="3141332"/>
            <a:ext cx="4097135" cy="1136721"/>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dirty="0">
                <a:solidFill>
                  <a:srgbClr val="FF0000"/>
                </a:solidFill>
                <a:cs typeface="+mn-ea"/>
                <a:sym typeface="+mn-lt"/>
              </a:rPr>
              <a:t>可读性：</a:t>
            </a:r>
            <a:endParaRPr lang="en-US" altLang="zh-CN" dirty="0">
              <a:solidFill>
                <a:srgbClr val="FF0000"/>
              </a:solidFill>
              <a:cs typeface="+mn-ea"/>
              <a:sym typeface="+mn-lt"/>
            </a:endParaRPr>
          </a:p>
          <a:p>
            <a:pPr fontAlgn="base">
              <a:lnSpc>
                <a:spcPct val="130000"/>
              </a:lnSpc>
              <a:spcBef>
                <a:spcPct val="0"/>
              </a:spcBef>
              <a:spcAft>
                <a:spcPct val="0"/>
              </a:spcAft>
              <a:buClrTx/>
              <a:buSzTx/>
              <a:buFontTx/>
              <a:buNone/>
              <a:defRPr/>
            </a:pPr>
            <a:r>
              <a:rPr lang="zh-CN" altLang="en-US" dirty="0">
                <a:solidFill>
                  <a:srgbClr val="000000"/>
                </a:solidFill>
                <a:cs typeface="+mn-ea"/>
                <a:sym typeface="+mn-lt"/>
              </a:rPr>
              <a:t>“算法主要是为了人的阅读与交流”。</a:t>
            </a:r>
          </a:p>
          <a:p>
            <a:pPr fontAlgn="base">
              <a:lnSpc>
                <a:spcPct val="130000"/>
              </a:lnSpc>
              <a:spcBef>
                <a:spcPct val="0"/>
              </a:spcBef>
              <a:spcAft>
                <a:spcPct val="0"/>
              </a:spcAft>
              <a:buClrTx/>
              <a:buSzTx/>
              <a:buFontTx/>
              <a:buNone/>
              <a:defRPr/>
            </a:pPr>
            <a:endParaRPr lang="zh-CN" altLang="en-US" dirty="0">
              <a:solidFill>
                <a:srgbClr val="000000"/>
              </a:solidFill>
              <a:cs typeface="+mn-ea"/>
              <a:sym typeface="+mn-lt"/>
            </a:endParaRPr>
          </a:p>
        </p:txBody>
      </p:sp>
      <p:grpSp>
        <p:nvGrpSpPr>
          <p:cNvPr id="9" name="组合 8"/>
          <p:cNvGrpSpPr/>
          <p:nvPr/>
        </p:nvGrpSpPr>
        <p:grpSpPr>
          <a:xfrm>
            <a:off x="5628172" y="5575785"/>
            <a:ext cx="952015" cy="952015"/>
            <a:chOff x="5628172" y="5575785"/>
            <a:chExt cx="952015" cy="952015"/>
          </a:xfrm>
        </p:grpSpPr>
        <p:sp>
          <p:nvSpPr>
            <p:cNvPr id="8" name="椭圆 7"/>
            <p:cNvSpPr/>
            <p:nvPr/>
          </p:nvSpPr>
          <p:spPr>
            <a:xfrm>
              <a:off x="5628172" y="5575785"/>
              <a:ext cx="952015" cy="95201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cstate="email">
              <a:duotone>
                <a:schemeClr val="accent3">
                  <a:shade val="45000"/>
                  <a:satMod val="135000"/>
                </a:schemeClr>
                <a:prstClr val="white"/>
              </a:duotone>
            </a:blip>
            <a:stretch>
              <a:fillRect/>
            </a:stretch>
          </p:blipFill>
          <p:spPr>
            <a:xfrm>
              <a:off x="5819279" y="5704845"/>
              <a:ext cx="569798" cy="735653"/>
            </a:xfrm>
            <a:prstGeom prst="rect">
              <a:avLst/>
            </a:prstGeom>
          </p:spPr>
        </p:pic>
      </p:grpSp>
    </p:spTree>
    <p:extLst>
      <p:ext uri="{BB962C8B-B14F-4D97-AF65-F5344CB8AC3E}">
        <p14:creationId xmlns:p14="http://schemas.microsoft.com/office/powerpoint/2010/main" val="1773375993"/>
      </p:ext>
    </p:extLst>
  </p:cSld>
  <p:clrMapOvr>
    <a:masterClrMapping/>
  </p:clrMapOvr>
  <mc:AlternateContent xmlns:mc="http://schemas.openxmlformats.org/markup-compatibility/2006" xmlns:p14="http://schemas.microsoft.com/office/powerpoint/2010/main">
    <mc:Choice Requires="p14">
      <p:transition p14:dur="10" advClick="0" advTm="29000"/>
    </mc:Choice>
    <mc:Fallback xmlns="">
      <p:transition advClick="0" advTm="29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3100" y="466987"/>
            <a:ext cx="2629731" cy="461665"/>
          </a:xfrm>
          <a:prstGeom prst="rect">
            <a:avLst/>
          </a:prstGeom>
          <a:noFill/>
        </p:spPr>
        <p:txBody>
          <a:bodyPr wrap="square" rtlCol="0">
            <a:spAutoFit/>
          </a:bodyPr>
          <a:lstStyle/>
          <a:p>
            <a:r>
              <a:rPr lang="en-US" altLang="zh-CN" sz="2400" dirty="0">
                <a:cs typeface="+mn-ea"/>
                <a:sym typeface="+mn-lt"/>
              </a:rPr>
              <a:t>3</a:t>
            </a:r>
            <a:r>
              <a:rPr lang="zh-CN" altLang="en-US" sz="2400" dirty="0">
                <a:cs typeface="+mn-ea"/>
                <a:sym typeface="+mn-lt"/>
              </a:rPr>
              <a:t>）算法设计要求</a:t>
            </a:r>
            <a:endParaRPr lang="en-US" altLang="zh-CN" sz="2400" dirty="0">
              <a:cs typeface="+mn-ea"/>
              <a:sym typeface="+mn-lt"/>
            </a:endParaRPr>
          </a:p>
        </p:txBody>
      </p:sp>
      <p:sp>
        <p:nvSpPr>
          <p:cNvPr id="24" name="矩形 23">
            <a:extLst>
              <a:ext uri="{FF2B5EF4-FFF2-40B4-BE49-F238E27FC236}">
                <a16:creationId xmlns:a16="http://schemas.microsoft.com/office/drawing/2014/main" id="{F0F3B7D4-F29B-4A85-A98E-624DB7A87E21}"/>
              </a:ext>
            </a:extLst>
          </p:cNvPr>
          <p:cNvSpPr/>
          <p:nvPr/>
        </p:nvSpPr>
        <p:spPr>
          <a:xfrm>
            <a:off x="3607020" y="1354172"/>
            <a:ext cx="4528312" cy="4616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BD31D8-ADBE-4809-B067-EBF08EFF6B48}"/>
              </a:ext>
            </a:extLst>
          </p:cNvPr>
          <p:cNvSpPr txBox="1"/>
          <p:nvPr/>
        </p:nvSpPr>
        <p:spPr>
          <a:xfrm>
            <a:off x="3804986" y="1400338"/>
            <a:ext cx="4449448" cy="369332"/>
          </a:xfrm>
          <a:prstGeom prst="rect">
            <a:avLst/>
          </a:prstGeom>
          <a:noFill/>
        </p:spPr>
        <p:txBody>
          <a:bodyPr wrap="square" rtlCol="0">
            <a:spAutoFit/>
          </a:bodyPr>
          <a:lstStyle/>
          <a:p>
            <a:r>
              <a:rPr lang="zh-CN" altLang="en-US" dirty="0"/>
              <a:t>下列描述不符合算法的什么特征和要求？</a:t>
            </a:r>
          </a:p>
        </p:txBody>
      </p:sp>
      <p:sp>
        <p:nvSpPr>
          <p:cNvPr id="26" name="矩形: 圆角 25">
            <a:extLst>
              <a:ext uri="{FF2B5EF4-FFF2-40B4-BE49-F238E27FC236}">
                <a16:creationId xmlns:a16="http://schemas.microsoft.com/office/drawing/2014/main" id="{2C16716F-34CE-4F2B-8FCD-0BFFEB2D9684}"/>
              </a:ext>
            </a:extLst>
          </p:cNvPr>
          <p:cNvSpPr/>
          <p:nvPr/>
        </p:nvSpPr>
        <p:spPr>
          <a:xfrm>
            <a:off x="1106322" y="2763748"/>
            <a:ext cx="4773857" cy="2682734"/>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0000FF"/>
                </a:solidFill>
                <a:latin typeface="Consolas" panose="020B0609020204030204" pitchFamily="49" charset="0"/>
              </a:rPr>
              <a:t>void</a:t>
            </a:r>
            <a:r>
              <a:rPr lang="en-US" altLang="zh-CN" dirty="0">
                <a:solidFill>
                  <a:srgbClr val="000000"/>
                </a:solidFill>
                <a:latin typeface="Consolas" panose="020B0609020204030204" pitchFamily="49" charset="0"/>
              </a:rPr>
              <a:t> </a:t>
            </a:r>
            <a:r>
              <a:rPr lang="en-US" altLang="zh-CN" dirty="0">
                <a:solidFill>
                  <a:srgbClr val="795E26"/>
                </a:solidFill>
                <a:latin typeface="Consolas" panose="020B0609020204030204" pitchFamily="49" charset="0"/>
              </a:rPr>
              <a:t>suanfa1</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int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i,s</a:t>
            </a:r>
            <a:r>
              <a:rPr lang="en-US" altLang="zh-CN" dirty="0">
                <a:solidFill>
                  <a:srgbClr val="000000"/>
                </a:solidFill>
                <a:latin typeface="Consolas" panose="020B0609020204030204" pitchFamily="49" charset="0"/>
              </a:rPr>
              <a:t> = </a:t>
            </a:r>
            <a:r>
              <a:rPr lang="en-US" altLang="zh-CN" dirty="0">
                <a:solidFill>
                  <a:srgbClr val="098658"/>
                </a:solidFill>
                <a:latin typeface="Consolas" panose="020B0609020204030204" pitchFamily="49" charset="0"/>
              </a:rPr>
              <a:t>0</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  </a:t>
            </a:r>
            <a:r>
              <a:rPr lang="en-US" altLang="zh-CN" dirty="0">
                <a:solidFill>
                  <a:srgbClr val="AF00DB"/>
                </a:solidFill>
                <a:latin typeface="Consolas" panose="020B0609020204030204" pitchFamily="49" charset="0"/>
              </a:rPr>
              <a:t>for</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i</a:t>
            </a:r>
            <a:r>
              <a:rPr lang="en-US" altLang="zh-CN" dirty="0">
                <a:solidFill>
                  <a:srgbClr val="000000"/>
                </a:solidFill>
                <a:latin typeface="Consolas" panose="020B0609020204030204" pitchFamily="49" charset="0"/>
              </a:rPr>
              <a:t> = </a:t>
            </a:r>
            <a:r>
              <a:rPr lang="en-US" altLang="zh-CN" dirty="0">
                <a:solidFill>
                  <a:srgbClr val="098658"/>
                </a:solidFill>
                <a:latin typeface="Consolas" panose="020B0609020204030204" pitchFamily="49" charset="0"/>
              </a:rPr>
              <a:t>0</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a:t>
            </a:r>
            <a:r>
              <a:rPr lang="en-US" altLang="zh-CN" dirty="0">
                <a:solidFill>
                  <a:srgbClr val="000000"/>
                </a:solidFill>
                <a:latin typeface="Consolas" panose="020B0609020204030204" pitchFamily="49" charset="0"/>
              </a:rPr>
              <a:t>&gt;=</a:t>
            </a:r>
            <a:r>
              <a:rPr lang="en-US" altLang="zh-CN" dirty="0">
                <a:solidFill>
                  <a:srgbClr val="098658"/>
                </a:solidFill>
                <a:latin typeface="Consolas" panose="020B0609020204030204" pitchFamily="49" charset="0"/>
              </a:rPr>
              <a:t>0</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i</a:t>
            </a:r>
            <a:r>
              <a:rPr lang="en-US" altLang="zh-CN" dirty="0">
                <a:solidFill>
                  <a:srgbClr val="000000"/>
                </a:solidFill>
                <a:latin typeface="Consolas" panose="020B0609020204030204" pitchFamily="49" charset="0"/>
              </a:rPr>
              <a:t>++)  </a:t>
            </a:r>
            <a:endParaRPr lang="zh-CN" altLang="en-US" dirty="0">
              <a:solidFill>
                <a:srgbClr val="000000"/>
              </a:solidFill>
              <a:latin typeface="Consolas" panose="020B0609020204030204" pitchFamily="49" charset="0"/>
            </a:endParaRPr>
          </a:p>
          <a:p>
            <a:r>
              <a:rPr lang="zh-CN" altLang="en-US" dirty="0">
                <a:solidFill>
                  <a:srgbClr val="000000"/>
                </a:solidFill>
                <a:latin typeface="Consolas" panose="020B0609020204030204" pitchFamily="49" charset="0"/>
              </a:rPr>
              <a:t>    </a:t>
            </a:r>
            <a:r>
              <a:rPr lang="en-US" altLang="zh-CN" dirty="0">
                <a:solidFill>
                  <a:srgbClr val="000000"/>
                </a:solidFill>
                <a:latin typeface="Consolas" panose="020B0609020204030204" pitchFamily="49" charset="0"/>
              </a:rPr>
              <a:t>s++;                 </a:t>
            </a:r>
            <a:endParaRPr lang="zh-CN" altLang="en-US"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a:t>
            </a:r>
          </a:p>
        </p:txBody>
      </p:sp>
      <p:sp>
        <p:nvSpPr>
          <p:cNvPr id="32" name="文本框 31">
            <a:extLst>
              <a:ext uri="{FF2B5EF4-FFF2-40B4-BE49-F238E27FC236}">
                <a16:creationId xmlns:a16="http://schemas.microsoft.com/office/drawing/2014/main" id="{C6E73F6B-D941-461E-B4FE-3492A23AE624}"/>
              </a:ext>
            </a:extLst>
          </p:cNvPr>
          <p:cNvSpPr txBox="1"/>
          <p:nvPr/>
        </p:nvSpPr>
        <p:spPr>
          <a:xfrm>
            <a:off x="2662162" y="2537115"/>
            <a:ext cx="146558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1</a:t>
            </a:r>
            <a:endParaRPr lang="zh-CN" altLang="en-US" sz="2000" b="1" dirty="0">
              <a:solidFill>
                <a:srgbClr val="FF0000"/>
              </a:solidFill>
              <a:cs typeface="+mn-ea"/>
              <a:sym typeface="+mn-lt"/>
            </a:endParaRPr>
          </a:p>
        </p:txBody>
      </p:sp>
      <p:sp>
        <p:nvSpPr>
          <p:cNvPr id="33" name="矩形: 圆角 32">
            <a:extLst>
              <a:ext uri="{FF2B5EF4-FFF2-40B4-BE49-F238E27FC236}">
                <a16:creationId xmlns:a16="http://schemas.microsoft.com/office/drawing/2014/main" id="{F45994CB-8F0F-4E8D-BB9A-9B7E55F23EDF}"/>
              </a:ext>
            </a:extLst>
          </p:cNvPr>
          <p:cNvSpPr/>
          <p:nvPr/>
        </p:nvSpPr>
        <p:spPr>
          <a:xfrm>
            <a:off x="6557366" y="2733385"/>
            <a:ext cx="4528312" cy="2682734"/>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suanfa2</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x;</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float</a:t>
            </a:r>
            <a:r>
              <a:rPr lang="en-US" altLang="zh-CN" b="0" dirty="0">
                <a:solidFill>
                  <a:srgbClr val="000000"/>
                </a:solidFill>
                <a:effectLst/>
                <a:latin typeface="Consolas" panose="020B0609020204030204" pitchFamily="49" charset="0"/>
              </a:rPr>
              <a:t> y;</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scanf</a:t>
            </a:r>
            <a:r>
              <a:rPr lang="en-US" altLang="zh-CN" b="0" dirty="0">
                <a:solidFill>
                  <a:srgbClr val="000000"/>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%d</a:t>
            </a:r>
            <a:r>
              <a:rPr lang="en-US" altLang="zh-CN" b="0" dirty="0">
                <a:solidFill>
                  <a:srgbClr val="A31515"/>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 , &amp;x);</a:t>
            </a:r>
          </a:p>
          <a:p>
            <a:r>
              <a:rPr lang="en-US" altLang="zh-CN" b="0" dirty="0">
                <a:solidFill>
                  <a:srgbClr val="000000"/>
                </a:solidFill>
                <a:effectLst/>
                <a:latin typeface="Consolas" panose="020B0609020204030204" pitchFamily="49" charset="0"/>
              </a:rPr>
              <a:t>  y = </a:t>
            </a:r>
            <a:r>
              <a:rPr lang="en-US" altLang="zh-CN" b="0" dirty="0">
                <a:solidFill>
                  <a:srgbClr val="795E26"/>
                </a:solidFill>
                <a:effectLst/>
                <a:latin typeface="Consolas" panose="020B0609020204030204" pitchFamily="49" charset="0"/>
              </a:rPr>
              <a:t>sqrt</a:t>
            </a:r>
            <a:r>
              <a:rPr lang="en-US" altLang="zh-CN" b="0" dirty="0">
                <a:solidFill>
                  <a:srgbClr val="000000"/>
                </a:solidFill>
                <a:effectLst/>
                <a:latin typeface="Consolas" panose="020B0609020204030204" pitchFamily="49" charset="0"/>
              </a:rPr>
              <a:t>(x);  </a:t>
            </a:r>
            <a:r>
              <a:rPr lang="zh-CN" altLang="en-US" b="0" dirty="0">
                <a:solidFill>
                  <a:srgbClr val="000000"/>
                </a:solidFill>
                <a:effectLst/>
                <a:latin typeface="Consolas" panose="020B0609020204030204" pitchFamily="49" charset="0"/>
              </a:rPr>
              <a:t>  </a:t>
            </a:r>
            <a:endParaRPr lang="en-US" altLang="zh-CN" b="0" dirty="0">
              <a:solidFill>
                <a:srgbClr val="000000"/>
              </a:solidFill>
              <a:effectLst/>
              <a:latin typeface="Consolas" panose="020B0609020204030204" pitchFamily="49" charset="0"/>
            </a:endParaRPr>
          </a:p>
          <a:p>
            <a:r>
              <a:rPr lang="en-US" altLang="zh-CN" dirty="0">
                <a:solidFill>
                  <a:srgbClr val="000000"/>
                </a:solidFill>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(y);</a:t>
            </a:r>
          </a:p>
          <a:p>
            <a:r>
              <a:rPr lang="en-US" altLang="zh-CN" b="0" dirty="0">
                <a:solidFill>
                  <a:srgbClr val="000000"/>
                </a:solidFill>
                <a:effectLst/>
                <a:latin typeface="Consolas" panose="020B0609020204030204" pitchFamily="49" charset="0"/>
              </a:rPr>
              <a:t>}</a:t>
            </a:r>
          </a:p>
        </p:txBody>
      </p:sp>
      <p:sp>
        <p:nvSpPr>
          <p:cNvPr id="34" name="文本框 33">
            <a:extLst>
              <a:ext uri="{FF2B5EF4-FFF2-40B4-BE49-F238E27FC236}">
                <a16:creationId xmlns:a16="http://schemas.microsoft.com/office/drawing/2014/main" id="{EFA8FDDD-1D9B-46A7-874B-1297FB9E68E2}"/>
              </a:ext>
            </a:extLst>
          </p:cNvPr>
          <p:cNvSpPr txBox="1"/>
          <p:nvPr/>
        </p:nvSpPr>
        <p:spPr>
          <a:xfrm>
            <a:off x="8135332" y="2506752"/>
            <a:ext cx="146558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例</a:t>
            </a:r>
            <a:r>
              <a:rPr lang="en-US" altLang="zh-CN" sz="2000" b="1" dirty="0">
                <a:solidFill>
                  <a:srgbClr val="FF0000"/>
                </a:solidFill>
                <a:cs typeface="+mn-ea"/>
                <a:sym typeface="+mn-lt"/>
              </a:rPr>
              <a:t>2</a:t>
            </a:r>
            <a:endParaRPr lang="zh-CN" altLang="en-US" sz="2000" b="1" dirty="0">
              <a:solidFill>
                <a:srgbClr val="FF0000"/>
              </a:solidFill>
              <a:cs typeface="+mn-ea"/>
              <a:sym typeface="+mn-lt"/>
            </a:endParaRPr>
          </a:p>
        </p:txBody>
      </p:sp>
      <p:sp>
        <p:nvSpPr>
          <p:cNvPr id="35" name="文本框 34">
            <a:extLst>
              <a:ext uri="{FF2B5EF4-FFF2-40B4-BE49-F238E27FC236}">
                <a16:creationId xmlns:a16="http://schemas.microsoft.com/office/drawing/2014/main" id="{4672D86B-F391-4B7A-A357-5908E2C5B6DD}"/>
              </a:ext>
            </a:extLst>
          </p:cNvPr>
          <p:cNvSpPr txBox="1"/>
          <p:nvPr/>
        </p:nvSpPr>
        <p:spPr>
          <a:xfrm>
            <a:off x="4338687" y="4003402"/>
            <a:ext cx="6094428" cy="369332"/>
          </a:xfrm>
          <a:prstGeom prst="rect">
            <a:avLst/>
          </a:prstGeom>
          <a:noFill/>
        </p:spPr>
        <p:txBody>
          <a:bodyPr wrap="square">
            <a:spAutoFit/>
          </a:bodyPr>
          <a:lstStyle/>
          <a:p>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死循环</a:t>
            </a:r>
            <a:endParaRPr lang="zh-CN" altLang="en-US" dirty="0"/>
          </a:p>
        </p:txBody>
      </p:sp>
      <p:sp>
        <p:nvSpPr>
          <p:cNvPr id="37" name="文本框 36">
            <a:extLst>
              <a:ext uri="{FF2B5EF4-FFF2-40B4-BE49-F238E27FC236}">
                <a16:creationId xmlns:a16="http://schemas.microsoft.com/office/drawing/2014/main" id="{5A24896F-168C-40A1-82D0-CC15BEDE268E}"/>
              </a:ext>
            </a:extLst>
          </p:cNvPr>
          <p:cNvSpPr txBox="1"/>
          <p:nvPr/>
        </p:nvSpPr>
        <p:spPr>
          <a:xfrm>
            <a:off x="4338687" y="4349910"/>
            <a:ext cx="1973136" cy="369332"/>
          </a:xfrm>
          <a:prstGeom prst="rect">
            <a:avLst/>
          </a:prstGeom>
          <a:noFill/>
        </p:spPr>
        <p:txBody>
          <a:bodyPr wrap="square">
            <a:spAutoFit/>
          </a:bodyPr>
          <a:lstStyle/>
          <a:p>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不能终止</a:t>
            </a:r>
            <a:endParaRPr lang="zh-CN" altLang="en-US" dirty="0"/>
          </a:p>
        </p:txBody>
      </p:sp>
      <p:sp>
        <p:nvSpPr>
          <p:cNvPr id="39" name="文本框 38">
            <a:extLst>
              <a:ext uri="{FF2B5EF4-FFF2-40B4-BE49-F238E27FC236}">
                <a16:creationId xmlns:a16="http://schemas.microsoft.com/office/drawing/2014/main" id="{A409C561-11F5-4311-A2F7-8B73FEBD42D0}"/>
              </a:ext>
            </a:extLst>
          </p:cNvPr>
          <p:cNvSpPr txBox="1"/>
          <p:nvPr/>
        </p:nvSpPr>
        <p:spPr>
          <a:xfrm>
            <a:off x="8741447" y="4317704"/>
            <a:ext cx="2608867" cy="369332"/>
          </a:xfrm>
          <a:prstGeom prst="rect">
            <a:avLst/>
          </a:prstGeom>
          <a:noFill/>
        </p:spPr>
        <p:txBody>
          <a:bodyPr wrap="square">
            <a:spAutoFit/>
          </a:bodyPr>
          <a:lstStyle/>
          <a:p>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当</a:t>
            </a:r>
            <a:r>
              <a:rPr lang="en-US" altLang="zh-CN" b="0" dirty="0">
                <a:solidFill>
                  <a:srgbClr val="008000"/>
                </a:solidFill>
                <a:effectLst/>
                <a:latin typeface="Consolas" panose="020B0609020204030204" pitchFamily="49" charset="0"/>
              </a:rPr>
              <a:t>x&lt;0</a:t>
            </a:r>
            <a:r>
              <a:rPr lang="zh-CN" altLang="en-US" b="0" dirty="0">
                <a:solidFill>
                  <a:srgbClr val="008000"/>
                </a:solidFill>
                <a:effectLst/>
                <a:latin typeface="Consolas" panose="020B0609020204030204" pitchFamily="49" charset="0"/>
              </a:rPr>
              <a:t>时，出错</a:t>
            </a:r>
            <a:endParaRPr lang="zh-CN" altLang="en-US" b="0" dirty="0">
              <a:solidFill>
                <a:srgbClr val="000000"/>
              </a:solidFill>
              <a:effectLst/>
              <a:latin typeface="Consolas" panose="020B0609020204030204" pitchFamily="49" charset="0"/>
            </a:endParaRPr>
          </a:p>
        </p:txBody>
      </p:sp>
      <p:sp>
        <p:nvSpPr>
          <p:cNvPr id="12" name="文本框 11">
            <a:extLst>
              <a:ext uri="{FF2B5EF4-FFF2-40B4-BE49-F238E27FC236}">
                <a16:creationId xmlns:a16="http://schemas.microsoft.com/office/drawing/2014/main" id="{AD6F9E9A-2F2C-4019-9BD7-621BEB62A9E0}"/>
              </a:ext>
            </a:extLst>
          </p:cNvPr>
          <p:cNvSpPr txBox="1"/>
          <p:nvPr/>
        </p:nvSpPr>
        <p:spPr>
          <a:xfrm>
            <a:off x="2570041" y="4900359"/>
            <a:ext cx="146558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缺乏有穷性</a:t>
            </a:r>
          </a:p>
        </p:txBody>
      </p:sp>
      <p:sp>
        <p:nvSpPr>
          <p:cNvPr id="13" name="文本框 12">
            <a:extLst>
              <a:ext uri="{FF2B5EF4-FFF2-40B4-BE49-F238E27FC236}">
                <a16:creationId xmlns:a16="http://schemas.microsoft.com/office/drawing/2014/main" id="{59C2D5D8-5BDF-46EE-956C-B4304BEAD643}"/>
              </a:ext>
            </a:extLst>
          </p:cNvPr>
          <p:cNvSpPr txBox="1"/>
          <p:nvPr/>
        </p:nvSpPr>
        <p:spPr>
          <a:xfrm>
            <a:off x="8287365" y="4893371"/>
            <a:ext cx="1465580" cy="453266"/>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2000" b="1" dirty="0">
                <a:solidFill>
                  <a:srgbClr val="FF0000"/>
                </a:solidFill>
                <a:cs typeface="+mn-ea"/>
                <a:sym typeface="+mn-lt"/>
              </a:rPr>
              <a:t>缺乏健壮性</a:t>
            </a:r>
          </a:p>
        </p:txBody>
      </p:sp>
    </p:spTree>
    <p:extLst>
      <p:ext uri="{BB962C8B-B14F-4D97-AF65-F5344CB8AC3E}">
        <p14:creationId xmlns:p14="http://schemas.microsoft.com/office/powerpoint/2010/main" val="2546447028"/>
      </p:ext>
    </p:extLst>
  </p:cSld>
  <p:clrMapOvr>
    <a:masterClrMapping/>
  </p:clrMapOvr>
  <mc:AlternateContent xmlns:mc="http://schemas.openxmlformats.org/markup-compatibility/2006" xmlns:p14="http://schemas.microsoft.com/office/powerpoint/2010/main">
    <mc:Choice Requires="p14">
      <p:transition p14:dur="10" advClick="0" advTm="29000"/>
    </mc:Choice>
    <mc:Fallback xmlns="">
      <p:transition advClick="0" advTm="29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9" grpId="0"/>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0" y="234205"/>
            <a:ext cx="2629731" cy="461665"/>
          </a:xfrm>
          <a:prstGeom prst="rect">
            <a:avLst/>
          </a:prstGeom>
          <a:noFill/>
        </p:spPr>
        <p:txBody>
          <a:bodyPr wrap="square" rtlCol="0">
            <a:spAutoFit/>
          </a:bodyPr>
          <a:lstStyle/>
          <a:p>
            <a:r>
              <a:rPr lang="en-US" altLang="zh-CN" sz="2400" dirty="0">
                <a:cs typeface="+mn-ea"/>
                <a:sym typeface="+mn-lt"/>
              </a:rPr>
              <a:t>4</a:t>
            </a:r>
            <a:r>
              <a:rPr lang="zh-CN" altLang="en-US" sz="2400" dirty="0">
                <a:cs typeface="+mn-ea"/>
                <a:sym typeface="+mn-lt"/>
              </a:rPr>
              <a:t>）算法描述工具</a:t>
            </a:r>
            <a:endParaRPr lang="en-US" altLang="zh-CN" sz="2400" dirty="0">
              <a:cs typeface="+mn-ea"/>
              <a:sym typeface="+mn-lt"/>
            </a:endParaRPr>
          </a:p>
        </p:txBody>
      </p:sp>
      <p:cxnSp>
        <p:nvCxnSpPr>
          <p:cNvPr id="23" name="直接连接符 22"/>
          <p:cNvCxnSpPr>
            <a:cxnSpLocks/>
          </p:cNvCxnSpPr>
          <p:nvPr/>
        </p:nvCxnSpPr>
        <p:spPr>
          <a:xfrm flipV="1">
            <a:off x="6193338" y="5110480"/>
            <a:ext cx="0" cy="8204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p:cNvCxnSpPr>
          <p:nvPr/>
        </p:nvCxnSpPr>
        <p:spPr>
          <a:xfrm flipH="1">
            <a:off x="5357932" y="5110480"/>
            <a:ext cx="83540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773849" y="4787629"/>
            <a:ext cx="594478" cy="5944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43" name="椭圆 42"/>
          <p:cNvSpPr/>
          <p:nvPr/>
        </p:nvSpPr>
        <p:spPr>
          <a:xfrm>
            <a:off x="7268713" y="1204004"/>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sp>
        <p:nvSpPr>
          <p:cNvPr id="45" name="椭圆 44"/>
          <p:cNvSpPr/>
          <p:nvPr/>
        </p:nvSpPr>
        <p:spPr>
          <a:xfrm>
            <a:off x="7226398" y="4053055"/>
            <a:ext cx="594478" cy="5944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41" name="椭圆 40"/>
          <p:cNvSpPr/>
          <p:nvPr/>
        </p:nvSpPr>
        <p:spPr>
          <a:xfrm>
            <a:off x="4476464" y="3408779"/>
            <a:ext cx="594478" cy="59447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cxnSp>
        <p:nvCxnSpPr>
          <p:cNvPr id="52" name="直接连接符 51"/>
          <p:cNvCxnSpPr>
            <a:cxnSpLocks/>
          </p:cNvCxnSpPr>
          <p:nvPr/>
        </p:nvCxnSpPr>
        <p:spPr>
          <a:xfrm>
            <a:off x="6193338" y="5531158"/>
            <a:ext cx="33082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flipH="1" flipV="1">
            <a:off x="6517440" y="4322722"/>
            <a:ext cx="8660" cy="124449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endCxn id="45" idx="2"/>
          </p:cNvCxnSpPr>
          <p:nvPr/>
        </p:nvCxnSpPr>
        <p:spPr>
          <a:xfrm>
            <a:off x="6524166" y="4350294"/>
            <a:ext cx="70223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flipV="1">
            <a:off x="6001436" y="3065690"/>
            <a:ext cx="10395" cy="2890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p:cNvCxnSpPr>
          <p:nvPr/>
        </p:nvCxnSpPr>
        <p:spPr>
          <a:xfrm>
            <a:off x="6011831" y="1516284"/>
            <a:ext cx="125688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68674" y="5581755"/>
            <a:ext cx="3431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p:cNvCxnSpPr>
          <p:nvPr/>
        </p:nvCxnSpPr>
        <p:spPr>
          <a:xfrm flipH="1" flipV="1">
            <a:off x="5668674" y="3683000"/>
            <a:ext cx="26468" cy="188422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flipH="1">
            <a:off x="5056154" y="3686540"/>
            <a:ext cx="633824"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flipH="1">
            <a:off x="3512516" y="4839472"/>
            <a:ext cx="4655472" cy="416524"/>
          </a:xfrm>
          <a:prstGeom prst="rect">
            <a:avLst/>
          </a:prstGeom>
          <a:noFill/>
        </p:spPr>
        <p:txBody>
          <a:bodyPr wrap="square" rtlCol="0">
            <a:spAutoFit/>
          </a:bodyPr>
          <a:lstStyle/>
          <a:p>
            <a:pPr fontAlgn="base">
              <a:lnSpc>
                <a:spcPct val="130000"/>
              </a:lnSpc>
              <a:spcBef>
                <a:spcPct val="0"/>
              </a:spcBef>
              <a:spcAft>
                <a:spcPct val="0"/>
              </a:spcAft>
              <a:buClrTx/>
              <a:buSzTx/>
              <a:defRPr/>
            </a:pPr>
            <a:r>
              <a:rPr lang="zh-CN" altLang="en-US" dirty="0">
                <a:solidFill>
                  <a:srgbClr val="000000"/>
                </a:solidFill>
                <a:cs typeface="+mn-ea"/>
                <a:sym typeface="+mn-lt"/>
              </a:rPr>
              <a:t>自然语言</a:t>
            </a:r>
            <a:endParaRPr lang="en-US" altLang="zh-CN" dirty="0">
              <a:solidFill>
                <a:srgbClr val="000000"/>
              </a:solidFill>
              <a:cs typeface="+mn-ea"/>
              <a:sym typeface="+mn-lt"/>
            </a:endParaRPr>
          </a:p>
        </p:txBody>
      </p:sp>
      <p:sp>
        <p:nvSpPr>
          <p:cNvPr id="72" name="文本框 71"/>
          <p:cNvSpPr txBox="1"/>
          <p:nvPr/>
        </p:nvSpPr>
        <p:spPr>
          <a:xfrm flipH="1">
            <a:off x="2681618" y="3474417"/>
            <a:ext cx="2036774" cy="417165"/>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sz="1800" dirty="0">
                <a:solidFill>
                  <a:srgbClr val="000000"/>
                </a:solidFill>
                <a:cs typeface="+mn-ea"/>
                <a:sym typeface="+mn-lt"/>
              </a:rPr>
              <a:t>流程图（框图）</a:t>
            </a:r>
            <a:endParaRPr lang="zh-CN" altLang="en-US" sz="1600" dirty="0">
              <a:solidFill>
                <a:srgbClr val="000000"/>
              </a:solidFill>
              <a:cs typeface="+mn-ea"/>
              <a:sym typeface="+mn-lt"/>
            </a:endParaRPr>
          </a:p>
        </p:txBody>
      </p:sp>
      <p:sp>
        <p:nvSpPr>
          <p:cNvPr id="73" name="文本框 72"/>
          <p:cNvSpPr txBox="1"/>
          <p:nvPr/>
        </p:nvSpPr>
        <p:spPr>
          <a:xfrm flipH="1">
            <a:off x="7939208" y="836329"/>
            <a:ext cx="3777281" cy="1393587"/>
          </a:xfrm>
          <a:prstGeom prst="rect">
            <a:avLst/>
          </a:prstGeom>
          <a:noFill/>
        </p:spPr>
        <p:txBody>
          <a:bodyPr wrap="square" rtlCol="0">
            <a:spAutoFit/>
          </a:bodyPr>
          <a:lstStyle/>
          <a:p>
            <a:pPr fontAlgn="base">
              <a:lnSpc>
                <a:spcPct val="120000"/>
              </a:lnSpc>
              <a:spcBef>
                <a:spcPct val="0"/>
              </a:spcBef>
              <a:spcAft>
                <a:spcPct val="0"/>
              </a:spcAft>
              <a:buClr>
                <a:srgbClr val="3333CC"/>
              </a:buClr>
              <a:buSzPct val="75000"/>
              <a:buFont typeface="Wingdings" panose="05000000000000000000" pitchFamily="2" charset="2"/>
              <a:buNone/>
              <a:defRPr/>
            </a:pPr>
            <a:r>
              <a:rPr lang="zh-CN" altLang="en-US" sz="1800" dirty="0">
                <a:solidFill>
                  <a:srgbClr val="FF0000"/>
                </a:solidFill>
                <a:cs typeface="+mn-ea"/>
                <a:sym typeface="+mn-lt"/>
              </a:rPr>
              <a:t>伪码语言</a:t>
            </a:r>
            <a:r>
              <a:rPr lang="zh-CN" altLang="en-US" dirty="0">
                <a:solidFill>
                  <a:srgbClr val="FF0000"/>
                </a:solidFill>
                <a:cs typeface="+mn-ea"/>
                <a:sym typeface="+mn-lt"/>
              </a:rPr>
              <a:t>：</a:t>
            </a:r>
            <a:endParaRPr lang="zh-CN" altLang="en-US" sz="1800" dirty="0">
              <a:solidFill>
                <a:srgbClr val="000000"/>
              </a:solidFill>
              <a:cs typeface="+mn-ea"/>
              <a:sym typeface="+mn-lt"/>
            </a:endParaRPr>
          </a:p>
          <a:p>
            <a:pPr fontAlgn="base">
              <a:lnSpc>
                <a:spcPct val="120000"/>
              </a:lnSpc>
              <a:spcBef>
                <a:spcPct val="0"/>
              </a:spcBef>
              <a:spcAft>
                <a:spcPct val="0"/>
              </a:spcAft>
              <a:buClr>
                <a:srgbClr val="3333CC"/>
              </a:buClr>
              <a:buSzPct val="75000"/>
              <a:buFont typeface="Wingdings" panose="05000000000000000000" pitchFamily="2" charset="2"/>
              <a:buNone/>
              <a:defRPr/>
            </a:pPr>
            <a:r>
              <a:rPr lang="zh-CN" altLang="en-US" sz="1800" dirty="0">
                <a:solidFill>
                  <a:srgbClr val="000000"/>
                </a:solidFill>
                <a:cs typeface="+mn-ea"/>
                <a:sym typeface="+mn-lt"/>
              </a:rPr>
              <a:t>包括高级程序设计语言的三种基本结构（顺序、选择、循环）和自然语言成分的“面向读者”的语言。</a:t>
            </a:r>
          </a:p>
        </p:txBody>
      </p:sp>
      <p:sp>
        <p:nvSpPr>
          <p:cNvPr id="74" name="文本框 73"/>
          <p:cNvSpPr txBox="1"/>
          <p:nvPr/>
        </p:nvSpPr>
        <p:spPr>
          <a:xfrm flipH="1">
            <a:off x="7960665" y="4110740"/>
            <a:ext cx="3536753" cy="416524"/>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dirty="0">
                <a:solidFill>
                  <a:srgbClr val="000000"/>
                </a:solidFill>
                <a:cs typeface="+mn-ea"/>
                <a:sym typeface="+mn-lt"/>
              </a:rPr>
              <a:t>程序设计语言</a:t>
            </a:r>
          </a:p>
        </p:txBody>
      </p:sp>
      <p:cxnSp>
        <p:nvCxnSpPr>
          <p:cNvPr id="3" name="直接连接符 2"/>
          <p:cNvCxnSpPr>
            <a:cxnSpLocks/>
          </p:cNvCxnSpPr>
          <p:nvPr/>
        </p:nvCxnSpPr>
        <p:spPr>
          <a:xfrm flipH="1">
            <a:off x="6001436" y="1182652"/>
            <a:ext cx="10395" cy="499006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19992" y="5829785"/>
            <a:ext cx="952015" cy="952015"/>
            <a:chOff x="5628172" y="5575785"/>
            <a:chExt cx="952015" cy="952015"/>
          </a:xfrm>
        </p:grpSpPr>
        <p:sp>
          <p:nvSpPr>
            <p:cNvPr id="8" name="椭圆 7"/>
            <p:cNvSpPr/>
            <p:nvPr/>
          </p:nvSpPr>
          <p:spPr>
            <a:xfrm>
              <a:off x="5628172" y="5575785"/>
              <a:ext cx="952015" cy="95201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cstate="email">
              <a:duotone>
                <a:schemeClr val="accent3">
                  <a:shade val="45000"/>
                  <a:satMod val="135000"/>
                </a:schemeClr>
                <a:prstClr val="white"/>
              </a:duotone>
            </a:blip>
            <a:stretch>
              <a:fillRect/>
            </a:stretch>
          </p:blipFill>
          <p:spPr>
            <a:xfrm>
              <a:off x="5819279" y="5704845"/>
              <a:ext cx="569798" cy="735653"/>
            </a:xfrm>
            <a:prstGeom prst="rect">
              <a:avLst/>
            </a:prstGeom>
          </p:spPr>
        </p:pic>
      </p:grpSp>
      <p:sp>
        <p:nvSpPr>
          <p:cNvPr id="55" name="椭圆 54">
            <a:extLst>
              <a:ext uri="{FF2B5EF4-FFF2-40B4-BE49-F238E27FC236}">
                <a16:creationId xmlns:a16="http://schemas.microsoft.com/office/drawing/2014/main" id="{2CA50F39-408E-4D9C-9695-E7A8F8A01A7A}"/>
              </a:ext>
            </a:extLst>
          </p:cNvPr>
          <p:cNvSpPr/>
          <p:nvPr/>
        </p:nvSpPr>
        <p:spPr>
          <a:xfrm>
            <a:off x="4682384" y="938645"/>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5</a:t>
            </a:r>
            <a:endParaRPr lang="zh-CN" altLang="en-US" sz="2400" dirty="0">
              <a:cs typeface="+mn-ea"/>
              <a:sym typeface="+mn-lt"/>
            </a:endParaRPr>
          </a:p>
        </p:txBody>
      </p:sp>
      <p:sp>
        <p:nvSpPr>
          <p:cNvPr id="62" name="文本框 61">
            <a:extLst>
              <a:ext uri="{FF2B5EF4-FFF2-40B4-BE49-F238E27FC236}">
                <a16:creationId xmlns:a16="http://schemas.microsoft.com/office/drawing/2014/main" id="{5B204026-BC11-4E42-830E-5ECD982EBF69}"/>
              </a:ext>
            </a:extLst>
          </p:cNvPr>
          <p:cNvSpPr txBox="1"/>
          <p:nvPr/>
        </p:nvSpPr>
        <p:spPr>
          <a:xfrm flipH="1">
            <a:off x="131397" y="885413"/>
            <a:ext cx="4816285" cy="2209323"/>
          </a:xfrm>
          <a:prstGeom prst="rect">
            <a:avLst/>
          </a:prstGeom>
          <a:noFill/>
        </p:spPr>
        <p:txBody>
          <a:bodyPr wrap="square" rtlCol="0">
            <a:spAutoFit/>
          </a:bodyPr>
          <a:lstStyle/>
          <a:p>
            <a:pPr algn="ctr" fontAlgn="base">
              <a:lnSpc>
                <a:spcPct val="120000"/>
              </a:lnSpc>
              <a:spcBef>
                <a:spcPct val="0"/>
              </a:spcBef>
              <a:spcAft>
                <a:spcPct val="0"/>
              </a:spcAft>
              <a:buClr>
                <a:srgbClr val="3333CC"/>
              </a:buClr>
              <a:buSzPct val="75000"/>
              <a:buFont typeface="Wingdings" panose="05000000000000000000" pitchFamily="2" charset="2"/>
              <a:buNone/>
              <a:defRPr/>
            </a:pPr>
            <a:r>
              <a:rPr lang="zh-CN" altLang="en-US" sz="1800" dirty="0">
                <a:solidFill>
                  <a:srgbClr val="FF0000"/>
                </a:solidFill>
                <a:cs typeface="+mn-ea"/>
                <a:sym typeface="+mn-lt"/>
              </a:rPr>
              <a:t>类</a:t>
            </a:r>
            <a:r>
              <a:rPr lang="en-US" altLang="zh-CN" sz="1800" dirty="0">
                <a:solidFill>
                  <a:srgbClr val="FF0000"/>
                </a:solidFill>
                <a:cs typeface="+mn-ea"/>
                <a:sym typeface="+mn-lt"/>
              </a:rPr>
              <a:t>C</a:t>
            </a:r>
            <a:r>
              <a:rPr lang="zh-CN" altLang="en-US" sz="1800" dirty="0">
                <a:solidFill>
                  <a:srgbClr val="FF0000"/>
                </a:solidFill>
                <a:cs typeface="+mn-ea"/>
                <a:sym typeface="+mn-lt"/>
              </a:rPr>
              <a:t>语言：</a:t>
            </a:r>
            <a:r>
              <a:rPr lang="en-US" altLang="zh-CN" sz="1800" dirty="0">
                <a:solidFill>
                  <a:srgbClr val="000000"/>
                </a:solidFill>
                <a:cs typeface="+mn-ea"/>
                <a:sym typeface="+mn-lt"/>
              </a:rPr>
              <a:t> </a:t>
            </a:r>
          </a:p>
          <a:p>
            <a:pPr fontAlgn="base">
              <a:lnSpc>
                <a:spcPct val="120000"/>
              </a:lnSpc>
              <a:spcBef>
                <a:spcPct val="0"/>
              </a:spcBef>
              <a:spcAft>
                <a:spcPct val="0"/>
              </a:spcAft>
              <a:buClr>
                <a:srgbClr val="3333CC"/>
              </a:buClr>
              <a:buSzPct val="75000"/>
              <a:buFont typeface="Wingdings" panose="05000000000000000000" pitchFamily="2" charset="2"/>
              <a:buNone/>
              <a:defRPr/>
            </a:pPr>
            <a:r>
              <a:rPr lang="en-US" altLang="zh-CN" dirty="0">
                <a:solidFill>
                  <a:srgbClr val="000000"/>
                </a:solidFill>
                <a:cs typeface="+mn-ea"/>
                <a:sym typeface="+mn-lt"/>
              </a:rPr>
              <a:t>        </a:t>
            </a:r>
            <a:r>
              <a:rPr lang="zh-CN" altLang="en-US" sz="1600" dirty="0">
                <a:solidFill>
                  <a:srgbClr val="000000"/>
                </a:solidFill>
                <a:cs typeface="+mn-ea"/>
                <a:sym typeface="+mn-lt"/>
              </a:rPr>
              <a:t>介于伪码语言和程序设计语言间的表示形式。保留</a:t>
            </a:r>
            <a:r>
              <a:rPr lang="en-US" altLang="zh-CN" sz="1600" dirty="0">
                <a:solidFill>
                  <a:srgbClr val="000000"/>
                </a:solidFill>
                <a:cs typeface="+mn-ea"/>
                <a:sym typeface="+mn-lt"/>
              </a:rPr>
              <a:t>C</a:t>
            </a:r>
            <a:r>
              <a:rPr lang="zh-CN" altLang="en-US" sz="1600" dirty="0">
                <a:solidFill>
                  <a:srgbClr val="000000"/>
                </a:solidFill>
                <a:cs typeface="+mn-ea"/>
                <a:sym typeface="+mn-lt"/>
              </a:rPr>
              <a:t>语言的精华；不拘泥于</a:t>
            </a:r>
            <a:r>
              <a:rPr lang="en-US" altLang="zh-CN" sz="1600" dirty="0">
                <a:solidFill>
                  <a:srgbClr val="000000"/>
                </a:solidFill>
                <a:cs typeface="+mn-ea"/>
                <a:sym typeface="+mn-lt"/>
              </a:rPr>
              <a:t>C</a:t>
            </a:r>
            <a:r>
              <a:rPr lang="zh-CN" altLang="en-US" sz="1600" dirty="0">
                <a:solidFill>
                  <a:srgbClr val="000000"/>
                </a:solidFill>
                <a:cs typeface="+mn-ea"/>
                <a:sym typeface="+mn-lt"/>
              </a:rPr>
              <a:t>语言的语法细节；同时添加了一些</a:t>
            </a:r>
            <a:r>
              <a:rPr lang="en-US" altLang="zh-CN" sz="1600" dirty="0">
                <a:solidFill>
                  <a:srgbClr val="000000"/>
                </a:solidFill>
                <a:cs typeface="+mn-ea"/>
                <a:sym typeface="+mn-lt"/>
              </a:rPr>
              <a:t>C++</a:t>
            </a:r>
            <a:r>
              <a:rPr lang="zh-CN" altLang="en-US" sz="1600" dirty="0">
                <a:solidFill>
                  <a:srgbClr val="000000"/>
                </a:solidFill>
                <a:cs typeface="+mn-ea"/>
                <a:sym typeface="+mn-lt"/>
              </a:rPr>
              <a:t>的成分。</a:t>
            </a:r>
          </a:p>
          <a:p>
            <a:pPr fontAlgn="base">
              <a:lnSpc>
                <a:spcPct val="120000"/>
              </a:lnSpc>
              <a:spcBef>
                <a:spcPct val="0"/>
              </a:spcBef>
              <a:spcAft>
                <a:spcPct val="0"/>
              </a:spcAft>
              <a:buClr>
                <a:srgbClr val="3333CC"/>
              </a:buClr>
              <a:buSzPct val="75000"/>
              <a:buFont typeface="Wingdings" panose="05000000000000000000" pitchFamily="2" charset="2"/>
              <a:buNone/>
              <a:defRPr/>
            </a:pPr>
            <a:r>
              <a:rPr lang="zh-CN" altLang="en-US" sz="1600" dirty="0">
                <a:solidFill>
                  <a:srgbClr val="000000"/>
                </a:solidFill>
                <a:cs typeface="+mn-ea"/>
                <a:sym typeface="+mn-lt"/>
              </a:rPr>
              <a:t>        特点：便于理解、阅读；能方便的转换成</a:t>
            </a:r>
            <a:r>
              <a:rPr lang="en-US" altLang="zh-CN" sz="1600" dirty="0">
                <a:solidFill>
                  <a:srgbClr val="000000"/>
                </a:solidFill>
                <a:cs typeface="+mn-ea"/>
                <a:sym typeface="+mn-lt"/>
              </a:rPr>
              <a:t>C</a:t>
            </a:r>
            <a:r>
              <a:rPr lang="zh-CN" altLang="en-US" sz="1600" dirty="0">
                <a:solidFill>
                  <a:srgbClr val="000000"/>
                </a:solidFill>
                <a:cs typeface="+mn-ea"/>
                <a:sym typeface="+mn-lt"/>
              </a:rPr>
              <a:t>语言。</a:t>
            </a:r>
          </a:p>
          <a:p>
            <a:pPr fontAlgn="base">
              <a:lnSpc>
                <a:spcPct val="120000"/>
              </a:lnSpc>
              <a:spcBef>
                <a:spcPct val="0"/>
              </a:spcBef>
              <a:spcAft>
                <a:spcPct val="0"/>
              </a:spcAft>
              <a:buClr>
                <a:srgbClr val="3333CC"/>
              </a:buClr>
              <a:buSzPct val="75000"/>
              <a:buFont typeface="Wingdings" panose="05000000000000000000" pitchFamily="2" charset="2"/>
              <a:buNone/>
              <a:defRPr/>
            </a:pPr>
            <a:r>
              <a:rPr lang="zh-CN" altLang="en-US" sz="1600" dirty="0">
                <a:solidFill>
                  <a:srgbClr val="000000"/>
                </a:solidFill>
                <a:cs typeface="+mn-ea"/>
                <a:sym typeface="+mn-lt"/>
              </a:rPr>
              <a:t>        目的：便于简明扼要的描述算法；突出算法的思路。</a:t>
            </a:r>
          </a:p>
        </p:txBody>
      </p:sp>
      <p:cxnSp>
        <p:nvCxnSpPr>
          <p:cNvPr id="63" name="直接箭头连接符 62">
            <a:extLst>
              <a:ext uri="{FF2B5EF4-FFF2-40B4-BE49-F238E27FC236}">
                <a16:creationId xmlns:a16="http://schemas.microsoft.com/office/drawing/2014/main" id="{F75E46A3-5DB3-41D7-A592-325F7E69C6EF}"/>
              </a:ext>
            </a:extLst>
          </p:cNvPr>
          <p:cNvCxnSpPr>
            <a:cxnSpLocks/>
          </p:cNvCxnSpPr>
          <p:nvPr/>
        </p:nvCxnSpPr>
        <p:spPr>
          <a:xfrm flipH="1">
            <a:off x="5242560" y="1198076"/>
            <a:ext cx="769272" cy="1208"/>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EE82F9B-3E72-4945-9EF5-2FCD388B55F9}"/>
              </a:ext>
            </a:extLst>
          </p:cNvPr>
          <p:cNvPicPr>
            <a:picLocks noChangeAspect="1"/>
          </p:cNvPicPr>
          <p:nvPr/>
        </p:nvPicPr>
        <p:blipFill>
          <a:blip r:embed="rId4"/>
          <a:stretch>
            <a:fillRect/>
          </a:stretch>
        </p:blipFill>
        <p:spPr>
          <a:xfrm>
            <a:off x="8372608" y="2197171"/>
            <a:ext cx="2751287" cy="1896518"/>
          </a:xfrm>
          <a:prstGeom prst="rect">
            <a:avLst/>
          </a:prstGeom>
        </p:spPr>
      </p:pic>
      <p:pic>
        <p:nvPicPr>
          <p:cNvPr id="6" name="图片 5">
            <a:extLst>
              <a:ext uri="{FF2B5EF4-FFF2-40B4-BE49-F238E27FC236}">
                <a16:creationId xmlns:a16="http://schemas.microsoft.com/office/drawing/2014/main" id="{90AF8258-B0B6-4E45-9C93-4B1D8C0A085B}"/>
              </a:ext>
            </a:extLst>
          </p:cNvPr>
          <p:cNvPicPr>
            <a:picLocks noChangeAspect="1"/>
          </p:cNvPicPr>
          <p:nvPr/>
        </p:nvPicPr>
        <p:blipFill>
          <a:blip r:embed="rId5"/>
          <a:stretch>
            <a:fillRect/>
          </a:stretch>
        </p:blipFill>
        <p:spPr>
          <a:xfrm>
            <a:off x="484899" y="3408779"/>
            <a:ext cx="2297751" cy="2947115"/>
          </a:xfrm>
          <a:prstGeom prst="rect">
            <a:avLst/>
          </a:prstGeom>
        </p:spPr>
      </p:pic>
      <p:pic>
        <p:nvPicPr>
          <p:cNvPr id="10" name="图片 9">
            <a:extLst>
              <a:ext uri="{FF2B5EF4-FFF2-40B4-BE49-F238E27FC236}">
                <a16:creationId xmlns:a16="http://schemas.microsoft.com/office/drawing/2014/main" id="{0E8DE740-0A7D-4100-8525-F85238923548}"/>
              </a:ext>
            </a:extLst>
          </p:cNvPr>
          <p:cNvPicPr>
            <a:picLocks noChangeAspect="1"/>
          </p:cNvPicPr>
          <p:nvPr/>
        </p:nvPicPr>
        <p:blipFill>
          <a:blip r:embed="rId6"/>
          <a:stretch>
            <a:fillRect/>
          </a:stretch>
        </p:blipFill>
        <p:spPr>
          <a:xfrm>
            <a:off x="7985831" y="4679866"/>
            <a:ext cx="3524840" cy="1681648"/>
          </a:xfrm>
          <a:prstGeom prst="rect">
            <a:avLst/>
          </a:prstGeom>
        </p:spPr>
      </p:pic>
    </p:spTree>
    <p:extLst>
      <p:ext uri="{BB962C8B-B14F-4D97-AF65-F5344CB8AC3E}">
        <p14:creationId xmlns:p14="http://schemas.microsoft.com/office/powerpoint/2010/main" val="1174110193"/>
      </p:ext>
    </p:extLst>
  </p:cSld>
  <p:clrMapOvr>
    <a:masterClrMapping/>
  </p:clrMapOvr>
  <mc:AlternateContent xmlns:mc="http://schemas.openxmlformats.org/markup-compatibility/2006" xmlns:p14="http://schemas.microsoft.com/office/powerpoint/2010/main">
    <mc:Choice Requires="p14">
      <p:transition p14:dur="0" advClick="0" advTm="29000"/>
    </mc:Choice>
    <mc:Fallback xmlns="">
      <p:transition advClick="0" advTm="29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1080" y="234205"/>
            <a:ext cx="2629731" cy="461665"/>
          </a:xfrm>
          <a:prstGeom prst="rect">
            <a:avLst/>
          </a:prstGeom>
          <a:noFill/>
        </p:spPr>
        <p:txBody>
          <a:bodyPr wrap="square" rtlCol="0">
            <a:spAutoFit/>
          </a:bodyPr>
          <a:lstStyle/>
          <a:p>
            <a:r>
              <a:rPr lang="en-US" altLang="zh-CN" sz="2400" dirty="0">
                <a:cs typeface="+mn-ea"/>
                <a:sym typeface="+mn-lt"/>
              </a:rPr>
              <a:t>5</a:t>
            </a:r>
            <a:r>
              <a:rPr lang="zh-CN" altLang="en-US" sz="2400" dirty="0">
                <a:cs typeface="+mn-ea"/>
                <a:sym typeface="+mn-lt"/>
              </a:rPr>
              <a:t>）算法的主体</a:t>
            </a:r>
            <a:endParaRPr lang="en-US" altLang="zh-CN" sz="2400" dirty="0">
              <a:cs typeface="+mn-ea"/>
              <a:sym typeface="+mn-lt"/>
            </a:endParaRPr>
          </a:p>
        </p:txBody>
      </p:sp>
      <p:pic>
        <p:nvPicPr>
          <p:cNvPr id="28" name="图片 27">
            <a:extLst>
              <a:ext uri="{FF2B5EF4-FFF2-40B4-BE49-F238E27FC236}">
                <a16:creationId xmlns:a16="http://schemas.microsoft.com/office/drawing/2014/main" id="{66C460D7-D08B-420C-9ABE-63B61D385BD0}"/>
              </a:ext>
            </a:extLst>
          </p:cNvPr>
          <p:cNvPicPr>
            <a:picLocks noChangeAspect="1"/>
          </p:cNvPicPr>
          <p:nvPr/>
        </p:nvPicPr>
        <p:blipFill>
          <a:blip r:embed="rId3"/>
          <a:stretch>
            <a:fillRect/>
          </a:stretch>
        </p:blipFill>
        <p:spPr>
          <a:xfrm>
            <a:off x="0" y="1265440"/>
            <a:ext cx="5363852" cy="3034485"/>
          </a:xfrm>
          <a:prstGeom prst="rect">
            <a:avLst/>
          </a:prstGeom>
        </p:spPr>
      </p:pic>
      <p:grpSp>
        <p:nvGrpSpPr>
          <p:cNvPr id="30" name="组合 29">
            <a:extLst>
              <a:ext uri="{FF2B5EF4-FFF2-40B4-BE49-F238E27FC236}">
                <a16:creationId xmlns:a16="http://schemas.microsoft.com/office/drawing/2014/main" id="{DFDD6A13-7A8D-42E5-935F-08F336E39D72}"/>
              </a:ext>
            </a:extLst>
          </p:cNvPr>
          <p:cNvGrpSpPr/>
          <p:nvPr/>
        </p:nvGrpSpPr>
        <p:grpSpPr>
          <a:xfrm>
            <a:off x="5736069" y="892210"/>
            <a:ext cx="3632112" cy="490697"/>
            <a:chOff x="2082731" y="1472379"/>
            <a:chExt cx="6746309" cy="529375"/>
          </a:xfrm>
        </p:grpSpPr>
        <p:sp>
          <p:nvSpPr>
            <p:cNvPr id="31" name="矩形: 圆角 30">
              <a:extLst>
                <a:ext uri="{FF2B5EF4-FFF2-40B4-BE49-F238E27FC236}">
                  <a16:creationId xmlns:a16="http://schemas.microsoft.com/office/drawing/2014/main" id="{7FB98502-96D5-43E9-B65F-20DE043FB2EE}"/>
                </a:ext>
              </a:extLst>
            </p:cNvPr>
            <p:cNvSpPr/>
            <p:nvPr/>
          </p:nvSpPr>
          <p:spPr>
            <a:xfrm>
              <a:off x="2082731" y="1472379"/>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2" name="文本框 31">
              <a:extLst>
                <a:ext uri="{FF2B5EF4-FFF2-40B4-BE49-F238E27FC236}">
                  <a16:creationId xmlns:a16="http://schemas.microsoft.com/office/drawing/2014/main" id="{404892A7-2891-4CD2-A1C7-64E9B553F3B7}"/>
                </a:ext>
              </a:extLst>
            </p:cNvPr>
            <p:cNvSpPr txBox="1"/>
            <p:nvPr/>
          </p:nvSpPr>
          <p:spPr>
            <a:xfrm>
              <a:off x="2270690" y="1501951"/>
              <a:ext cx="6370388" cy="488994"/>
            </a:xfrm>
            <a:prstGeom prst="rect">
              <a:avLst/>
            </a:prstGeom>
            <a:noFill/>
            <a:ln>
              <a:solidFill>
                <a:srgbClr val="D1D4DB"/>
              </a:solid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&lt;1&gt; </a:t>
              </a:r>
              <a:r>
                <a:rPr kumimoji="0" lang="zh-CN" altLang="en-US" sz="2000" i="0" u="none" strike="noStrike" kern="1200" cap="none" spc="0" normalizeH="0" baseline="0" noProof="0" dirty="0">
                  <a:ln>
                    <a:noFill/>
                  </a:ln>
                  <a:solidFill>
                    <a:srgbClr val="000000"/>
                  </a:solidFill>
                  <a:effectLst/>
                  <a:uLnTx/>
                  <a:uFillTx/>
                  <a:cs typeface="+mn-ea"/>
                  <a:sym typeface="+mn-lt"/>
                </a:rPr>
                <a:t>函数： 用以表示算法</a:t>
              </a:r>
            </a:p>
          </p:txBody>
        </p:sp>
      </p:grpSp>
      <p:sp>
        <p:nvSpPr>
          <p:cNvPr id="33" name="Text Box 2">
            <a:extLst>
              <a:ext uri="{FF2B5EF4-FFF2-40B4-BE49-F238E27FC236}">
                <a16:creationId xmlns:a16="http://schemas.microsoft.com/office/drawing/2014/main" id="{6F6BF2DB-DC79-4221-8E45-661F138DA011}"/>
              </a:ext>
            </a:extLst>
          </p:cNvPr>
          <p:cNvSpPr txBox="1">
            <a:spLocks noChangeArrowheads="1"/>
          </p:cNvSpPr>
          <p:nvPr/>
        </p:nvSpPr>
        <p:spPr bwMode="auto">
          <a:xfrm>
            <a:off x="5592514" y="1619687"/>
            <a:ext cx="6684010" cy="3014800"/>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函数类型  函数名（函数参数表） </a:t>
            </a:r>
            <a:r>
              <a:rPr lang="en-US" altLang="zh-CN" sz="18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算法说明</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语句序列</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函数名</a:t>
            </a:r>
            <a:endParaRPr lang="en-US" altLang="zh-CN" sz="1800" dirty="0">
              <a:solidFill>
                <a:srgbClr val="000000"/>
              </a:solidFill>
              <a:latin typeface="+mn-lt"/>
              <a:ea typeface="+mn-ea"/>
              <a:cs typeface="+mn-ea"/>
              <a:sym typeface="+mn-lt"/>
            </a:endParaRPr>
          </a:p>
          <a:p>
            <a:pPr fontAlgn="base">
              <a:lnSpc>
                <a:spcPct val="130000"/>
              </a:lnSpc>
              <a:spcBef>
                <a:spcPts val="600"/>
              </a:spcBef>
              <a:spcAft>
                <a:spcPct val="0"/>
              </a:spcAft>
              <a:buClrTx/>
              <a:buSzTx/>
              <a:buFontTx/>
              <a:buNone/>
              <a:defRPr/>
            </a:pPr>
            <a:r>
              <a:rPr lang="zh-CN" altLang="en-US" sz="1800" dirty="0">
                <a:solidFill>
                  <a:srgbClr val="FF0000"/>
                </a:solidFill>
                <a:latin typeface="+mn-lt"/>
                <a:ea typeface="+mn-ea"/>
                <a:cs typeface="+mn-ea"/>
                <a:sym typeface="+mn-lt"/>
              </a:rPr>
              <a:t>注：</a:t>
            </a:r>
          </a:p>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000000"/>
                </a:solidFill>
                <a:latin typeface="+mn-lt"/>
                <a:ea typeface="+mn-ea"/>
                <a:cs typeface="+mn-ea"/>
                <a:sym typeface="+mn-lt"/>
              </a:rPr>
              <a:t>  算法说明应包括功能说明，输入，输出；</a:t>
            </a:r>
          </a:p>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000000"/>
                </a:solidFill>
                <a:latin typeface="+mn-lt"/>
                <a:ea typeface="+mn-ea"/>
                <a:cs typeface="+mn-ea"/>
                <a:sym typeface="+mn-lt"/>
              </a:rPr>
              <a:t>  为提高算法可读性，关键位置加以说明；</a:t>
            </a:r>
          </a:p>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000000"/>
                </a:solidFill>
                <a:latin typeface="+mn-lt"/>
                <a:ea typeface="+mn-ea"/>
                <a:cs typeface="+mn-ea"/>
                <a:sym typeface="+mn-lt"/>
              </a:rPr>
              <a:t>  明确函数实参和形参匹配规则，以便能正确使用算法函数。</a:t>
            </a:r>
          </a:p>
        </p:txBody>
      </p:sp>
      <p:grpSp>
        <p:nvGrpSpPr>
          <p:cNvPr id="34" name="组合 33">
            <a:extLst>
              <a:ext uri="{FF2B5EF4-FFF2-40B4-BE49-F238E27FC236}">
                <a16:creationId xmlns:a16="http://schemas.microsoft.com/office/drawing/2014/main" id="{9CF318BC-9AF5-4A9F-9DFA-5352FED0C03E}"/>
              </a:ext>
            </a:extLst>
          </p:cNvPr>
          <p:cNvGrpSpPr/>
          <p:nvPr/>
        </p:nvGrpSpPr>
        <p:grpSpPr>
          <a:xfrm>
            <a:off x="5736069" y="4994310"/>
            <a:ext cx="3632112" cy="490697"/>
            <a:chOff x="2082731" y="1472379"/>
            <a:chExt cx="6746309" cy="529375"/>
          </a:xfrm>
        </p:grpSpPr>
        <p:sp>
          <p:nvSpPr>
            <p:cNvPr id="35" name="矩形: 圆角 34">
              <a:extLst>
                <a:ext uri="{FF2B5EF4-FFF2-40B4-BE49-F238E27FC236}">
                  <a16:creationId xmlns:a16="http://schemas.microsoft.com/office/drawing/2014/main" id="{E2529DB7-FB65-427D-B520-13844912F8CB}"/>
                </a:ext>
              </a:extLst>
            </p:cNvPr>
            <p:cNvSpPr/>
            <p:nvPr/>
          </p:nvSpPr>
          <p:spPr>
            <a:xfrm>
              <a:off x="2082731" y="1472379"/>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文本框 35">
              <a:extLst>
                <a:ext uri="{FF2B5EF4-FFF2-40B4-BE49-F238E27FC236}">
                  <a16:creationId xmlns:a16="http://schemas.microsoft.com/office/drawing/2014/main" id="{137F5368-6F15-442C-A07E-E64D89EC4693}"/>
                </a:ext>
              </a:extLst>
            </p:cNvPr>
            <p:cNvSpPr txBox="1"/>
            <p:nvPr/>
          </p:nvSpPr>
          <p:spPr>
            <a:xfrm>
              <a:off x="2270690" y="1501951"/>
              <a:ext cx="6370388" cy="488994"/>
            </a:xfrm>
            <a:prstGeom prst="rect">
              <a:avLst/>
            </a:prstGeom>
            <a:noFill/>
            <a:ln>
              <a:solidFill>
                <a:srgbClr val="D1D4DB"/>
              </a:solidFill>
            </a:ln>
          </p:spPr>
          <p:txBody>
            <a:bodyPr wrap="square">
              <a:spAutoFit/>
            </a:bodyPr>
            <a:lstStyle/>
            <a:p>
              <a:pPr marL="0" marR="0" lvl="0" indent="0"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&lt;2&gt; </a:t>
              </a:r>
              <a:r>
                <a:rPr kumimoji="0" lang="zh-CN" altLang="en-US" sz="2000" i="0" u="none" strike="noStrike" kern="1200" cap="none" spc="0" normalizeH="0" baseline="0" noProof="0" dirty="0">
                  <a:ln>
                    <a:noFill/>
                  </a:ln>
                  <a:solidFill>
                    <a:srgbClr val="000000"/>
                  </a:solidFill>
                  <a:effectLst/>
                  <a:uLnTx/>
                  <a:uFillTx/>
                  <a:cs typeface="+mn-ea"/>
                  <a:sym typeface="+mn-lt"/>
                </a:rPr>
                <a:t>其它</a:t>
              </a:r>
            </a:p>
          </p:txBody>
        </p:sp>
      </p:grpSp>
    </p:spTree>
    <p:extLst>
      <p:ext uri="{BB962C8B-B14F-4D97-AF65-F5344CB8AC3E}">
        <p14:creationId xmlns:p14="http://schemas.microsoft.com/office/powerpoint/2010/main" val="2774422011"/>
      </p:ext>
    </p:extLst>
  </p:cSld>
  <p:clrMapOvr>
    <a:masterClrMapping/>
  </p:clrMapOvr>
  <mc:AlternateContent xmlns:mc="http://schemas.openxmlformats.org/markup-compatibility/2006" xmlns:p14="http://schemas.microsoft.com/office/powerpoint/2010/main">
    <mc:Choice Requires="p14">
      <p:transition p14:dur="0" advClick="0" advTm="29000"/>
    </mc:Choice>
    <mc:Fallback xmlns="">
      <p:transition advClick="0" advTm="29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3B750E82-7078-4AE5-A7AF-61998D9646D4}"/>
              </a:ext>
            </a:extLst>
          </p:cNvPr>
          <p:cNvSpPr txBox="1">
            <a:spLocks noChangeArrowheads="1"/>
          </p:cNvSpPr>
          <p:nvPr/>
        </p:nvSpPr>
        <p:spPr bwMode="auto">
          <a:xfrm>
            <a:off x="689692" y="2167359"/>
            <a:ext cx="6352131" cy="4017510"/>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问题：设一维数组</a:t>
            </a:r>
            <a:r>
              <a:rPr lang="en-US" altLang="zh-CN" sz="1800" dirty="0">
                <a:solidFill>
                  <a:srgbClr val="000000"/>
                </a:solidFill>
                <a:latin typeface="+mn-lt"/>
                <a:ea typeface="+mn-ea"/>
                <a:cs typeface="+mn-ea"/>
                <a:sym typeface="+mn-lt"/>
              </a:rPr>
              <a:t>a[0..n-1]</a:t>
            </a:r>
            <a:r>
              <a:rPr lang="zh-CN" altLang="en-US" sz="1800" dirty="0">
                <a:solidFill>
                  <a:srgbClr val="000000"/>
                </a:solidFill>
                <a:latin typeface="+mn-lt"/>
                <a:ea typeface="+mn-ea"/>
                <a:cs typeface="+mn-ea"/>
                <a:sym typeface="+mn-lt"/>
              </a:rPr>
              <a:t>中已有</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个整数，其中</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为常数</a:t>
            </a:r>
            <a:r>
              <a:rPr lang="en-US" altLang="zh-CN" sz="1800" dirty="0">
                <a:solidFill>
                  <a:srgbClr val="000000"/>
                </a:solidFill>
                <a:latin typeface="+mn-lt"/>
                <a:ea typeface="+mn-ea"/>
                <a:cs typeface="+mn-ea"/>
                <a:sym typeface="+mn-lt"/>
              </a:rPr>
              <a:t>,</a:t>
            </a: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试设计算法：求数组</a:t>
            </a:r>
            <a:r>
              <a:rPr lang="en-US" altLang="zh-CN" sz="1800" dirty="0">
                <a:solidFill>
                  <a:srgbClr val="000000"/>
                </a:solidFill>
                <a:latin typeface="+mn-lt"/>
                <a:ea typeface="+mn-ea"/>
                <a:cs typeface="+mn-ea"/>
                <a:sym typeface="+mn-lt"/>
              </a:rPr>
              <a:t>a</a:t>
            </a:r>
            <a:r>
              <a:rPr lang="zh-CN" altLang="en-US" sz="1800" dirty="0">
                <a:solidFill>
                  <a:srgbClr val="000000"/>
                </a:solidFill>
                <a:latin typeface="+mn-lt"/>
                <a:ea typeface="+mn-ea"/>
                <a:cs typeface="+mn-ea"/>
                <a:sym typeface="+mn-lt"/>
              </a:rPr>
              <a:t>中所有元素的最大值。</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算法基本思想</a:t>
            </a:r>
            <a:r>
              <a:rPr lang="en-US" altLang="zh-CN" sz="1800" dirty="0">
                <a:solidFill>
                  <a:srgbClr val="000000"/>
                </a:solidFill>
                <a:latin typeface="+mn-lt"/>
                <a:ea typeface="+mn-ea"/>
                <a:cs typeface="+mn-ea"/>
                <a:sym typeface="+mn-lt"/>
              </a:rPr>
              <a:t>:</a:t>
            </a:r>
          </a:p>
          <a:p>
            <a:pPr lvl="2" fontAlgn="base">
              <a:lnSpc>
                <a:spcPct val="130000"/>
              </a:lnSpc>
              <a:spcBef>
                <a:spcPct val="0"/>
              </a:spcBef>
              <a:spcAft>
                <a:spcPct val="0"/>
              </a:spcAft>
              <a:buClrTx/>
              <a:buSzTx/>
              <a:buFont typeface="Wingdings" panose="05000000000000000000" pitchFamily="2" charset="2"/>
              <a:buNone/>
              <a:defRPr/>
            </a:pPr>
            <a:r>
              <a:rPr lang="en-US" altLang="zh-CN" sz="1800" dirty="0">
                <a:solidFill>
                  <a:srgbClr val="000000"/>
                </a:solidFill>
                <a:latin typeface="+mn-lt"/>
                <a:ea typeface="+mn-ea"/>
                <a:cs typeface="+mn-ea"/>
                <a:sym typeface="+mn-lt"/>
              </a:rPr>
              <a:t>    1.maxai=a[0]</a:t>
            </a:r>
            <a:r>
              <a:rPr lang="zh-CN" altLang="en-US" sz="1800" dirty="0">
                <a:solidFill>
                  <a:srgbClr val="000000"/>
                </a:solidFill>
                <a:latin typeface="+mn-lt"/>
                <a:ea typeface="+mn-ea"/>
                <a:cs typeface="+mn-ea"/>
                <a:sym typeface="+mn-lt"/>
              </a:rPr>
              <a:t>；</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2.i=1</a:t>
            </a:r>
            <a:r>
              <a:rPr lang="zh-CN" altLang="en-US" sz="1800" dirty="0">
                <a:solidFill>
                  <a:srgbClr val="000000"/>
                </a:solidFill>
                <a:latin typeface="+mn-lt"/>
                <a:ea typeface="+mn-ea"/>
                <a:cs typeface="+mn-ea"/>
                <a:sym typeface="+mn-lt"/>
              </a:rPr>
              <a:t>；</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3.</a:t>
            </a:r>
            <a:r>
              <a:rPr lang="zh-CN" altLang="en-US" sz="1800" dirty="0">
                <a:solidFill>
                  <a:srgbClr val="000000"/>
                </a:solidFill>
                <a:latin typeface="+mn-lt"/>
                <a:ea typeface="+mn-ea"/>
                <a:cs typeface="+mn-ea"/>
                <a:sym typeface="+mn-lt"/>
              </a:rPr>
              <a:t>若</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&lt;=n-1,</a:t>
            </a:r>
            <a:r>
              <a:rPr lang="zh-CN" altLang="en-US" sz="1800" dirty="0">
                <a:solidFill>
                  <a:srgbClr val="000000"/>
                </a:solidFill>
                <a:latin typeface="+mn-lt"/>
                <a:ea typeface="+mn-ea"/>
                <a:cs typeface="+mn-ea"/>
                <a:sym typeface="+mn-lt"/>
              </a:rPr>
              <a:t>则：</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3.1 </a:t>
            </a:r>
            <a:r>
              <a:rPr lang="zh-CN" altLang="en-US" sz="1800" dirty="0">
                <a:solidFill>
                  <a:srgbClr val="000000"/>
                </a:solidFill>
                <a:latin typeface="+mn-lt"/>
                <a:ea typeface="+mn-ea"/>
                <a:cs typeface="+mn-ea"/>
                <a:sym typeface="+mn-lt"/>
              </a:rPr>
              <a:t>若</a:t>
            </a:r>
            <a:r>
              <a:rPr lang="en-US" altLang="zh-CN" sz="1800" dirty="0">
                <a:solidFill>
                  <a:srgbClr val="000000"/>
                </a:solidFill>
                <a:latin typeface="+mn-lt"/>
                <a:ea typeface="+mn-ea"/>
                <a:cs typeface="+mn-ea"/>
                <a:sym typeface="+mn-lt"/>
              </a:rPr>
              <a:t>a[</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]&gt;</a:t>
            </a:r>
            <a:r>
              <a:rPr lang="en-US" altLang="zh-CN" sz="1800" dirty="0" err="1">
                <a:solidFill>
                  <a:srgbClr val="000000"/>
                </a:solidFill>
                <a:latin typeface="+mn-lt"/>
                <a:ea typeface="+mn-ea"/>
                <a:cs typeface="+mn-ea"/>
                <a:sym typeface="+mn-lt"/>
              </a:rPr>
              <a:t>maxai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则 </a:t>
            </a:r>
            <a:r>
              <a:rPr lang="en-US" altLang="zh-CN" sz="1800" dirty="0" err="1">
                <a:solidFill>
                  <a:srgbClr val="000000"/>
                </a:solidFill>
                <a:latin typeface="+mn-lt"/>
                <a:ea typeface="+mn-ea"/>
                <a:cs typeface="+mn-ea"/>
                <a:sym typeface="+mn-lt"/>
              </a:rPr>
              <a:t>maxai</a:t>
            </a:r>
            <a:r>
              <a:rPr lang="en-US" altLang="zh-CN" sz="1800" dirty="0">
                <a:solidFill>
                  <a:srgbClr val="000000"/>
                </a:solidFill>
                <a:latin typeface="+mn-lt"/>
                <a:ea typeface="+mn-ea"/>
                <a:cs typeface="+mn-ea"/>
                <a:sym typeface="+mn-lt"/>
              </a:rPr>
              <a:t>=a[</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3.2 </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a:t>
            </a:r>
          </a:p>
          <a:p>
            <a:pPr lvl="2"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3.3 </a:t>
            </a:r>
            <a:r>
              <a:rPr lang="zh-CN" altLang="en-US" sz="1800" dirty="0">
                <a:solidFill>
                  <a:srgbClr val="000000"/>
                </a:solidFill>
                <a:latin typeface="+mn-lt"/>
                <a:ea typeface="+mn-ea"/>
                <a:cs typeface="+mn-ea"/>
                <a:sym typeface="+mn-lt"/>
              </a:rPr>
              <a:t>转</a:t>
            </a:r>
            <a:r>
              <a:rPr lang="en-US" altLang="zh-CN" sz="1800" dirty="0">
                <a:solidFill>
                  <a:srgbClr val="000000"/>
                </a:solidFill>
                <a:latin typeface="+mn-lt"/>
                <a:ea typeface="+mn-ea"/>
                <a:cs typeface="+mn-ea"/>
                <a:sym typeface="+mn-lt"/>
              </a:rPr>
              <a:t>3</a:t>
            </a:r>
          </a:p>
          <a:p>
            <a:pPr lvl="2" fontAlgn="base">
              <a:lnSpc>
                <a:spcPct val="130000"/>
              </a:lnSpc>
              <a:spcBef>
                <a:spcPct val="0"/>
              </a:spcBef>
              <a:spcAft>
                <a:spcPct val="0"/>
              </a:spcAft>
              <a:buClrTx/>
              <a:buSzTx/>
              <a:buFont typeface="Wingdings" panose="05000000000000000000" pitchFamily="2" charset="2"/>
              <a:buNone/>
              <a:defRPr/>
            </a:pPr>
            <a:r>
              <a:rPr lang="en-US" altLang="zh-CN" sz="1800" dirty="0">
                <a:solidFill>
                  <a:srgbClr val="000000"/>
                </a:solidFill>
                <a:latin typeface="+mn-lt"/>
                <a:ea typeface="+mn-ea"/>
                <a:cs typeface="+mn-ea"/>
                <a:sym typeface="+mn-lt"/>
              </a:rPr>
              <a:t>    4.maxai</a:t>
            </a:r>
            <a:r>
              <a:rPr lang="zh-CN" altLang="en-US" sz="1800" dirty="0">
                <a:solidFill>
                  <a:srgbClr val="000000"/>
                </a:solidFill>
                <a:latin typeface="+mn-lt"/>
                <a:ea typeface="+mn-ea"/>
                <a:cs typeface="+mn-ea"/>
                <a:sym typeface="+mn-lt"/>
              </a:rPr>
              <a:t>为最大值。</a:t>
            </a:r>
          </a:p>
          <a:p>
            <a:pPr fontAlgn="base">
              <a:lnSpc>
                <a:spcPct val="130000"/>
              </a:lnSpc>
              <a:spcBef>
                <a:spcPct val="0"/>
              </a:spcBef>
              <a:spcAft>
                <a:spcPct val="0"/>
              </a:spcAft>
              <a:buClrTx/>
              <a:buSzTx/>
              <a:buFontTx/>
              <a:buNone/>
              <a:defRPr/>
            </a:pPr>
            <a:endParaRPr lang="en-US" altLang="zh-CN" sz="1800" dirty="0">
              <a:solidFill>
                <a:srgbClr val="000000"/>
              </a:solidFill>
              <a:latin typeface="+mn-lt"/>
              <a:ea typeface="+mn-ea"/>
              <a:cs typeface="+mn-ea"/>
              <a:sym typeface="+mn-lt"/>
            </a:endParaRPr>
          </a:p>
        </p:txBody>
      </p:sp>
      <p:grpSp>
        <p:nvGrpSpPr>
          <p:cNvPr id="15" name="组合 14">
            <a:extLst>
              <a:ext uri="{FF2B5EF4-FFF2-40B4-BE49-F238E27FC236}">
                <a16:creationId xmlns:a16="http://schemas.microsoft.com/office/drawing/2014/main" id="{74AC6A08-2266-4B62-ADFB-414F0F5095B6}"/>
              </a:ext>
            </a:extLst>
          </p:cNvPr>
          <p:cNvGrpSpPr/>
          <p:nvPr/>
        </p:nvGrpSpPr>
        <p:grpSpPr>
          <a:xfrm>
            <a:off x="4405541" y="1159865"/>
            <a:ext cx="4056556" cy="490698"/>
            <a:chOff x="2082731" y="1472379"/>
            <a:chExt cx="6746309" cy="529375"/>
          </a:xfrm>
        </p:grpSpPr>
        <p:sp>
          <p:nvSpPr>
            <p:cNvPr id="16" name="矩形: 圆角 15">
              <a:extLst>
                <a:ext uri="{FF2B5EF4-FFF2-40B4-BE49-F238E27FC236}">
                  <a16:creationId xmlns:a16="http://schemas.microsoft.com/office/drawing/2014/main" id="{F55C6A39-386B-4EFD-BA51-7AAB635CC63D}"/>
                </a:ext>
              </a:extLst>
            </p:cNvPr>
            <p:cNvSpPr/>
            <p:nvPr/>
          </p:nvSpPr>
          <p:spPr>
            <a:xfrm>
              <a:off x="2082731" y="1472379"/>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文本框 16">
              <a:extLst>
                <a:ext uri="{FF2B5EF4-FFF2-40B4-BE49-F238E27FC236}">
                  <a16:creationId xmlns:a16="http://schemas.microsoft.com/office/drawing/2014/main" id="{F3121ADB-FBF4-4956-BFEC-AC58D79B9D5B}"/>
                </a:ext>
              </a:extLst>
            </p:cNvPr>
            <p:cNvSpPr txBox="1"/>
            <p:nvPr/>
          </p:nvSpPr>
          <p:spPr>
            <a:xfrm>
              <a:off x="2270690" y="1472379"/>
              <a:ext cx="6370389" cy="488993"/>
            </a:xfrm>
            <a:prstGeom prst="rect">
              <a:avLst/>
            </a:prstGeom>
            <a:noFill/>
            <a:ln>
              <a:solidFill>
                <a:srgbClr val="D1D4DB"/>
              </a:solidFill>
            </a:ln>
          </p:spPr>
          <p:txBody>
            <a:bodyPr wrap="square">
              <a:spAutoFit/>
            </a:bodyPr>
            <a:lstStyle/>
            <a:p>
              <a:pPr algn="ctr" fontAlgn="base">
                <a:lnSpc>
                  <a:spcPct val="130000"/>
                </a:lnSpc>
                <a:spcBef>
                  <a:spcPct val="0"/>
                </a:spcBef>
                <a:spcAft>
                  <a:spcPct val="0"/>
                </a:spcAft>
                <a:buClrTx/>
                <a:buSzTx/>
                <a:buFontTx/>
                <a:buNone/>
                <a:defRPr/>
              </a:pPr>
              <a:r>
                <a:rPr lang="zh-CN" altLang="en-US" sz="2000" dirty="0">
                  <a:solidFill>
                    <a:srgbClr val="000000"/>
                  </a:solidFill>
                  <a:cs typeface="+mn-ea"/>
                  <a:sym typeface="+mn-lt"/>
                </a:rPr>
                <a:t>数组最大值求解</a:t>
              </a:r>
              <a:endParaRPr lang="en-US" altLang="zh-CN" sz="2000" dirty="0">
                <a:solidFill>
                  <a:srgbClr val="000000"/>
                </a:solidFill>
                <a:cs typeface="+mn-ea"/>
                <a:sym typeface="+mn-lt"/>
              </a:endParaRPr>
            </a:p>
          </p:txBody>
        </p:sp>
      </p:grpSp>
      <p:grpSp>
        <p:nvGrpSpPr>
          <p:cNvPr id="3" name="组合 2">
            <a:extLst>
              <a:ext uri="{FF2B5EF4-FFF2-40B4-BE49-F238E27FC236}">
                <a16:creationId xmlns:a16="http://schemas.microsoft.com/office/drawing/2014/main" id="{993C3914-C84C-4915-A3C1-EB94C77006D6}"/>
              </a:ext>
            </a:extLst>
          </p:cNvPr>
          <p:cNvGrpSpPr/>
          <p:nvPr/>
        </p:nvGrpSpPr>
        <p:grpSpPr>
          <a:xfrm>
            <a:off x="7142778" y="2167359"/>
            <a:ext cx="5316253" cy="4365426"/>
            <a:chOff x="6923989" y="2378355"/>
            <a:chExt cx="6376196" cy="4438996"/>
          </a:xfrm>
        </p:grpSpPr>
        <p:sp>
          <p:nvSpPr>
            <p:cNvPr id="18" name="Text Box 4">
              <a:extLst>
                <a:ext uri="{FF2B5EF4-FFF2-40B4-BE49-F238E27FC236}">
                  <a16:creationId xmlns:a16="http://schemas.microsoft.com/office/drawing/2014/main" id="{FD85977B-3260-4C87-97CD-49E590FDE423}"/>
                </a:ext>
              </a:extLst>
            </p:cNvPr>
            <p:cNvSpPr txBox="1">
              <a:spLocks noChangeArrowheads="1"/>
            </p:cNvSpPr>
            <p:nvPr/>
          </p:nvSpPr>
          <p:spPr bwMode="auto">
            <a:xfrm>
              <a:off x="6923989" y="2378355"/>
              <a:ext cx="5409778" cy="79036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dirty="0">
                  <a:latin typeface="+mn-lt"/>
                  <a:ea typeface="+mn-ea"/>
                  <a:cs typeface="+mn-ea"/>
                  <a:sym typeface="+mn-lt"/>
                </a:rPr>
                <a:t>Ｃ函数（算法）</a:t>
              </a:r>
              <a:endParaRPr lang="en-US" altLang="zh-CN" sz="1800" dirty="0">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求数组</a:t>
              </a:r>
              <a:r>
                <a:rPr lang="en-US" altLang="zh-CN" sz="1800" dirty="0">
                  <a:solidFill>
                    <a:srgbClr val="FF0000"/>
                  </a:solidFill>
                  <a:latin typeface="+mn-lt"/>
                  <a:ea typeface="+mn-ea"/>
                  <a:cs typeface="+mn-ea"/>
                  <a:sym typeface="+mn-lt"/>
                </a:rPr>
                <a:t>a</a:t>
              </a:r>
              <a:r>
                <a:rPr lang="zh-CN" altLang="en-US" sz="1800" dirty="0">
                  <a:solidFill>
                    <a:srgbClr val="FF0000"/>
                  </a:solidFill>
                  <a:latin typeface="+mn-lt"/>
                  <a:ea typeface="+mn-ea"/>
                  <a:cs typeface="+mn-ea"/>
                  <a:sym typeface="+mn-lt"/>
                </a:rPr>
                <a:t>中</a:t>
              </a:r>
              <a:r>
                <a:rPr lang="en-US" altLang="zh-CN" sz="1800" dirty="0">
                  <a:solidFill>
                    <a:srgbClr val="FF0000"/>
                  </a:solidFill>
                  <a:latin typeface="+mn-lt"/>
                  <a:ea typeface="+mn-ea"/>
                  <a:cs typeface="+mn-ea"/>
                  <a:sym typeface="+mn-lt"/>
                </a:rPr>
                <a:t>n</a:t>
              </a:r>
              <a:r>
                <a:rPr lang="zh-CN" altLang="en-US" sz="1800" dirty="0">
                  <a:solidFill>
                    <a:srgbClr val="FF0000"/>
                  </a:solidFill>
                  <a:latin typeface="+mn-lt"/>
                  <a:ea typeface="+mn-ea"/>
                  <a:cs typeface="+mn-ea"/>
                  <a:sym typeface="+mn-lt"/>
                </a:rPr>
                <a:t>个元素的最大值</a:t>
              </a:r>
            </a:p>
          </p:txBody>
        </p:sp>
        <p:sp>
          <p:nvSpPr>
            <p:cNvPr id="19" name="文本框 4">
              <a:extLst>
                <a:ext uri="{FF2B5EF4-FFF2-40B4-BE49-F238E27FC236}">
                  <a16:creationId xmlns:a16="http://schemas.microsoft.com/office/drawing/2014/main" id="{55BFE502-CC74-42C0-8227-5A6C082B640E}"/>
                </a:ext>
              </a:extLst>
            </p:cNvPr>
            <p:cNvSpPr txBox="1">
              <a:spLocks noChangeArrowheads="1"/>
            </p:cNvSpPr>
            <p:nvPr/>
          </p:nvSpPr>
          <p:spPr bwMode="auto">
            <a:xfrm>
              <a:off x="6923989" y="3230790"/>
              <a:ext cx="6376196" cy="358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pP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a:t>
              </a:r>
              <a:r>
                <a:rPr lang="en-US" altLang="zh-CN" sz="1800" dirty="0" err="1">
                  <a:solidFill>
                    <a:srgbClr val="795E26"/>
                  </a:solidFill>
                  <a:latin typeface="+mn-lt"/>
                  <a:ea typeface="+mn-ea"/>
                  <a:cs typeface="+mn-ea"/>
                  <a:sym typeface="+mn-lt"/>
                </a:rPr>
                <a:t>a_maxint</a:t>
              </a:r>
              <a:r>
                <a:rPr lang="en-US" altLang="zh-CN" sz="1800" dirty="0">
                  <a:solidFill>
                    <a:srgbClr val="000000"/>
                  </a:solidFill>
                  <a:latin typeface="+mn-lt"/>
                  <a:ea typeface="+mn-ea"/>
                  <a:cs typeface="+mn-ea"/>
                  <a:sym typeface="+mn-lt"/>
                </a:rPr>
                <a:t>(</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FF"/>
                  </a:solidFill>
                  <a:latin typeface="+mn-lt"/>
                  <a:ea typeface="+mn-ea"/>
                  <a:cs typeface="+mn-ea"/>
                  <a:sym typeface="+mn-lt"/>
                </a:rPr>
                <a:t>[]</a:t>
              </a:r>
              <a:r>
                <a:rPr lang="en-US" altLang="zh-CN" sz="1800" dirty="0">
                  <a:solidFill>
                    <a:srgbClr val="000000"/>
                  </a:solidFill>
                  <a:latin typeface="+mn-lt"/>
                  <a:ea typeface="+mn-ea"/>
                  <a:cs typeface="+mn-ea"/>
                  <a:sym typeface="+mn-lt"/>
                </a:rPr>
                <a:t>,</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n)</a:t>
              </a:r>
              <a:r>
                <a:rPr lang="zh-CN" altLang="en-US" sz="1800" dirty="0">
                  <a:solidFill>
                    <a:srgbClr val="000000"/>
                  </a:solidFill>
                  <a:latin typeface="+mn-lt"/>
                  <a:ea typeface="+mn-ea"/>
                  <a:cs typeface="+mn-ea"/>
                  <a:sym typeface="+mn-lt"/>
                </a:rPr>
                <a:t> </a:t>
              </a:r>
            </a:p>
            <a:p>
              <a:pPr eaLnBrk="0" fontAlgn="base" hangingPunct="0">
                <a:lnSpc>
                  <a:spcPct val="130000"/>
                </a:lnSpc>
                <a:spcBef>
                  <a:spcPct val="0"/>
                </a:spcBef>
                <a:spcAft>
                  <a:spcPct val="0"/>
                </a:spcAft>
              </a:pPr>
              <a:r>
                <a:rPr lang="en-US" altLang="zh-CN" sz="1800" dirty="0">
                  <a:solidFill>
                    <a:srgbClr val="000000"/>
                  </a:solidFill>
                  <a:latin typeface="+mn-lt"/>
                  <a:ea typeface="+mn-ea"/>
                  <a:cs typeface="+mn-ea"/>
                  <a:sym typeface="+mn-lt"/>
                </a:rPr>
                <a:t>{ </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j, </a:t>
              </a:r>
              <a:r>
                <a:rPr lang="en-US" altLang="zh-CN" sz="1800" dirty="0" err="1">
                  <a:solidFill>
                    <a:srgbClr val="000000"/>
                  </a:solidFill>
                  <a:latin typeface="+mn-lt"/>
                  <a:ea typeface="+mn-ea"/>
                  <a:cs typeface="+mn-ea"/>
                  <a:sym typeface="+mn-lt"/>
                </a:rPr>
                <a:t>maxai</a:t>
              </a:r>
              <a:r>
                <a:rPr lang="en-US" altLang="zh-CN" sz="1800" dirty="0">
                  <a:solidFill>
                    <a:srgbClr val="000000"/>
                  </a:solidFill>
                  <a:latin typeface="+mn-lt"/>
                  <a:ea typeface="+mn-ea"/>
                  <a:cs typeface="+mn-ea"/>
                  <a:sym typeface="+mn-lt"/>
                </a:rPr>
                <a:t> = </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a:t>
              </a:r>
              <a:r>
                <a:rPr lang="en-US" altLang="zh-CN" sz="1800" dirty="0">
                  <a:solidFill>
                    <a:srgbClr val="098658"/>
                  </a:solidFill>
                  <a:latin typeface="+mn-lt"/>
                  <a:ea typeface="+mn-ea"/>
                  <a:cs typeface="+mn-ea"/>
                  <a:sym typeface="+mn-lt"/>
                </a:rPr>
                <a:t>0</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a:t>
              </a:r>
              <a:r>
                <a:rPr lang="zh-CN" altLang="en-US" sz="1800" dirty="0">
                  <a:solidFill>
                    <a:srgbClr val="008000"/>
                  </a:solidFill>
                  <a:latin typeface="+mn-lt"/>
                  <a:ea typeface="+mn-ea"/>
                  <a:cs typeface="+mn-ea"/>
                  <a:sym typeface="+mn-lt"/>
                </a:rPr>
                <a:t>最大值的初值</a:t>
              </a:r>
              <a:endParaRPr lang="zh-CN" altLang="en-US" sz="1800" dirty="0">
                <a:solidFill>
                  <a:srgbClr val="000000"/>
                </a:solidFill>
                <a:latin typeface="+mn-lt"/>
                <a:ea typeface="+mn-ea"/>
                <a:cs typeface="+mn-ea"/>
                <a:sym typeface="+mn-lt"/>
              </a:endParaRPr>
            </a:p>
            <a:p>
              <a:pPr eaLnBrk="0" fontAlgn="base" hangingPunct="0">
                <a:lnSpc>
                  <a:spcPct val="130000"/>
                </a:lnSpc>
                <a:spcBef>
                  <a:spcPct val="0"/>
                </a:spcBef>
                <a:spcAft>
                  <a:spcPct val="0"/>
                </a:spcAft>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for</a:t>
              </a:r>
              <a:r>
                <a:rPr lang="en-US" altLang="zh-CN" sz="1800" dirty="0">
                  <a:solidFill>
                    <a:srgbClr val="000000"/>
                  </a:solidFill>
                  <a:latin typeface="+mn-lt"/>
                  <a:ea typeface="+mn-ea"/>
                  <a:cs typeface="+mn-ea"/>
                  <a:sym typeface="+mn-lt"/>
                </a:rPr>
                <a:t> (j=</a:t>
              </a:r>
              <a:r>
                <a:rPr lang="en-US" altLang="zh-CN" sz="1800" dirty="0">
                  <a:solidFill>
                    <a:srgbClr val="098658"/>
                  </a:solidFill>
                  <a:latin typeface="+mn-lt"/>
                  <a:ea typeface="+mn-ea"/>
                  <a:cs typeface="+mn-ea"/>
                  <a:sym typeface="+mn-lt"/>
                </a:rPr>
                <a:t>1</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j&lt;=n-</a:t>
              </a:r>
              <a:r>
                <a:rPr lang="en-US" altLang="zh-CN" sz="1800" dirty="0">
                  <a:solidFill>
                    <a:srgbClr val="098658"/>
                  </a:solidFill>
                  <a:latin typeface="+mn-lt"/>
                  <a:ea typeface="+mn-ea"/>
                  <a:cs typeface="+mn-ea"/>
                  <a:sym typeface="+mn-lt"/>
                </a:rPr>
                <a:t>1</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j++</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p>
            <a:p>
              <a:pPr eaLnBrk="0" fontAlgn="base" hangingPunct="0">
                <a:lnSpc>
                  <a:spcPct val="130000"/>
                </a:lnSpc>
                <a:spcBef>
                  <a:spcPct val="0"/>
                </a:spcBef>
                <a:spcAft>
                  <a:spcPct val="0"/>
                </a:spcAft>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if</a:t>
              </a:r>
              <a:r>
                <a:rPr lang="en-US" altLang="zh-CN"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 &gt; </a:t>
              </a:r>
              <a:r>
                <a:rPr lang="en-US" altLang="zh-CN" sz="1800" dirty="0" err="1">
                  <a:solidFill>
                    <a:srgbClr val="000000"/>
                  </a:solidFill>
                  <a:latin typeface="+mn-lt"/>
                  <a:ea typeface="+mn-ea"/>
                  <a:cs typeface="+mn-ea"/>
                  <a:sym typeface="+mn-lt"/>
                </a:rPr>
                <a:t>maxai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a:t>
              </a:r>
              <a:r>
                <a:rPr lang="zh-CN" altLang="en-US" sz="1800" dirty="0">
                  <a:solidFill>
                    <a:srgbClr val="008000"/>
                  </a:solidFill>
                  <a:latin typeface="+mn-lt"/>
                  <a:ea typeface="+mn-ea"/>
                  <a:cs typeface="+mn-ea"/>
                  <a:sym typeface="+mn-lt"/>
                </a:rPr>
                <a:t>比较元素大小</a:t>
              </a:r>
              <a:endParaRPr lang="zh-CN" altLang="en-US" sz="1800" dirty="0">
                <a:solidFill>
                  <a:srgbClr val="000000"/>
                </a:solidFill>
                <a:latin typeface="+mn-lt"/>
                <a:ea typeface="+mn-ea"/>
                <a:cs typeface="+mn-ea"/>
                <a:sym typeface="+mn-lt"/>
              </a:endParaRPr>
            </a:p>
            <a:p>
              <a:pPr eaLnBrk="0" fontAlgn="base" hangingPunct="0">
                <a:lnSpc>
                  <a:spcPct val="130000"/>
                </a:lnSpc>
                <a:spcBef>
                  <a:spcPct val="0"/>
                </a:spcBef>
                <a:spcAft>
                  <a:spcPct val="0"/>
                </a:spcAft>
              </a:pPr>
              <a:r>
                <a:rPr lang="zh-CN" altLang="en-US"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maxai</a:t>
              </a:r>
              <a:r>
                <a:rPr lang="zh-CN" altLang="en-US" sz="1800" dirty="0">
                  <a:solidFill>
                    <a:srgbClr val="000000"/>
                  </a:solidFill>
                  <a:latin typeface="+mn-lt"/>
                  <a:ea typeface="+mn-ea"/>
                  <a:cs typeface="+mn-ea"/>
                  <a:sym typeface="+mn-lt"/>
                </a:rPr>
                <a:t>＝</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a:t>
              </a:r>
              <a:r>
                <a:rPr lang="zh-CN" altLang="en-US" sz="1800" dirty="0">
                  <a:solidFill>
                    <a:srgbClr val="008000"/>
                  </a:solidFill>
                  <a:latin typeface="+mn-lt"/>
                  <a:ea typeface="+mn-ea"/>
                  <a:cs typeface="+mn-ea"/>
                  <a:sym typeface="+mn-lt"/>
                </a:rPr>
                <a:t>新的最大值 </a:t>
              </a:r>
              <a:endParaRPr lang="zh-CN" altLang="en-US" sz="1800" dirty="0">
                <a:solidFill>
                  <a:srgbClr val="000000"/>
                </a:solidFill>
                <a:latin typeface="+mn-lt"/>
                <a:ea typeface="+mn-ea"/>
                <a:cs typeface="+mn-ea"/>
                <a:sym typeface="+mn-lt"/>
              </a:endParaRPr>
            </a:p>
            <a:p>
              <a:pPr eaLnBrk="0" fontAlgn="base" hangingPunct="0">
                <a:lnSpc>
                  <a:spcPct val="130000"/>
                </a:lnSpc>
                <a:spcBef>
                  <a:spcPct val="0"/>
                </a:spcBef>
                <a:spcAft>
                  <a:spcPct val="0"/>
                </a:spcAft>
              </a:pPr>
              <a:r>
                <a:rPr lang="zh-CN" altLang="en-US" sz="1800" dirty="0">
                  <a:solidFill>
                    <a:srgbClr val="000000"/>
                  </a:solidFill>
                  <a:latin typeface="+mn-lt"/>
                  <a:ea typeface="+mn-ea"/>
                  <a:cs typeface="+mn-ea"/>
                  <a:sym typeface="+mn-lt"/>
                </a:rPr>
                <a:t>  </a:t>
              </a:r>
              <a:r>
                <a:rPr lang="en-US" altLang="zh-CN" sz="1800" dirty="0" err="1">
                  <a:solidFill>
                    <a:srgbClr val="795E26"/>
                  </a:solidFill>
                  <a:latin typeface="+mn-lt"/>
                  <a:ea typeface="+mn-ea"/>
                  <a:cs typeface="+mn-ea"/>
                  <a:sym typeface="+mn-lt"/>
                </a:rPr>
                <a:t>printf</a:t>
              </a:r>
              <a:r>
                <a:rPr lang="en-US" altLang="zh-CN" sz="1800" dirty="0">
                  <a:solidFill>
                    <a:srgbClr val="000000"/>
                  </a:solidFill>
                  <a:latin typeface="+mn-lt"/>
                  <a:ea typeface="+mn-ea"/>
                  <a:cs typeface="+mn-ea"/>
                  <a:sym typeface="+mn-lt"/>
                </a:rPr>
                <a:t>(</a:t>
              </a:r>
              <a:r>
                <a:rPr lang="en-US" altLang="zh-CN" sz="1800" dirty="0">
                  <a:solidFill>
                    <a:srgbClr val="A31515"/>
                  </a:solidFill>
                  <a:latin typeface="+mn-lt"/>
                  <a:ea typeface="+mn-ea"/>
                  <a:cs typeface="+mn-ea"/>
                  <a:sym typeface="+mn-lt"/>
                </a:rPr>
                <a:t>"</a:t>
              </a:r>
              <a:r>
                <a:rPr lang="en-US" altLang="zh-CN" sz="1800" dirty="0" err="1">
                  <a:solidFill>
                    <a:srgbClr val="A31515"/>
                  </a:solidFill>
                  <a:latin typeface="+mn-lt"/>
                  <a:ea typeface="+mn-ea"/>
                  <a:cs typeface="+mn-ea"/>
                  <a:sym typeface="+mn-lt"/>
                </a:rPr>
                <a:t>maxai</a:t>
              </a:r>
              <a:r>
                <a:rPr lang="zh-CN" altLang="en-US" sz="1800" dirty="0">
                  <a:solidFill>
                    <a:srgbClr val="A31515"/>
                  </a:solidFill>
                  <a:latin typeface="+mn-lt"/>
                  <a:ea typeface="+mn-ea"/>
                  <a:cs typeface="+mn-ea"/>
                  <a:sym typeface="+mn-lt"/>
                </a:rPr>
                <a:t>＝</a:t>
              </a:r>
              <a:r>
                <a:rPr lang="en-US" altLang="zh-CN" sz="1800" dirty="0">
                  <a:solidFill>
                    <a:srgbClr val="001080"/>
                  </a:solidFill>
                  <a:latin typeface="+mn-lt"/>
                  <a:ea typeface="+mn-ea"/>
                  <a:cs typeface="+mn-ea"/>
                  <a:sym typeface="+mn-lt"/>
                </a:rPr>
                <a:t>%d</a:t>
              </a:r>
              <a:r>
                <a:rPr lang="en-US" altLang="zh-CN" sz="1800" dirty="0">
                  <a:solidFill>
                    <a:srgbClr val="EE0000"/>
                  </a:solidFill>
                  <a:latin typeface="+mn-lt"/>
                  <a:ea typeface="+mn-ea"/>
                  <a:cs typeface="+mn-ea"/>
                  <a:sym typeface="+mn-lt"/>
                </a:rPr>
                <a:t>\n</a:t>
              </a:r>
              <a:r>
                <a:rPr lang="en-US" altLang="zh-CN" sz="1800" dirty="0">
                  <a:solidFill>
                    <a:srgbClr val="A31515"/>
                  </a:solidFill>
                  <a:latin typeface="+mn-lt"/>
                  <a:ea typeface="+mn-ea"/>
                  <a:cs typeface="+mn-ea"/>
                  <a:sym typeface="+mn-lt"/>
                </a:rPr>
                <a:t>"</a:t>
              </a:r>
              <a:r>
                <a:rPr lang="en-US" altLang="zh-CN"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maxai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a:t>
              </a:r>
              <a:r>
                <a:rPr lang="zh-CN" altLang="en-US" sz="1800" dirty="0">
                  <a:solidFill>
                    <a:srgbClr val="008000"/>
                  </a:solidFill>
                  <a:latin typeface="+mn-lt"/>
                  <a:ea typeface="+mn-ea"/>
                  <a:cs typeface="+mn-ea"/>
                  <a:sym typeface="+mn-lt"/>
                </a:rPr>
                <a:t>输出 </a:t>
              </a:r>
              <a:endParaRPr lang="zh-CN" altLang="en-US" sz="1800" dirty="0">
                <a:solidFill>
                  <a:srgbClr val="000000"/>
                </a:solidFill>
                <a:latin typeface="+mn-lt"/>
                <a:ea typeface="+mn-ea"/>
                <a:cs typeface="+mn-ea"/>
                <a:sym typeface="+mn-lt"/>
              </a:endParaRPr>
            </a:p>
            <a:p>
              <a:pPr eaLnBrk="0" fontAlgn="base" hangingPunct="0">
                <a:lnSpc>
                  <a:spcPct val="130000"/>
                </a:lnSpc>
                <a:spcBef>
                  <a:spcPct val="0"/>
                </a:spcBef>
                <a:spcAft>
                  <a:spcPct val="0"/>
                </a:spcAft>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return</a:t>
              </a:r>
              <a:r>
                <a:rPr lang="en-US" altLang="zh-CN"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maxai</a:t>
              </a:r>
              <a:r>
                <a:rPr lang="zh-CN" altLang="en-US" sz="1800" dirty="0">
                  <a:solidFill>
                    <a:srgbClr val="000000"/>
                  </a:solidFill>
                  <a:latin typeface="+mn-lt"/>
                  <a:ea typeface="+mn-ea"/>
                  <a:cs typeface="+mn-ea"/>
                  <a:sym typeface="+mn-lt"/>
                </a:rPr>
                <a:t>；</a:t>
              </a:r>
            </a:p>
            <a:p>
              <a:pPr eaLnBrk="0" fontAlgn="base" hangingPunct="0">
                <a:lnSpc>
                  <a:spcPct val="130000"/>
                </a:lnSpc>
                <a:spcBef>
                  <a:spcPct val="0"/>
                </a:spcBef>
                <a:spcAft>
                  <a:spcPct val="0"/>
                </a:spcAft>
              </a:pPr>
              <a:r>
                <a:rPr lang="en-US" altLang="zh-CN" sz="1800" dirty="0">
                  <a:solidFill>
                    <a:srgbClr val="000000"/>
                  </a:solidFill>
                  <a:latin typeface="+mn-lt"/>
                  <a:ea typeface="+mn-ea"/>
                  <a:cs typeface="+mn-ea"/>
                  <a:sym typeface="+mn-lt"/>
                </a:rPr>
                <a:t>} </a:t>
              </a:r>
            </a:p>
            <a:p>
              <a:pPr eaLnBrk="0" fontAlgn="base" hangingPunct="0">
                <a:spcBef>
                  <a:spcPct val="0"/>
                </a:spcBef>
                <a:spcAft>
                  <a:spcPct val="0"/>
                </a:spcAft>
              </a:pPr>
              <a:br>
                <a:rPr lang="en-US" altLang="zh-CN" sz="1800" dirty="0">
                  <a:solidFill>
                    <a:srgbClr val="000000"/>
                  </a:solidFill>
                  <a:latin typeface="+mn-lt"/>
                  <a:ea typeface="+mn-ea"/>
                  <a:cs typeface="+mn-ea"/>
                  <a:sym typeface="+mn-lt"/>
                </a:rPr>
              </a:br>
              <a:endParaRPr lang="en-US" altLang="zh-CN" sz="1800" dirty="0">
                <a:solidFill>
                  <a:srgbClr val="000000"/>
                </a:solidFill>
                <a:latin typeface="+mn-lt"/>
                <a:ea typeface="+mn-ea"/>
                <a:cs typeface="+mn-ea"/>
                <a:sym typeface="+mn-lt"/>
              </a:endParaRPr>
            </a:p>
          </p:txBody>
        </p:sp>
      </p:grpSp>
      <p:sp>
        <p:nvSpPr>
          <p:cNvPr id="4" name="箭头: 右 3">
            <a:extLst>
              <a:ext uri="{FF2B5EF4-FFF2-40B4-BE49-F238E27FC236}">
                <a16:creationId xmlns:a16="http://schemas.microsoft.com/office/drawing/2014/main" id="{A36323BD-01CB-441B-B76B-F5D6C8883363}"/>
              </a:ext>
            </a:extLst>
          </p:cNvPr>
          <p:cNvSpPr/>
          <p:nvPr/>
        </p:nvSpPr>
        <p:spPr>
          <a:xfrm>
            <a:off x="6108101" y="3615729"/>
            <a:ext cx="839972" cy="26581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BDB9EE2C-24EF-43EB-9A07-8645855F1DC2}"/>
              </a:ext>
            </a:extLst>
          </p:cNvPr>
          <p:cNvSpPr txBox="1"/>
          <p:nvPr/>
        </p:nvSpPr>
        <p:spPr>
          <a:xfrm>
            <a:off x="439934" y="319046"/>
            <a:ext cx="2943557" cy="461665"/>
          </a:xfrm>
          <a:prstGeom prst="rect">
            <a:avLst/>
          </a:prstGeom>
          <a:noFill/>
        </p:spPr>
        <p:txBody>
          <a:bodyPr wrap="square" rtlCol="0">
            <a:spAutoFit/>
          </a:bodyPr>
          <a:lstStyle/>
          <a:p>
            <a:r>
              <a:rPr lang="en-US" altLang="zh-CN" sz="2400" dirty="0">
                <a:solidFill>
                  <a:schemeClr val="tx1">
                    <a:lumMod val="65000"/>
                    <a:lumOff val="35000"/>
                  </a:schemeClr>
                </a:solidFill>
                <a:cs typeface="+mn-ea"/>
                <a:sym typeface="+mn-lt"/>
              </a:rPr>
              <a:t>6</a:t>
            </a:r>
            <a:r>
              <a:rPr lang="zh-CN" altLang="en-US" sz="2400" dirty="0">
                <a:solidFill>
                  <a:schemeClr val="tx1">
                    <a:lumMod val="65000"/>
                    <a:lumOff val="35000"/>
                  </a:schemeClr>
                </a:solidFill>
                <a:cs typeface="+mn-ea"/>
                <a:sym typeface="+mn-lt"/>
              </a:rPr>
              <a:t>）</a:t>
            </a:r>
            <a:r>
              <a:rPr lang="zh-CN" altLang="en-US" sz="2400" dirty="0">
                <a:solidFill>
                  <a:srgbClr val="000000"/>
                </a:solidFill>
                <a:cs typeface="+mn-ea"/>
                <a:sym typeface="+mn-lt"/>
              </a:rPr>
              <a:t>算法描述举例</a:t>
            </a:r>
            <a:endParaRPr lang="en-US" altLang="zh-CN" sz="2400" dirty="0">
              <a:solidFill>
                <a:srgbClr val="000000"/>
              </a:solidFill>
              <a:cs typeface="+mn-ea"/>
              <a:sym typeface="+mn-lt"/>
            </a:endParaRPr>
          </a:p>
        </p:txBody>
      </p:sp>
    </p:spTree>
    <p:extLst>
      <p:ext uri="{BB962C8B-B14F-4D97-AF65-F5344CB8AC3E}">
        <p14:creationId xmlns:p14="http://schemas.microsoft.com/office/powerpoint/2010/main" val="60799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0"/>
            <a:ext cx="12192000" cy="150586"/>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2"/>
          <a:stretch>
            <a:fillRect/>
          </a:stretch>
        </p:blipFill>
        <p:spPr>
          <a:xfrm>
            <a:off x="37465" y="2426336"/>
            <a:ext cx="5073015" cy="2869950"/>
          </a:xfrm>
          <a:prstGeom prst="rect">
            <a:avLst/>
          </a:prstGeom>
        </p:spPr>
      </p:pic>
      <p:sp>
        <p:nvSpPr>
          <p:cNvPr id="9" name="内容占位符 2">
            <a:extLst>
              <a:ext uri="{FF2B5EF4-FFF2-40B4-BE49-F238E27FC236}">
                <a16:creationId xmlns:a16="http://schemas.microsoft.com/office/drawing/2014/main" id="{F69BB0BA-9B85-4A99-B8BF-D96C83C13C02}"/>
              </a:ext>
            </a:extLst>
          </p:cNvPr>
          <p:cNvSpPr txBox="1">
            <a:spLocks noChangeArrowheads="1"/>
          </p:cNvSpPr>
          <p:nvPr/>
        </p:nvSpPr>
        <p:spPr bwMode="auto">
          <a:xfrm>
            <a:off x="5110481" y="2426336"/>
            <a:ext cx="6942064" cy="2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130000"/>
              </a:lnSpc>
              <a:spcBef>
                <a:spcPct val="0"/>
              </a:spcBef>
              <a:buClrTx/>
              <a:buSzTx/>
              <a:buFont typeface="Wingdings" panose="05000000000000000000" pitchFamily="2" charset="2"/>
              <a:buChar char="u"/>
              <a:defRPr/>
            </a:pPr>
            <a:r>
              <a:rPr lang="zh-CN" altLang="en-US" sz="2000" dirty="0"/>
              <a:t>数据结构是介于</a:t>
            </a:r>
            <a:r>
              <a:rPr lang="zh-CN" altLang="en-US" sz="2000" dirty="0">
                <a:solidFill>
                  <a:srgbClr val="FF0000"/>
                </a:solidFill>
              </a:rPr>
              <a:t>数学、计算机硬件、计算机软件</a:t>
            </a:r>
            <a:r>
              <a:rPr lang="zh-CN" altLang="en-US" sz="2000" dirty="0"/>
              <a:t>三者之间的一门核心课程，在计算机科学中，数据结构不仅是一般程序设计的基础，而且是设计和实现编译程序、操作系统、数据库系统及其他系统程序和应用程序的重要基础。</a:t>
            </a:r>
            <a:endParaRPr lang="en-US" altLang="zh-CN" sz="2000" dirty="0"/>
          </a:p>
          <a:p>
            <a:pPr>
              <a:lnSpc>
                <a:spcPct val="130000"/>
              </a:lnSpc>
              <a:spcBef>
                <a:spcPct val="0"/>
              </a:spcBef>
              <a:buClrTx/>
              <a:buSzTx/>
              <a:buFont typeface="Wingdings" panose="05000000000000000000" pitchFamily="2" charset="2"/>
              <a:buChar char="u"/>
              <a:defRPr/>
            </a:pPr>
            <a:endParaRPr lang="en-US" altLang="zh-CN" sz="2000" dirty="0"/>
          </a:p>
          <a:p>
            <a:pPr>
              <a:lnSpc>
                <a:spcPct val="130000"/>
              </a:lnSpc>
              <a:spcBef>
                <a:spcPct val="0"/>
              </a:spcBef>
              <a:buClrTx/>
              <a:buSzTx/>
              <a:buFont typeface="Wingdings" panose="05000000000000000000" pitchFamily="2" charset="2"/>
              <a:buChar char="u"/>
              <a:defRPr/>
            </a:pPr>
            <a:r>
              <a:rPr lang="zh-CN" altLang="en-US" sz="2000" dirty="0"/>
              <a:t>程序设计的实质是对确定的问题选择一种</a:t>
            </a:r>
            <a:r>
              <a:rPr lang="zh-CN" altLang="en-US" sz="2000" dirty="0">
                <a:solidFill>
                  <a:srgbClr val="FF0000"/>
                </a:solidFill>
              </a:rPr>
              <a:t>好的数据结构</a:t>
            </a:r>
            <a:r>
              <a:rPr lang="zh-CN" altLang="en-US" sz="2000" dirty="0"/>
              <a:t>，加上设计一种</a:t>
            </a:r>
            <a:r>
              <a:rPr lang="zh-CN" altLang="en-US" sz="2000" dirty="0">
                <a:solidFill>
                  <a:srgbClr val="FF0000"/>
                </a:solidFill>
              </a:rPr>
              <a:t>好的算法。</a:t>
            </a:r>
            <a:endParaRPr lang="en-US" altLang="zh-CN" sz="2000" dirty="0"/>
          </a:p>
        </p:txBody>
      </p:sp>
      <p:sp>
        <p:nvSpPr>
          <p:cNvPr id="8" name="文本框 7">
            <a:extLst>
              <a:ext uri="{FF2B5EF4-FFF2-40B4-BE49-F238E27FC236}">
                <a16:creationId xmlns:a16="http://schemas.microsoft.com/office/drawing/2014/main" id="{B1D7A07E-8979-4D66-AEA6-D9C1AE6DB412}"/>
              </a:ext>
            </a:extLst>
          </p:cNvPr>
          <p:cNvSpPr txBox="1"/>
          <p:nvPr/>
        </p:nvSpPr>
        <p:spPr>
          <a:xfrm>
            <a:off x="6426200" y="422725"/>
            <a:ext cx="5394960" cy="584775"/>
          </a:xfrm>
          <a:prstGeom prst="rect">
            <a:avLst/>
          </a:prstGeom>
          <a:noFill/>
        </p:spPr>
        <p:txBody>
          <a:bodyPr wrap="square" rtlCol="0">
            <a:spAutoFit/>
          </a:bodyPr>
          <a:lstStyle/>
          <a:p>
            <a:pPr algn="ctr"/>
            <a:r>
              <a:rPr lang="zh-CN" altLang="en-US" sz="3200" dirty="0">
                <a:solidFill>
                  <a:srgbClr val="FF0000"/>
                </a:solidFill>
                <a:cs typeface="+mn-ea"/>
                <a:sym typeface="+mn-lt"/>
              </a:rPr>
              <a:t>什么是数据结构？</a:t>
            </a:r>
          </a:p>
        </p:txBody>
      </p:sp>
    </p:spTree>
    <p:extLst>
      <p:ext uri="{BB962C8B-B14F-4D97-AF65-F5344CB8AC3E}">
        <p14:creationId xmlns:p14="http://schemas.microsoft.com/office/powerpoint/2010/main" val="7721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9">
            <a:extLst>
              <a:ext uri="{FF2B5EF4-FFF2-40B4-BE49-F238E27FC236}">
                <a16:creationId xmlns:a16="http://schemas.microsoft.com/office/drawing/2014/main" id="{6DCA5C9E-EFA7-41B9-996C-17DA613AC0B2}"/>
              </a:ext>
            </a:extLst>
          </p:cNvPr>
          <p:cNvSpPr txBox="1">
            <a:spLocks noChangeArrowheads="1"/>
          </p:cNvSpPr>
          <p:nvPr/>
        </p:nvSpPr>
        <p:spPr bwMode="auto">
          <a:xfrm>
            <a:off x="354904" y="2693947"/>
            <a:ext cx="11482191" cy="2697790"/>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400" b="1" dirty="0">
                <a:solidFill>
                  <a:srgbClr val="C00000"/>
                </a:solidFill>
                <a:highlight>
                  <a:srgbClr val="808000"/>
                </a:highlight>
                <a:latin typeface="+mn-lt"/>
                <a:ea typeface="+mn-ea"/>
                <a:cs typeface="+mn-ea"/>
                <a:sym typeface="+mn-lt"/>
              </a:rPr>
              <a:t>时间复杂度： </a:t>
            </a:r>
            <a:r>
              <a:rPr lang="zh-CN" altLang="en-US" sz="1800" dirty="0">
                <a:solidFill>
                  <a:srgbClr val="000000"/>
                </a:solidFill>
                <a:latin typeface="+mn-lt"/>
                <a:ea typeface="+mn-ea"/>
                <a:cs typeface="+mn-ea"/>
                <a:sym typeface="+mn-lt"/>
              </a:rPr>
              <a:t>算法（或程序）中基本操作（或语句）重复执行的次数的总和。</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设</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为求解</a:t>
            </a:r>
            <a:r>
              <a:rPr lang="zh-CN" altLang="en-US" sz="1800" dirty="0">
                <a:solidFill>
                  <a:srgbClr val="3333FF"/>
                </a:solidFill>
                <a:latin typeface="+mn-lt"/>
                <a:ea typeface="+mn-ea"/>
                <a:cs typeface="+mn-ea"/>
                <a:sym typeface="+mn-lt"/>
              </a:rPr>
              <a:t>问题的规模，</a:t>
            </a:r>
            <a:r>
              <a:rPr lang="zh-CN" altLang="en-US" sz="1800" dirty="0">
                <a:solidFill>
                  <a:srgbClr val="000000"/>
                </a:solidFill>
                <a:latin typeface="+mn-lt"/>
                <a:ea typeface="+mn-ea"/>
                <a:cs typeface="+mn-ea"/>
                <a:sym typeface="+mn-lt"/>
              </a:rPr>
              <a:t>基本操作（或语句）执行次数总和称为</a:t>
            </a:r>
            <a:r>
              <a:rPr lang="zh-CN" altLang="en-US" sz="1800" dirty="0">
                <a:solidFill>
                  <a:srgbClr val="3333FF"/>
                </a:solidFill>
                <a:latin typeface="+mn-lt"/>
                <a:ea typeface="+mn-ea"/>
                <a:cs typeface="+mn-ea"/>
                <a:sym typeface="+mn-lt"/>
              </a:rPr>
              <a:t>语句频度，</a:t>
            </a:r>
            <a:r>
              <a:rPr lang="zh-CN" altLang="en-US" sz="1800" dirty="0">
                <a:solidFill>
                  <a:srgbClr val="000000"/>
                </a:solidFill>
                <a:latin typeface="+mn-lt"/>
                <a:ea typeface="+mn-ea"/>
                <a:cs typeface="+mn-ea"/>
                <a:sym typeface="+mn-lt"/>
              </a:rPr>
              <a:t>记作</a:t>
            </a:r>
            <a:r>
              <a:rPr lang="en-US" altLang="zh-CN" sz="1800" dirty="0">
                <a:solidFill>
                  <a:srgbClr val="3333FF"/>
                </a:solidFill>
                <a:latin typeface="+mn-lt"/>
                <a:ea typeface="+mn-ea"/>
                <a:cs typeface="+mn-ea"/>
                <a:sym typeface="+mn-lt"/>
              </a:rPr>
              <a:t>f(n)</a:t>
            </a:r>
            <a:r>
              <a:rPr lang="zh-CN" altLang="en-US" sz="1800" dirty="0">
                <a:solidFill>
                  <a:srgbClr val="000000"/>
                </a:solidFill>
                <a:latin typeface="+mn-lt"/>
                <a:ea typeface="+mn-ea"/>
                <a:cs typeface="+mn-ea"/>
                <a:sym typeface="+mn-lt"/>
              </a:rPr>
              <a:t>；</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执行下面的步骤：</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(1) </a:t>
            </a:r>
            <a:r>
              <a:rPr lang="zh-CN" altLang="en-US" sz="1800" dirty="0">
                <a:solidFill>
                  <a:srgbClr val="000000"/>
                </a:solidFill>
                <a:latin typeface="+mn-lt"/>
                <a:ea typeface="+mn-ea"/>
                <a:cs typeface="+mn-ea"/>
                <a:sym typeface="+mn-lt"/>
              </a:rPr>
              <a:t>去掉</a:t>
            </a:r>
            <a:r>
              <a:rPr lang="en-US" altLang="zh-CN" sz="1800" dirty="0">
                <a:solidFill>
                  <a:srgbClr val="000000"/>
                </a:solidFill>
                <a:latin typeface="+mn-lt"/>
                <a:ea typeface="+mn-ea"/>
                <a:cs typeface="+mn-ea"/>
                <a:sym typeface="+mn-lt"/>
              </a:rPr>
              <a:t>f(n)</a:t>
            </a:r>
            <a:r>
              <a:rPr lang="zh-CN" altLang="en-US" sz="1800" dirty="0">
                <a:solidFill>
                  <a:srgbClr val="000000"/>
                </a:solidFill>
                <a:latin typeface="+mn-lt"/>
                <a:ea typeface="+mn-ea"/>
                <a:cs typeface="+mn-ea"/>
                <a:sym typeface="+mn-lt"/>
              </a:rPr>
              <a:t>中的所有加法常数</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en-US" altLang="zh-CN" sz="1800" dirty="0">
                <a:solidFill>
                  <a:srgbClr val="000000"/>
                </a:solidFill>
                <a:latin typeface="+mn-lt"/>
                <a:ea typeface="+mn-ea"/>
                <a:cs typeface="+mn-ea"/>
                <a:sym typeface="+mn-lt"/>
              </a:rPr>
              <a:t>(2) </a:t>
            </a:r>
            <a:r>
              <a:rPr lang="zh-CN" altLang="en-US" sz="1800" dirty="0">
                <a:solidFill>
                  <a:srgbClr val="000000"/>
                </a:solidFill>
                <a:latin typeface="+mn-lt"/>
                <a:ea typeface="+mn-ea"/>
                <a:cs typeface="+mn-ea"/>
                <a:sym typeface="+mn-lt"/>
              </a:rPr>
              <a:t>只保留最高阶项</a:t>
            </a: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1800" dirty="0">
                <a:solidFill>
                  <a:srgbClr val="3333FF"/>
                </a:solidFill>
                <a:latin typeface="+mn-lt"/>
                <a:ea typeface="+mn-ea"/>
                <a:cs typeface="+mn-ea"/>
                <a:sym typeface="+mn-lt"/>
              </a:rPr>
              <a:t>时间复杂度记作</a:t>
            </a:r>
            <a:r>
              <a:rPr lang="en-US" altLang="zh-CN" sz="1800" dirty="0">
                <a:solidFill>
                  <a:srgbClr val="3333FF"/>
                </a:solidFill>
                <a:latin typeface="+mn-lt"/>
                <a:ea typeface="+mn-ea"/>
                <a:cs typeface="+mn-ea"/>
                <a:sym typeface="+mn-lt"/>
              </a:rPr>
              <a:t>T(n)</a:t>
            </a:r>
            <a:r>
              <a:rPr lang="zh-CN" altLang="en-US" sz="1800" dirty="0">
                <a:solidFill>
                  <a:srgbClr val="3333FF"/>
                </a:solidFill>
                <a:latin typeface="+mn-lt"/>
                <a:ea typeface="+mn-ea"/>
                <a:cs typeface="+mn-ea"/>
                <a:sym typeface="+mn-lt"/>
              </a:rPr>
              <a:t>，                                             </a:t>
            </a:r>
            <a:r>
              <a:rPr lang="en-US" altLang="zh-CN" sz="1800" dirty="0">
                <a:solidFill>
                  <a:srgbClr val="FF0000"/>
                </a:solidFill>
                <a:latin typeface="+mn-lt"/>
                <a:ea typeface="+mn-ea"/>
                <a:cs typeface="+mn-ea"/>
                <a:sym typeface="+mn-lt"/>
              </a:rPr>
              <a:t>T(n)</a:t>
            </a:r>
            <a:r>
              <a:rPr lang="zh-CN" altLang="en-US" sz="1800" dirty="0">
                <a:solidFill>
                  <a:srgbClr val="FF0000"/>
                </a:solidFill>
                <a:latin typeface="+mn-lt"/>
                <a:ea typeface="+mn-ea"/>
                <a:cs typeface="+mn-ea"/>
                <a:sym typeface="+mn-lt"/>
              </a:rPr>
              <a:t> </a:t>
            </a:r>
            <a:r>
              <a:rPr lang="en-US" altLang="zh-CN" sz="1800" dirty="0">
                <a:solidFill>
                  <a:srgbClr val="FF0000"/>
                </a:solidFill>
                <a:latin typeface="+mn-lt"/>
                <a:ea typeface="+mn-ea"/>
                <a:cs typeface="+mn-ea"/>
                <a:sym typeface="+mn-lt"/>
              </a:rPr>
              <a:t>= O(f(n))</a:t>
            </a:r>
            <a:r>
              <a:rPr lang="en-US" altLang="zh-CN" sz="1800" dirty="0">
                <a:solidFill>
                  <a:srgbClr val="000000"/>
                </a:solidFill>
                <a:latin typeface="+mn-lt"/>
                <a:ea typeface="+mn-ea"/>
                <a:cs typeface="+mn-ea"/>
                <a:sym typeface="+mn-lt"/>
              </a:rPr>
              <a:t> </a:t>
            </a:r>
          </a:p>
        </p:txBody>
      </p:sp>
      <p:sp>
        <p:nvSpPr>
          <p:cNvPr id="14" name="文本框 13">
            <a:extLst>
              <a:ext uri="{FF2B5EF4-FFF2-40B4-BE49-F238E27FC236}">
                <a16:creationId xmlns:a16="http://schemas.microsoft.com/office/drawing/2014/main" id="{DDC8245C-1769-44B7-AC29-2F98FA188454}"/>
              </a:ext>
            </a:extLst>
          </p:cNvPr>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sp>
        <p:nvSpPr>
          <p:cNvPr id="15" name="文本框 14">
            <a:extLst>
              <a:ext uri="{FF2B5EF4-FFF2-40B4-BE49-F238E27FC236}">
                <a16:creationId xmlns:a16="http://schemas.microsoft.com/office/drawing/2014/main" id="{F303754B-78A0-4BD4-B27A-11C0F76EDA4B}"/>
              </a:ext>
            </a:extLst>
          </p:cNvPr>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16" name="组合 15">
            <a:extLst>
              <a:ext uri="{FF2B5EF4-FFF2-40B4-BE49-F238E27FC236}">
                <a16:creationId xmlns:a16="http://schemas.microsoft.com/office/drawing/2014/main" id="{2023E837-EC78-453B-95EB-79CFC1A2BDFD}"/>
              </a:ext>
            </a:extLst>
          </p:cNvPr>
          <p:cNvGrpSpPr/>
          <p:nvPr/>
        </p:nvGrpSpPr>
        <p:grpSpPr>
          <a:xfrm>
            <a:off x="1485900" y="1155700"/>
            <a:ext cx="10706100" cy="108000"/>
            <a:chOff x="1485900" y="1155700"/>
            <a:chExt cx="10706100" cy="108000"/>
          </a:xfrm>
        </p:grpSpPr>
        <p:sp>
          <p:nvSpPr>
            <p:cNvPr id="17" name="矩形 16">
              <a:extLst>
                <a:ext uri="{FF2B5EF4-FFF2-40B4-BE49-F238E27FC236}">
                  <a16:creationId xmlns:a16="http://schemas.microsoft.com/office/drawing/2014/main" id="{1E845B61-318B-4D95-947F-F20EFD2E4166}"/>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0052FE3D-1C28-4309-9088-D2714EB4AD6C}"/>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9" name="图片 18">
            <a:extLst>
              <a:ext uri="{FF2B5EF4-FFF2-40B4-BE49-F238E27FC236}">
                <a16:creationId xmlns:a16="http://schemas.microsoft.com/office/drawing/2014/main" id="{1E20A9AC-0A75-4C26-9B2C-2C8F3D5D2AB6}"/>
              </a:ext>
            </a:extLst>
          </p:cNvPr>
          <p:cNvPicPr>
            <a:picLocks noChangeAspect="1"/>
          </p:cNvPicPr>
          <p:nvPr/>
        </p:nvPicPr>
        <p:blipFill>
          <a:blip r:embed="rId2"/>
          <a:srcRect r="6216"/>
          <a:stretch>
            <a:fillRect/>
          </a:stretch>
        </p:blipFill>
        <p:spPr>
          <a:xfrm>
            <a:off x="9669589" y="5336037"/>
            <a:ext cx="2522411" cy="1521963"/>
          </a:xfrm>
          <a:prstGeom prst="rect">
            <a:avLst/>
          </a:prstGeom>
        </p:spPr>
      </p:pic>
      <p:grpSp>
        <p:nvGrpSpPr>
          <p:cNvPr id="21" name="组合 20">
            <a:extLst>
              <a:ext uri="{FF2B5EF4-FFF2-40B4-BE49-F238E27FC236}">
                <a16:creationId xmlns:a16="http://schemas.microsoft.com/office/drawing/2014/main" id="{90F059EA-7C60-48A9-A5C9-3A7A13BD8443}"/>
              </a:ext>
            </a:extLst>
          </p:cNvPr>
          <p:cNvGrpSpPr/>
          <p:nvPr/>
        </p:nvGrpSpPr>
        <p:grpSpPr>
          <a:xfrm>
            <a:off x="7853533" y="576562"/>
            <a:ext cx="3632112" cy="525786"/>
            <a:chOff x="8720339" y="658360"/>
            <a:chExt cx="6746309" cy="567230"/>
          </a:xfrm>
        </p:grpSpPr>
        <p:sp>
          <p:nvSpPr>
            <p:cNvPr id="22" name="矩形: 圆角 21">
              <a:extLst>
                <a:ext uri="{FF2B5EF4-FFF2-40B4-BE49-F238E27FC236}">
                  <a16:creationId xmlns:a16="http://schemas.microsoft.com/office/drawing/2014/main" id="{FC64EDC6-BDE8-4B31-97F7-15216481515D}"/>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文本框 22">
              <a:extLst>
                <a:ext uri="{FF2B5EF4-FFF2-40B4-BE49-F238E27FC236}">
                  <a16:creationId xmlns:a16="http://schemas.microsoft.com/office/drawing/2014/main" id="{1FE1B8FF-3E5C-4EF7-B287-3401A4697CA9}"/>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
        <p:nvSpPr>
          <p:cNvPr id="12" name="Text Box 9">
            <a:extLst>
              <a:ext uri="{FF2B5EF4-FFF2-40B4-BE49-F238E27FC236}">
                <a16:creationId xmlns:a16="http://schemas.microsoft.com/office/drawing/2014/main" id="{4DC51A03-7F55-47E7-8C78-57F9BE82FD28}"/>
              </a:ext>
            </a:extLst>
          </p:cNvPr>
          <p:cNvSpPr txBox="1">
            <a:spLocks noChangeArrowheads="1"/>
          </p:cNvSpPr>
          <p:nvPr/>
        </p:nvSpPr>
        <p:spPr bwMode="auto">
          <a:xfrm>
            <a:off x="221116" y="1546661"/>
            <a:ext cx="11749766" cy="785087"/>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1800" b="1" dirty="0">
                <a:solidFill>
                  <a:srgbClr val="00B050"/>
                </a:solidFill>
                <a:highlight>
                  <a:srgbClr val="FFFF00"/>
                </a:highlight>
                <a:latin typeface="+mn-lt"/>
                <a:ea typeface="+mn-ea"/>
                <a:cs typeface="+mn-ea"/>
                <a:sym typeface="+mn-lt"/>
              </a:rPr>
              <a:t>同一个算法用不同的语言实现，或者用不同的编译程序进行编译，或者在不同的计算机上运行时，效率均不相同。所以，精确度量算法的执行时间没有太大的意义，所以我们只关注算法的时间开销相对于规模变化的趋势</a:t>
            </a:r>
            <a:r>
              <a:rPr lang="zh-CN" altLang="en-US" sz="1800" b="1" dirty="0">
                <a:solidFill>
                  <a:srgbClr val="3EC37B"/>
                </a:solidFill>
                <a:highlight>
                  <a:srgbClr val="FFFF00"/>
                </a:highlight>
                <a:latin typeface="+mn-lt"/>
                <a:ea typeface="+mn-ea"/>
                <a:cs typeface="+mn-ea"/>
                <a:sym typeface="+mn-lt"/>
              </a:rPr>
              <a:t>。</a:t>
            </a:r>
            <a:r>
              <a:rPr lang="en-US" altLang="zh-CN" sz="1800" b="1" dirty="0">
                <a:solidFill>
                  <a:srgbClr val="3EC37B"/>
                </a:solidFill>
                <a:highlight>
                  <a:srgbClr val="FFFF00"/>
                </a:highlight>
                <a:latin typeface="+mn-lt"/>
                <a:ea typeface="+mn-ea"/>
                <a:cs typeface="+mn-ea"/>
                <a:sym typeface="+mn-lt"/>
              </a:rPr>
              <a:t> </a:t>
            </a:r>
          </a:p>
        </p:txBody>
      </p:sp>
    </p:spTree>
    <p:extLst>
      <p:ext uri="{BB962C8B-B14F-4D97-AF65-F5344CB8AC3E}">
        <p14:creationId xmlns:p14="http://schemas.microsoft.com/office/powerpoint/2010/main" val="286395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3" name="组合 2">
            <a:extLst>
              <a:ext uri="{FF2B5EF4-FFF2-40B4-BE49-F238E27FC236}">
                <a16:creationId xmlns:a16="http://schemas.microsoft.com/office/drawing/2014/main" id="{F581B838-18C8-4AC2-8569-02AC64DAB572}"/>
              </a:ext>
            </a:extLst>
          </p:cNvPr>
          <p:cNvGrpSpPr/>
          <p:nvPr/>
        </p:nvGrpSpPr>
        <p:grpSpPr>
          <a:xfrm>
            <a:off x="457200" y="2141342"/>
            <a:ext cx="4958080" cy="3891606"/>
            <a:chOff x="457200" y="3436854"/>
            <a:chExt cx="4958080" cy="2982593"/>
          </a:xfrm>
        </p:grpSpPr>
        <p:sp>
          <p:nvSpPr>
            <p:cNvPr id="18" name="矩形: 圆角 17">
              <a:extLst>
                <a:ext uri="{FF2B5EF4-FFF2-40B4-BE49-F238E27FC236}">
                  <a16:creationId xmlns:a16="http://schemas.microsoft.com/office/drawing/2014/main" id="{CFC31B0A-F7C4-4847-9ECC-1AC128F0A841}"/>
                </a:ext>
              </a:extLst>
            </p:cNvPr>
            <p:cNvSpPr/>
            <p:nvPr/>
          </p:nvSpPr>
          <p:spPr>
            <a:xfrm>
              <a:off x="457200" y="3596115"/>
              <a:ext cx="4958080" cy="2823332"/>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8BD84888-1845-4207-BFEB-DAEDCF59FBCD}"/>
                </a:ext>
              </a:extLst>
            </p:cNvPr>
            <p:cNvSpPr txBox="1"/>
            <p:nvPr/>
          </p:nvSpPr>
          <p:spPr>
            <a:xfrm>
              <a:off x="2348053" y="3436854"/>
              <a:ext cx="985874" cy="319722"/>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sz="1800" b="1" dirty="0">
                  <a:solidFill>
                    <a:srgbClr val="FF0000"/>
                  </a:solidFill>
                  <a:cs typeface="+mn-ea"/>
                  <a:sym typeface="+mn-lt"/>
                </a:rPr>
                <a:t>1</a:t>
              </a:r>
              <a:r>
                <a:rPr lang="zh-CN" altLang="en-US" sz="1800" b="1" dirty="0">
                  <a:solidFill>
                    <a:srgbClr val="FF0000"/>
                  </a:solidFill>
                  <a:cs typeface="+mn-ea"/>
                  <a:sym typeface="+mn-lt"/>
                </a:rPr>
                <a:t>：</a:t>
              </a:r>
              <a:endParaRPr lang="zh-CN" altLang="en-US" sz="1800" b="1" dirty="0">
                <a:solidFill>
                  <a:srgbClr val="000000"/>
                </a:solidFill>
                <a:cs typeface="+mn-ea"/>
                <a:sym typeface="+mn-lt"/>
              </a:endParaRPr>
            </a:p>
          </p:txBody>
        </p:sp>
      </p:grpSp>
      <p:grpSp>
        <p:nvGrpSpPr>
          <p:cNvPr id="4" name="组合 3">
            <a:extLst>
              <a:ext uri="{FF2B5EF4-FFF2-40B4-BE49-F238E27FC236}">
                <a16:creationId xmlns:a16="http://schemas.microsoft.com/office/drawing/2014/main" id="{C06FB62C-E14D-430B-A38F-37F96943F4CD}"/>
              </a:ext>
            </a:extLst>
          </p:cNvPr>
          <p:cNvGrpSpPr/>
          <p:nvPr/>
        </p:nvGrpSpPr>
        <p:grpSpPr>
          <a:xfrm>
            <a:off x="5646738" y="2141343"/>
            <a:ext cx="7280553" cy="3871841"/>
            <a:chOff x="5646738" y="3429000"/>
            <a:chExt cx="7280553" cy="2990447"/>
          </a:xfrm>
        </p:grpSpPr>
        <p:sp>
          <p:nvSpPr>
            <p:cNvPr id="25" name="矩形: 圆角 24">
              <a:extLst>
                <a:ext uri="{FF2B5EF4-FFF2-40B4-BE49-F238E27FC236}">
                  <a16:creationId xmlns:a16="http://schemas.microsoft.com/office/drawing/2014/main" id="{F5AEF190-9C7B-4C67-92F8-71BDD5619B61}"/>
                </a:ext>
              </a:extLst>
            </p:cNvPr>
            <p:cNvSpPr/>
            <p:nvPr/>
          </p:nvSpPr>
          <p:spPr>
            <a:xfrm>
              <a:off x="5646738" y="3596115"/>
              <a:ext cx="6029641" cy="2823332"/>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文本框 29">
              <a:extLst>
                <a:ext uri="{FF2B5EF4-FFF2-40B4-BE49-F238E27FC236}">
                  <a16:creationId xmlns:a16="http://schemas.microsoft.com/office/drawing/2014/main" id="{DB23F5FD-BA8D-4899-A925-9EF1DF601C55}"/>
                </a:ext>
              </a:extLst>
            </p:cNvPr>
            <p:cNvSpPr txBox="1"/>
            <p:nvPr/>
          </p:nvSpPr>
          <p:spPr>
            <a:xfrm>
              <a:off x="7942521" y="3429000"/>
              <a:ext cx="1167824" cy="322201"/>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sz="1800" b="1" dirty="0">
                  <a:solidFill>
                    <a:srgbClr val="FF0000"/>
                  </a:solidFill>
                  <a:cs typeface="+mn-ea"/>
                  <a:sym typeface="+mn-lt"/>
                </a:rPr>
                <a:t>2</a:t>
              </a:r>
              <a:r>
                <a:rPr lang="zh-CN" altLang="en-US" sz="1800" b="1" dirty="0">
                  <a:solidFill>
                    <a:srgbClr val="FF0000"/>
                  </a:solidFill>
                  <a:cs typeface="+mn-ea"/>
                  <a:sym typeface="+mn-lt"/>
                </a:rPr>
                <a:t>：</a:t>
              </a:r>
            </a:p>
          </p:txBody>
        </p:sp>
        <p:sp>
          <p:nvSpPr>
            <p:cNvPr id="32" name="Text Box 3">
              <a:extLst>
                <a:ext uri="{FF2B5EF4-FFF2-40B4-BE49-F238E27FC236}">
                  <a16:creationId xmlns:a16="http://schemas.microsoft.com/office/drawing/2014/main" id="{613E5B6C-65AE-46F3-B740-31C02AE7568A}"/>
                </a:ext>
              </a:extLst>
            </p:cNvPr>
            <p:cNvSpPr txBox="1">
              <a:spLocks noChangeArrowheads="1"/>
            </p:cNvSpPr>
            <p:nvPr/>
          </p:nvSpPr>
          <p:spPr bwMode="auto">
            <a:xfrm>
              <a:off x="6671271" y="3762639"/>
              <a:ext cx="6256020" cy="203958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358775">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buNone/>
              </a:pPr>
              <a:r>
                <a:rPr lang="en-US" altLang="zh-CN" sz="1800" b="0" dirty="0">
                  <a:solidFill>
                    <a:srgbClr val="0000FF"/>
                  </a:solidFill>
                  <a:effectLst/>
                  <a:latin typeface="Consolas" panose="020B0609020204030204" pitchFamily="49" charset="0"/>
                </a:rPr>
                <a:t>void</a:t>
              </a:r>
              <a:r>
                <a:rPr lang="en-US" altLang="zh-CN" sz="1800" b="0" dirty="0">
                  <a:solidFill>
                    <a:srgbClr val="000000"/>
                  </a:solidFill>
                  <a:effectLst/>
                  <a:latin typeface="Consolas" panose="020B0609020204030204" pitchFamily="49" charset="0"/>
                </a:rPr>
                <a:t> </a:t>
              </a:r>
              <a:r>
                <a:rPr lang="en-US" altLang="zh-CN" sz="1800" b="0" dirty="0">
                  <a:solidFill>
                    <a:srgbClr val="795E26"/>
                  </a:solidFill>
                  <a:effectLst/>
                  <a:latin typeface="Consolas" panose="020B0609020204030204" pitchFamily="49" charset="0"/>
                </a:rPr>
                <a:t>sum</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a:t>
              </a:r>
              <a:r>
                <a:rPr lang="en-US" altLang="zh-CN" sz="1800" b="0" dirty="0">
                  <a:solidFill>
                    <a:srgbClr val="0000FF"/>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s=</a:t>
              </a:r>
              <a:r>
                <a:rPr lang="en-US" altLang="zh-CN" sz="1800" b="0" dirty="0">
                  <a:solidFill>
                    <a:srgbClr val="098658"/>
                  </a:solidFill>
                  <a:effectLst/>
                  <a:latin typeface="Consolas" panose="020B0609020204030204" pitchFamily="49" charset="0"/>
                </a:rPr>
                <a:t>0</a:t>
              </a:r>
              <a:r>
                <a:rPr lang="en-US" altLang="zh-CN" sz="1800" b="0" dirty="0">
                  <a:solidFill>
                    <a:srgbClr val="000000"/>
                  </a:solidFill>
                  <a:effectLst/>
                  <a:latin typeface="Consolas" panose="020B0609020204030204" pitchFamily="49" charset="0"/>
                </a:rPr>
                <a:t>,i</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&lt;n</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a:t>
              </a:r>
              <a:r>
                <a:rPr lang="zh-CN" altLang="en-US" sz="1800" b="0" dirty="0">
                  <a:solidFill>
                    <a:srgbClr val="008000"/>
                  </a:solidFill>
                  <a:effectLst/>
                  <a:latin typeface="Consolas" panose="020B0609020204030204" pitchFamily="49" charset="0"/>
                </a:rPr>
                <a:t>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a:t>
              </a:r>
              <a:r>
                <a:rPr lang="en-US" altLang="zh-CN" sz="1800" b="0" dirty="0" err="1">
                  <a:solidFill>
                    <a:srgbClr val="000000"/>
                  </a:solidFill>
                  <a:effectLst/>
                  <a:latin typeface="Consolas" panose="020B0609020204030204" pitchFamily="49" charset="0"/>
                </a:rPr>
                <a:t>s+</a:t>
              </a:r>
              <a:r>
                <a:rPr lang="en-US" altLang="zh-CN" sz="1800" b="0" dirty="0" err="1">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printf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d”,s</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a:buNone/>
              </a:pPr>
              <a:br>
                <a:rPr lang="en-US" altLang="zh-CN" sz="1800" b="0" dirty="0">
                  <a:solidFill>
                    <a:srgbClr val="000000"/>
                  </a:solidFill>
                  <a:effectLst/>
                  <a:latin typeface="Consolas" panose="020B0609020204030204" pitchFamily="49" charset="0"/>
                </a:rPr>
              </a:br>
              <a:endParaRPr lang="en-US" altLang="zh-CN" sz="1800" b="0" dirty="0">
                <a:solidFill>
                  <a:srgbClr val="000000"/>
                </a:solidFill>
                <a:effectLst/>
                <a:latin typeface="Consolas" panose="020B0609020204030204" pitchFamily="49" charset="0"/>
              </a:endParaRPr>
            </a:p>
          </p:txBody>
        </p:sp>
      </p:grpSp>
      <p:sp>
        <p:nvSpPr>
          <p:cNvPr id="19" name="Text Box 3">
            <a:extLst>
              <a:ext uri="{FF2B5EF4-FFF2-40B4-BE49-F238E27FC236}">
                <a16:creationId xmlns:a16="http://schemas.microsoft.com/office/drawing/2014/main" id="{3B68C156-1A73-4F41-8E02-C6F721906EE1}"/>
              </a:ext>
            </a:extLst>
          </p:cNvPr>
          <p:cNvSpPr txBox="1">
            <a:spLocks noChangeArrowheads="1"/>
          </p:cNvSpPr>
          <p:nvPr/>
        </p:nvSpPr>
        <p:spPr bwMode="auto">
          <a:xfrm>
            <a:off x="848108" y="2573319"/>
            <a:ext cx="4170482" cy="264072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buNone/>
            </a:pPr>
            <a:r>
              <a:rPr lang="en-US" altLang="zh-CN" sz="1800" dirty="0">
                <a:solidFill>
                  <a:srgbClr val="000000"/>
                </a:solidFill>
                <a:latin typeface="+mn-lt"/>
                <a:ea typeface="+mn-ea"/>
                <a:cs typeface="+mn-ea"/>
                <a:sym typeface="+mn-lt"/>
              </a:rPr>
              <a:t>   </a:t>
            </a:r>
            <a:r>
              <a:rPr lang="en-US" altLang="zh-CN" sz="1800" b="0" dirty="0">
                <a:solidFill>
                  <a:srgbClr val="000000"/>
                </a:solidFill>
                <a:effectLst/>
                <a:latin typeface="Consolas" panose="020B0609020204030204" pitchFamily="49" charset="0"/>
              </a:rPr>
              <a:t>{ </a:t>
            </a: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s</a:t>
            </a:r>
            <a:r>
              <a:rPr lang="zh-CN" altLang="en-US" sz="1800" b="0" dirty="0">
                <a:solidFill>
                  <a:srgbClr val="000000"/>
                </a:solidFill>
                <a:effectLst/>
                <a:latin typeface="Consolas" panose="020B0609020204030204" pitchFamily="49" charset="0"/>
              </a:rPr>
              <a:t>；               </a:t>
            </a: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scanf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d”,&amp;s</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a:t>
            </a: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a:t>
            </a:r>
            <a:r>
              <a:rPr lang="zh-CN" altLang="en-US" sz="1800" b="0" dirty="0">
                <a:solidFill>
                  <a:srgbClr val="000000"/>
                </a:solidFill>
                <a:effectLst/>
                <a:latin typeface="Consolas" panose="020B0609020204030204" pitchFamily="49" charset="0"/>
              </a:rPr>
              <a:t>；</a:t>
            </a: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printf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d”,s</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a:t>
            </a:r>
          </a:p>
          <a:p>
            <a:pPr>
              <a:buNone/>
            </a:pPr>
            <a:r>
              <a:rPr lang="en-US" altLang="zh-CN" sz="1800" b="0" dirty="0">
                <a:solidFill>
                  <a:srgbClr val="000000"/>
                </a:solidFill>
                <a:effectLst/>
                <a:latin typeface="Consolas" panose="020B0609020204030204" pitchFamily="49" charset="0"/>
              </a:rPr>
              <a:t> }</a:t>
            </a:r>
          </a:p>
          <a:p>
            <a:pPr>
              <a:buNone/>
            </a:pPr>
            <a:br>
              <a:rPr lang="en-US" altLang="zh-CN" sz="1800" b="0" dirty="0">
                <a:solidFill>
                  <a:srgbClr val="000000"/>
                </a:solidFill>
                <a:effectLst/>
                <a:latin typeface="Consolas" panose="020B0609020204030204" pitchFamily="49" charset="0"/>
              </a:rPr>
            </a:br>
            <a:endParaRPr lang="en-US" altLang="zh-CN" sz="1800" b="0" dirty="0">
              <a:solidFill>
                <a:srgbClr val="000000"/>
              </a:solidFill>
              <a:effectLst/>
              <a:latin typeface="Consolas" panose="020B0609020204030204" pitchFamily="49" charset="0"/>
            </a:endParaRPr>
          </a:p>
        </p:txBody>
      </p:sp>
      <p:sp>
        <p:nvSpPr>
          <p:cNvPr id="22" name="文本框 21">
            <a:extLst>
              <a:ext uri="{FF2B5EF4-FFF2-40B4-BE49-F238E27FC236}">
                <a16:creationId xmlns:a16="http://schemas.microsoft.com/office/drawing/2014/main" id="{AEF3A4E5-37B3-434A-9EAE-4E2449D45F95}"/>
              </a:ext>
            </a:extLst>
          </p:cNvPr>
          <p:cNvSpPr txBox="1"/>
          <p:nvPr/>
        </p:nvSpPr>
        <p:spPr>
          <a:xfrm>
            <a:off x="515621" y="4698748"/>
            <a:ext cx="5153689" cy="1137363"/>
          </a:xfrm>
          <a:prstGeom prst="rect">
            <a:avLst/>
          </a:prstGeom>
          <a:noFill/>
        </p:spPr>
        <p:txBody>
          <a:bodyPr wrap="square">
            <a:spAutoFit/>
          </a:bodyPr>
          <a:lstStyle/>
          <a:p>
            <a:pPr fontAlgn="base">
              <a:lnSpc>
                <a:spcPct val="130000"/>
              </a:lnSpc>
              <a:spcBef>
                <a:spcPts val="1200"/>
              </a:spcBef>
              <a:spcAft>
                <a:spcPct val="0"/>
              </a:spcAft>
              <a:buClrTx/>
              <a:buSzTx/>
              <a:buFont typeface="Wingdings" panose="05000000000000000000" pitchFamily="2" charset="2"/>
              <a:buChar char="Ø"/>
              <a:defRPr/>
            </a:pPr>
            <a:r>
              <a:rPr lang="zh-CN" altLang="en-US" sz="1800" dirty="0">
                <a:solidFill>
                  <a:srgbClr val="000000"/>
                </a:solidFill>
                <a:cs typeface="+mn-ea"/>
                <a:sym typeface="+mn-lt"/>
              </a:rPr>
              <a:t> 语句频度为：</a:t>
            </a:r>
            <a:r>
              <a:rPr lang="en-US" altLang="zh-CN" sz="1800" dirty="0">
                <a:solidFill>
                  <a:srgbClr val="000000"/>
                </a:solidFill>
                <a:cs typeface="+mn-ea"/>
                <a:sym typeface="+mn-lt"/>
              </a:rPr>
              <a:t>f(n</a:t>
            </a:r>
            <a:r>
              <a:rPr lang="en-US" altLang="zh-CN" dirty="0">
                <a:solidFill>
                  <a:srgbClr val="000000"/>
                </a:solidFill>
                <a:cs typeface="+mn-ea"/>
                <a:sym typeface="+mn-lt"/>
              </a:rPr>
              <a:t>) </a:t>
            </a:r>
            <a:r>
              <a:rPr lang="en-US" altLang="zh-CN" sz="1800" dirty="0">
                <a:solidFill>
                  <a:srgbClr val="000000"/>
                </a:solidFill>
                <a:cs typeface="+mn-ea"/>
                <a:sym typeface="+mn-lt"/>
              </a:rPr>
              <a:t>= f(1</a:t>
            </a:r>
            <a:r>
              <a:rPr lang="en-US" altLang="zh-CN" dirty="0">
                <a:solidFill>
                  <a:srgbClr val="000000"/>
                </a:solidFill>
                <a:cs typeface="+mn-ea"/>
                <a:sym typeface="+mn-lt"/>
              </a:rPr>
              <a:t>) </a:t>
            </a:r>
            <a:r>
              <a:rPr lang="en-US" altLang="zh-CN" sz="1800" dirty="0">
                <a:solidFill>
                  <a:srgbClr val="000000"/>
                </a:solidFill>
                <a:cs typeface="+mn-ea"/>
                <a:sym typeface="+mn-lt"/>
              </a:rPr>
              <a:t>= 3</a:t>
            </a:r>
          </a:p>
          <a:p>
            <a:pPr fontAlgn="base">
              <a:lnSpc>
                <a:spcPct val="130000"/>
              </a:lnSpc>
              <a:spcBef>
                <a:spcPct val="0"/>
              </a:spcBef>
              <a:spcAft>
                <a:spcPct val="0"/>
              </a:spcAft>
              <a:buClrTx/>
              <a:buSzTx/>
              <a:buFont typeface="Wingdings" panose="05000000000000000000" pitchFamily="2" charset="2"/>
              <a:buChar char="Ø"/>
              <a:defRPr/>
            </a:pPr>
            <a:r>
              <a:rPr lang="en-US" altLang="zh-CN" dirty="0">
                <a:solidFill>
                  <a:srgbClr val="000000"/>
                </a:solidFill>
                <a:cs typeface="+mn-ea"/>
                <a:sym typeface="+mn-lt"/>
              </a:rPr>
              <a:t> </a:t>
            </a:r>
            <a:r>
              <a:rPr lang="zh-CN" altLang="en-US" sz="1800" dirty="0">
                <a:solidFill>
                  <a:srgbClr val="000000"/>
                </a:solidFill>
                <a:cs typeface="+mn-ea"/>
                <a:sym typeface="+mn-lt"/>
              </a:rPr>
              <a:t>时间复杂度为：</a:t>
            </a:r>
            <a:r>
              <a:rPr lang="en-US" altLang="zh-CN" sz="1800" dirty="0">
                <a:solidFill>
                  <a:srgbClr val="000000"/>
                </a:solidFill>
                <a:cs typeface="+mn-ea"/>
                <a:sym typeface="+mn-lt"/>
              </a:rPr>
              <a:t>T(n</a:t>
            </a:r>
            <a:r>
              <a:rPr lang="zh-CN" altLang="en-US" sz="1800" dirty="0">
                <a:solidFill>
                  <a:srgbClr val="000000"/>
                </a:solidFill>
                <a:cs typeface="+mn-ea"/>
                <a:sym typeface="+mn-lt"/>
              </a:rPr>
              <a:t>）</a:t>
            </a:r>
            <a:r>
              <a:rPr lang="en-US" altLang="zh-CN" sz="1800" dirty="0">
                <a:solidFill>
                  <a:srgbClr val="000000"/>
                </a:solidFill>
                <a:cs typeface="+mn-ea"/>
                <a:sym typeface="+mn-lt"/>
              </a:rPr>
              <a:t>= O(f(n</a:t>
            </a:r>
            <a:r>
              <a:rPr lang="en-US" altLang="zh-CN" dirty="0">
                <a:solidFill>
                  <a:srgbClr val="000000"/>
                </a:solidFill>
                <a:cs typeface="+mn-ea"/>
                <a:sym typeface="+mn-lt"/>
              </a:rPr>
              <a:t>)) </a:t>
            </a:r>
            <a:r>
              <a:rPr lang="en-US" altLang="zh-CN" sz="1800" dirty="0">
                <a:solidFill>
                  <a:srgbClr val="000000"/>
                </a:solidFill>
                <a:cs typeface="+mn-ea"/>
                <a:sym typeface="+mn-lt"/>
              </a:rPr>
              <a:t>= O(3</a:t>
            </a:r>
            <a:r>
              <a:rPr lang="en-US" altLang="zh-CN" dirty="0">
                <a:solidFill>
                  <a:srgbClr val="000000"/>
                </a:solidFill>
                <a:cs typeface="+mn-ea"/>
                <a:sym typeface="+mn-lt"/>
              </a:rPr>
              <a:t>) </a:t>
            </a:r>
            <a:r>
              <a:rPr lang="en-US" altLang="zh-CN" sz="1800" dirty="0">
                <a:solidFill>
                  <a:srgbClr val="000000"/>
                </a:solidFill>
                <a:cs typeface="+mn-ea"/>
                <a:sym typeface="+mn-lt"/>
              </a:rPr>
              <a:t>= O(1</a:t>
            </a:r>
            <a:r>
              <a:rPr lang="en-US" altLang="zh-CN" dirty="0">
                <a:solidFill>
                  <a:srgbClr val="000000"/>
                </a:solidFill>
                <a:cs typeface="+mn-ea"/>
                <a:sym typeface="+mn-lt"/>
              </a:rPr>
              <a:t>)</a:t>
            </a:r>
            <a:endParaRPr lang="zh-CN" altLang="en-US" sz="1800" dirty="0">
              <a:solidFill>
                <a:srgbClr val="000000"/>
              </a:solidFill>
              <a:cs typeface="+mn-ea"/>
              <a:sym typeface="+mn-lt"/>
            </a:endParaRPr>
          </a:p>
          <a:p>
            <a:pPr fontAlgn="base">
              <a:lnSpc>
                <a:spcPct val="130000"/>
              </a:lnSpc>
              <a:spcBef>
                <a:spcPct val="0"/>
              </a:spcBef>
              <a:spcAft>
                <a:spcPct val="0"/>
              </a:spcAft>
              <a:buClrTx/>
              <a:buSzTx/>
              <a:buFont typeface="Wingdings" panose="05000000000000000000" pitchFamily="2" charset="2"/>
              <a:buChar char="Ø"/>
              <a:defRPr/>
            </a:pPr>
            <a:r>
              <a:rPr lang="zh-CN" altLang="en-US" dirty="0">
                <a:solidFill>
                  <a:srgbClr val="000000"/>
                </a:solidFill>
                <a:cs typeface="+mn-ea"/>
                <a:sym typeface="+mn-lt"/>
              </a:rPr>
              <a:t> </a:t>
            </a:r>
            <a:r>
              <a:rPr lang="en-US" altLang="zh-CN" sz="1800" dirty="0">
                <a:solidFill>
                  <a:srgbClr val="000000"/>
                </a:solidFill>
                <a:cs typeface="+mn-ea"/>
                <a:sym typeface="+mn-lt"/>
              </a:rPr>
              <a:t>O(1</a:t>
            </a:r>
            <a:r>
              <a:rPr lang="en-US" altLang="zh-CN" dirty="0">
                <a:solidFill>
                  <a:srgbClr val="000000"/>
                </a:solidFill>
                <a:cs typeface="+mn-ea"/>
                <a:sym typeface="+mn-lt"/>
              </a:rPr>
              <a:t>)</a:t>
            </a:r>
            <a:r>
              <a:rPr lang="zh-CN" altLang="en-US" sz="1800" dirty="0">
                <a:solidFill>
                  <a:srgbClr val="000000"/>
                </a:solidFill>
                <a:cs typeface="+mn-ea"/>
                <a:sym typeface="+mn-lt"/>
              </a:rPr>
              <a:t>称成为常量阶</a:t>
            </a:r>
            <a:r>
              <a:rPr lang="en-US" altLang="zh-CN" sz="1800" dirty="0">
                <a:solidFill>
                  <a:srgbClr val="000000"/>
                </a:solidFill>
                <a:cs typeface="+mn-ea"/>
                <a:sym typeface="+mn-lt"/>
              </a:rPr>
              <a:t>/</a:t>
            </a:r>
            <a:r>
              <a:rPr lang="zh-CN" altLang="en-US" sz="1800" dirty="0">
                <a:solidFill>
                  <a:srgbClr val="000000"/>
                </a:solidFill>
                <a:cs typeface="+mn-ea"/>
                <a:sym typeface="+mn-lt"/>
              </a:rPr>
              <a:t>常量数量级</a:t>
            </a:r>
          </a:p>
        </p:txBody>
      </p:sp>
      <p:sp>
        <p:nvSpPr>
          <p:cNvPr id="24" name="文本框 23">
            <a:extLst>
              <a:ext uri="{FF2B5EF4-FFF2-40B4-BE49-F238E27FC236}">
                <a16:creationId xmlns:a16="http://schemas.microsoft.com/office/drawing/2014/main" id="{EDE15BF9-A560-4010-A81C-5C3E06BAE45C}"/>
              </a:ext>
            </a:extLst>
          </p:cNvPr>
          <p:cNvSpPr txBox="1"/>
          <p:nvPr/>
        </p:nvSpPr>
        <p:spPr>
          <a:xfrm>
            <a:off x="6052550" y="4698748"/>
            <a:ext cx="6321056" cy="1137363"/>
          </a:xfrm>
          <a:prstGeom prst="rect">
            <a:avLst/>
          </a:prstGeom>
          <a:noFill/>
        </p:spPr>
        <p:txBody>
          <a:bodyPr wrap="square">
            <a:spAutoFit/>
          </a:bodyPr>
          <a:lstStyle/>
          <a:p>
            <a:pPr fontAlgn="base">
              <a:lnSpc>
                <a:spcPct val="130000"/>
              </a:lnSpc>
              <a:spcBef>
                <a:spcPts val="1200"/>
              </a:spcBef>
              <a:spcAft>
                <a:spcPct val="0"/>
              </a:spcAft>
              <a:buClrTx/>
              <a:buSzTx/>
              <a:buFont typeface="Wingdings" panose="05000000000000000000" pitchFamily="2" charset="2"/>
              <a:buChar char="Ø"/>
              <a:defRPr/>
            </a:pPr>
            <a:r>
              <a:rPr lang="zh-CN" altLang="en-US" sz="1800" dirty="0">
                <a:solidFill>
                  <a:srgbClr val="000000"/>
                </a:solidFill>
                <a:cs typeface="+mn-ea"/>
                <a:sym typeface="+mn-lt"/>
              </a:rPr>
              <a:t> 语句频度为：</a:t>
            </a:r>
            <a:r>
              <a:rPr lang="en-US" altLang="zh-CN" sz="1800" dirty="0">
                <a:solidFill>
                  <a:srgbClr val="000000"/>
                </a:solidFill>
                <a:cs typeface="+mn-ea"/>
                <a:sym typeface="+mn-lt"/>
              </a:rPr>
              <a:t>f(n</a:t>
            </a:r>
            <a:r>
              <a:rPr lang="en-US" altLang="zh-CN" dirty="0">
                <a:solidFill>
                  <a:srgbClr val="000000"/>
                </a:solidFill>
                <a:cs typeface="+mn-ea"/>
                <a:sym typeface="+mn-lt"/>
              </a:rPr>
              <a:t>) </a:t>
            </a:r>
            <a:r>
              <a:rPr lang="en-US" altLang="zh-CN" sz="1800" dirty="0">
                <a:solidFill>
                  <a:srgbClr val="000000"/>
                </a:solidFill>
                <a:cs typeface="+mn-ea"/>
                <a:sym typeface="+mn-lt"/>
              </a:rPr>
              <a:t>= 1+n+n+1</a:t>
            </a:r>
          </a:p>
          <a:p>
            <a:pPr fontAlgn="base">
              <a:lnSpc>
                <a:spcPct val="130000"/>
              </a:lnSpc>
              <a:spcBef>
                <a:spcPct val="0"/>
              </a:spcBef>
              <a:spcAft>
                <a:spcPct val="0"/>
              </a:spcAft>
              <a:buClrTx/>
              <a:buSzTx/>
              <a:buFont typeface="Wingdings" panose="05000000000000000000" pitchFamily="2" charset="2"/>
              <a:buChar char="Ø"/>
              <a:defRPr/>
            </a:pPr>
            <a:r>
              <a:rPr lang="en-US" altLang="zh-CN" sz="1800" dirty="0">
                <a:solidFill>
                  <a:srgbClr val="000000"/>
                </a:solidFill>
                <a:cs typeface="+mn-ea"/>
                <a:sym typeface="+mn-lt"/>
              </a:rPr>
              <a:t> </a:t>
            </a:r>
            <a:r>
              <a:rPr lang="zh-CN" altLang="en-US" sz="1800" dirty="0">
                <a:solidFill>
                  <a:srgbClr val="000000"/>
                </a:solidFill>
                <a:cs typeface="+mn-ea"/>
                <a:sym typeface="+mn-lt"/>
              </a:rPr>
              <a:t>时间复杂度为：</a:t>
            </a:r>
            <a:r>
              <a:rPr lang="en-US" altLang="zh-CN" sz="1800" dirty="0">
                <a:solidFill>
                  <a:srgbClr val="000000"/>
                </a:solidFill>
                <a:cs typeface="+mn-ea"/>
                <a:sym typeface="+mn-lt"/>
              </a:rPr>
              <a:t>T(n</a:t>
            </a:r>
            <a:r>
              <a:rPr lang="en-US" altLang="zh-CN" dirty="0">
                <a:solidFill>
                  <a:srgbClr val="000000"/>
                </a:solidFill>
                <a:cs typeface="+mn-ea"/>
                <a:sym typeface="+mn-lt"/>
              </a:rPr>
              <a:t>) </a:t>
            </a:r>
            <a:r>
              <a:rPr lang="en-US" altLang="zh-CN" sz="1800" dirty="0">
                <a:solidFill>
                  <a:srgbClr val="000000"/>
                </a:solidFill>
                <a:cs typeface="+mn-ea"/>
                <a:sym typeface="+mn-lt"/>
              </a:rPr>
              <a:t>= O(f(n</a:t>
            </a:r>
            <a:r>
              <a:rPr lang="en-US" altLang="zh-CN" dirty="0">
                <a:solidFill>
                  <a:srgbClr val="000000"/>
                </a:solidFill>
                <a:cs typeface="+mn-ea"/>
                <a:sym typeface="+mn-lt"/>
              </a:rPr>
              <a:t>)) </a:t>
            </a:r>
            <a:r>
              <a:rPr lang="en-US" altLang="zh-CN" sz="1800" dirty="0">
                <a:solidFill>
                  <a:srgbClr val="000000"/>
                </a:solidFill>
                <a:cs typeface="+mn-ea"/>
                <a:sym typeface="+mn-lt"/>
              </a:rPr>
              <a:t>= O(2n+2</a:t>
            </a:r>
            <a:r>
              <a:rPr lang="en-US" altLang="zh-CN" dirty="0">
                <a:solidFill>
                  <a:srgbClr val="000000"/>
                </a:solidFill>
                <a:cs typeface="+mn-ea"/>
                <a:sym typeface="+mn-lt"/>
              </a:rPr>
              <a:t>) </a:t>
            </a:r>
            <a:r>
              <a:rPr lang="en-US" altLang="zh-CN" sz="1800" dirty="0">
                <a:solidFill>
                  <a:srgbClr val="000000"/>
                </a:solidFill>
                <a:cs typeface="+mn-ea"/>
                <a:sym typeface="+mn-lt"/>
              </a:rPr>
              <a:t>= O(n</a:t>
            </a:r>
            <a:r>
              <a:rPr lang="en-US" altLang="zh-CN" dirty="0">
                <a:solidFill>
                  <a:srgbClr val="000000"/>
                </a:solidFill>
                <a:cs typeface="+mn-ea"/>
                <a:sym typeface="+mn-lt"/>
              </a:rPr>
              <a:t>)</a:t>
            </a:r>
            <a:endParaRPr lang="zh-CN" altLang="en-US" sz="1800" dirty="0">
              <a:solidFill>
                <a:srgbClr val="000000"/>
              </a:solidFill>
              <a:cs typeface="+mn-ea"/>
              <a:sym typeface="+mn-lt"/>
            </a:endParaRPr>
          </a:p>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000000"/>
                </a:solidFill>
                <a:cs typeface="+mn-ea"/>
                <a:sym typeface="+mn-lt"/>
              </a:rPr>
              <a:t> </a:t>
            </a:r>
            <a:r>
              <a:rPr lang="en-US" altLang="zh-CN" sz="1800" dirty="0">
                <a:solidFill>
                  <a:srgbClr val="000000"/>
                </a:solidFill>
                <a:cs typeface="+mn-ea"/>
                <a:sym typeface="+mn-lt"/>
              </a:rPr>
              <a:t>O(n</a:t>
            </a:r>
            <a:r>
              <a:rPr lang="en-US" altLang="zh-CN" dirty="0">
                <a:solidFill>
                  <a:srgbClr val="000000"/>
                </a:solidFill>
                <a:cs typeface="+mn-ea"/>
                <a:sym typeface="+mn-lt"/>
              </a:rPr>
              <a:t>)</a:t>
            </a:r>
            <a:r>
              <a:rPr lang="zh-CN" altLang="en-US" sz="1800" dirty="0">
                <a:solidFill>
                  <a:srgbClr val="000000"/>
                </a:solidFill>
                <a:cs typeface="+mn-ea"/>
                <a:sym typeface="+mn-lt"/>
              </a:rPr>
              <a:t>称成为线性阶</a:t>
            </a:r>
            <a:r>
              <a:rPr lang="en-US" altLang="zh-CN" sz="1800" dirty="0">
                <a:solidFill>
                  <a:srgbClr val="000000"/>
                </a:solidFill>
                <a:cs typeface="+mn-ea"/>
                <a:sym typeface="+mn-lt"/>
              </a:rPr>
              <a:t>/</a:t>
            </a:r>
            <a:r>
              <a:rPr lang="zh-CN" altLang="en-US" sz="1800" dirty="0">
                <a:solidFill>
                  <a:srgbClr val="000000"/>
                </a:solidFill>
                <a:cs typeface="+mn-ea"/>
                <a:sym typeface="+mn-lt"/>
              </a:rPr>
              <a:t>线性数量级</a:t>
            </a:r>
          </a:p>
        </p:txBody>
      </p:sp>
      <p:grpSp>
        <p:nvGrpSpPr>
          <p:cNvPr id="21" name="组合 20">
            <a:extLst>
              <a:ext uri="{FF2B5EF4-FFF2-40B4-BE49-F238E27FC236}">
                <a16:creationId xmlns:a16="http://schemas.microsoft.com/office/drawing/2014/main" id="{A13CE1B8-83B4-4884-8713-D2C1C9289901}"/>
              </a:ext>
            </a:extLst>
          </p:cNvPr>
          <p:cNvGrpSpPr/>
          <p:nvPr/>
        </p:nvGrpSpPr>
        <p:grpSpPr>
          <a:xfrm>
            <a:off x="7853533" y="576562"/>
            <a:ext cx="3632112" cy="525786"/>
            <a:chOff x="8720339" y="658360"/>
            <a:chExt cx="6746309" cy="567230"/>
          </a:xfrm>
        </p:grpSpPr>
        <p:sp>
          <p:nvSpPr>
            <p:cNvPr id="23" name="矩形: 圆角 22">
              <a:extLst>
                <a:ext uri="{FF2B5EF4-FFF2-40B4-BE49-F238E27FC236}">
                  <a16:creationId xmlns:a16="http://schemas.microsoft.com/office/drawing/2014/main" id="{7192D253-F68F-4931-BF3A-F84CAEE8F44C}"/>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a:extLst>
                <a:ext uri="{FF2B5EF4-FFF2-40B4-BE49-F238E27FC236}">
                  <a16:creationId xmlns:a16="http://schemas.microsoft.com/office/drawing/2014/main" id="{E5EE68B2-9496-4C6B-B01A-31C3F831BD5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258220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3" name="组合 2">
            <a:extLst>
              <a:ext uri="{FF2B5EF4-FFF2-40B4-BE49-F238E27FC236}">
                <a16:creationId xmlns:a16="http://schemas.microsoft.com/office/drawing/2014/main" id="{F581B838-18C8-4AC2-8569-02AC64DAB572}"/>
              </a:ext>
            </a:extLst>
          </p:cNvPr>
          <p:cNvGrpSpPr/>
          <p:nvPr/>
        </p:nvGrpSpPr>
        <p:grpSpPr>
          <a:xfrm>
            <a:off x="201773" y="1789597"/>
            <a:ext cx="5294787" cy="5053903"/>
            <a:chOff x="397705" y="3436854"/>
            <a:chExt cx="4958080" cy="2865376"/>
          </a:xfrm>
        </p:grpSpPr>
        <p:sp>
          <p:nvSpPr>
            <p:cNvPr id="18" name="矩形: 圆角 17">
              <a:extLst>
                <a:ext uri="{FF2B5EF4-FFF2-40B4-BE49-F238E27FC236}">
                  <a16:creationId xmlns:a16="http://schemas.microsoft.com/office/drawing/2014/main" id="{CFC31B0A-F7C4-4847-9ECC-1AC128F0A841}"/>
                </a:ext>
              </a:extLst>
            </p:cNvPr>
            <p:cNvSpPr/>
            <p:nvPr/>
          </p:nvSpPr>
          <p:spPr>
            <a:xfrm>
              <a:off x="397705" y="3579924"/>
              <a:ext cx="4958080" cy="2722306"/>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8BD84888-1845-4207-BFEB-DAEDCF59FBCD}"/>
                </a:ext>
              </a:extLst>
            </p:cNvPr>
            <p:cNvSpPr txBox="1"/>
            <p:nvPr/>
          </p:nvSpPr>
          <p:spPr>
            <a:xfrm>
              <a:off x="2348053" y="3436854"/>
              <a:ext cx="985874" cy="236517"/>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b="1" dirty="0">
                  <a:solidFill>
                    <a:srgbClr val="FF0000"/>
                  </a:solidFill>
                  <a:cs typeface="+mn-ea"/>
                  <a:sym typeface="+mn-lt"/>
                </a:rPr>
                <a:t>3</a:t>
              </a:r>
              <a:r>
                <a:rPr lang="zh-CN" altLang="en-US" sz="1800" b="1" dirty="0">
                  <a:solidFill>
                    <a:srgbClr val="FF0000"/>
                  </a:solidFill>
                  <a:cs typeface="+mn-ea"/>
                  <a:sym typeface="+mn-lt"/>
                </a:rPr>
                <a:t>：</a:t>
              </a:r>
              <a:endParaRPr lang="zh-CN" altLang="en-US" sz="1800" b="1" dirty="0">
                <a:solidFill>
                  <a:srgbClr val="000000"/>
                </a:solidFill>
                <a:cs typeface="+mn-ea"/>
                <a:sym typeface="+mn-lt"/>
              </a:endParaRPr>
            </a:p>
          </p:txBody>
        </p:sp>
      </p:grpSp>
      <p:sp>
        <p:nvSpPr>
          <p:cNvPr id="19" name="Text Box 3">
            <a:extLst>
              <a:ext uri="{FF2B5EF4-FFF2-40B4-BE49-F238E27FC236}">
                <a16:creationId xmlns:a16="http://schemas.microsoft.com/office/drawing/2014/main" id="{3B68C156-1A73-4F41-8E02-C6F721906EE1}"/>
              </a:ext>
            </a:extLst>
          </p:cNvPr>
          <p:cNvSpPr txBox="1">
            <a:spLocks noChangeArrowheads="1"/>
          </p:cNvSpPr>
          <p:nvPr/>
        </p:nvSpPr>
        <p:spPr bwMode="auto">
          <a:xfrm>
            <a:off x="409189" y="2426320"/>
            <a:ext cx="5041768" cy="269612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buNone/>
            </a:pP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void</a:t>
            </a:r>
            <a:r>
              <a:rPr lang="en-US" altLang="zh-CN" sz="1800" b="0" dirty="0">
                <a:solidFill>
                  <a:srgbClr val="000000"/>
                </a:solidFill>
                <a:effectLst/>
                <a:latin typeface="Consolas" panose="020B0609020204030204" pitchFamily="49" charset="0"/>
              </a:rPr>
              <a:t> </a:t>
            </a:r>
            <a:r>
              <a:rPr lang="en-US" altLang="zh-CN" sz="1800" b="0" dirty="0">
                <a:solidFill>
                  <a:srgbClr val="795E26"/>
                </a:solidFill>
                <a:effectLst/>
                <a:latin typeface="Consolas" panose="020B0609020204030204" pitchFamily="49" charset="0"/>
              </a:rPr>
              <a:t>sum</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t>
            </a:r>
            <a:r>
              <a:rPr lang="en-US" altLang="zh-CN" sz="1800" b="0" dirty="0" err="1">
                <a:solidFill>
                  <a:srgbClr val="000000"/>
                </a:solidFill>
                <a:effectLst/>
                <a:latin typeface="Consolas" panose="020B0609020204030204" pitchFamily="49" charset="0"/>
              </a:rPr>
              <a:t>m,</a:t>
            </a:r>
            <a:r>
              <a:rPr lang="en-US" altLang="zh-CN" sz="1800" b="0" dirty="0" err="1">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t>
            </a:r>
            <a:r>
              <a:rPr lang="en-US" altLang="zh-CN" sz="1800" b="0" dirty="0" err="1">
                <a:solidFill>
                  <a:srgbClr val="000000"/>
                </a:solidFill>
                <a:effectLst/>
                <a:latin typeface="Consolas" panose="020B0609020204030204" pitchFamily="49" charset="0"/>
              </a:rPr>
              <a:t>i,j,s</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a:t>
            </a:r>
            <a:r>
              <a:rPr lang="zh-CN" altLang="en-US" sz="1800" b="0" dirty="0">
                <a:solidFill>
                  <a:srgbClr val="008000"/>
                </a:solidFill>
                <a:effectLst/>
                <a:latin typeface="Consolas" panose="020B0609020204030204" pitchFamily="49" charset="0"/>
              </a:rPr>
              <a:t>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1</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&lt;=m</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m</a:t>
            </a:r>
            <a:r>
              <a:rPr lang="zh-CN" altLang="en-US" sz="1800" b="0" dirty="0">
                <a:solidFill>
                  <a:srgbClr val="008000"/>
                </a:solidFill>
                <a:effectLst/>
                <a:latin typeface="Consolas" panose="020B0609020204030204" pitchFamily="49" charset="0"/>
              </a:rPr>
              <a:t>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zh-CN" altLang="en-US" sz="1800" b="0" dirty="0">
                <a:solidFill>
                  <a:srgbClr val="000000"/>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j&lt;=n</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j++</a:t>
            </a:r>
            <a:r>
              <a:rPr lang="en-US" altLang="zh-CN" sz="1800" dirty="0">
                <a:solidFill>
                  <a:srgbClr val="000000"/>
                </a:solidFill>
                <a:latin typeface="Consolas" panose="020B0609020204030204" pitchFamily="49" charset="0"/>
              </a:rPr>
              <a:t>)</a:t>
            </a:r>
            <a:r>
              <a:rPr lang="en-US" altLang="zh-CN" sz="1800" b="0" dirty="0">
                <a:solidFill>
                  <a:srgbClr val="008000"/>
                </a:solidFill>
                <a:effectLst/>
                <a:latin typeface="Consolas" panose="020B0609020204030204" pitchFamily="49" charset="0"/>
              </a:rPr>
              <a:t>// m*n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m*n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printf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d”,s</a:t>
            </a:r>
            <a:r>
              <a:rPr lang="en-US" altLang="zh-CN" sz="1800" b="0" dirty="0">
                <a:solidFill>
                  <a:srgbClr val="000000"/>
                </a:solidFill>
                <a:effectLst/>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m</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a:buNone/>
            </a:pPr>
            <a:r>
              <a:rPr lang="en-US" altLang="zh-CN" sz="1800" b="0" dirty="0">
                <a:solidFill>
                  <a:srgbClr val="000000"/>
                </a:solidFill>
                <a:effectLst/>
                <a:latin typeface="Consolas" panose="020B0609020204030204" pitchFamily="49" charset="0"/>
              </a:rPr>
              <a:t>       }</a:t>
            </a:r>
          </a:p>
        </p:txBody>
      </p:sp>
      <p:sp>
        <p:nvSpPr>
          <p:cNvPr id="22" name="文本框 21">
            <a:extLst>
              <a:ext uri="{FF2B5EF4-FFF2-40B4-BE49-F238E27FC236}">
                <a16:creationId xmlns:a16="http://schemas.microsoft.com/office/drawing/2014/main" id="{AEF3A4E5-37B3-434A-9EAE-4E2449D45F95}"/>
              </a:ext>
            </a:extLst>
          </p:cNvPr>
          <p:cNvSpPr txBox="1"/>
          <p:nvPr/>
        </p:nvSpPr>
        <p:spPr>
          <a:xfrm>
            <a:off x="423071" y="5298042"/>
            <a:ext cx="5153689" cy="1137363"/>
          </a:xfrm>
          <a:prstGeom prst="rect">
            <a:avLst/>
          </a:prstGeom>
          <a:noFill/>
        </p:spPr>
        <p:txBody>
          <a:bodyPr wrap="square">
            <a:spAutoFit/>
          </a:bodyPr>
          <a:lstStyle/>
          <a:p>
            <a:pPr fontAlgn="base">
              <a:lnSpc>
                <a:spcPct val="130000"/>
              </a:lnSpc>
              <a:spcBef>
                <a:spcPts val="1200"/>
              </a:spcBef>
              <a:spcAft>
                <a:spcPct val="0"/>
              </a:spcAft>
              <a:buClrTx/>
              <a:buSzTx/>
              <a:buFont typeface="Wingdings" panose="05000000000000000000" pitchFamily="2" charset="2"/>
              <a:buChar char="Ø"/>
              <a:defRPr/>
            </a:pPr>
            <a:r>
              <a:rPr lang="en-US" altLang="zh-CN" dirty="0">
                <a:solidFill>
                  <a:srgbClr val="000000"/>
                </a:solidFill>
                <a:cs typeface="+mn-ea"/>
                <a:sym typeface="+mn-lt"/>
              </a:rPr>
              <a:t> f(</a:t>
            </a:r>
            <a:r>
              <a:rPr lang="en-US" altLang="zh-CN" dirty="0" err="1">
                <a:solidFill>
                  <a:srgbClr val="000000"/>
                </a:solidFill>
                <a:cs typeface="+mn-ea"/>
                <a:sym typeface="+mn-lt"/>
              </a:rPr>
              <a:t>m,n</a:t>
            </a:r>
            <a:r>
              <a:rPr lang="en-US" altLang="zh-CN" dirty="0">
                <a:solidFill>
                  <a:srgbClr val="000000"/>
                </a:solidFill>
                <a:cs typeface="+mn-ea"/>
                <a:sym typeface="+mn-lt"/>
              </a:rPr>
              <a:t>) = 1+m+2*m*</a:t>
            </a:r>
            <a:r>
              <a:rPr lang="en-US" altLang="zh-CN" dirty="0" err="1">
                <a:solidFill>
                  <a:srgbClr val="000000"/>
                </a:solidFill>
                <a:cs typeface="+mn-ea"/>
                <a:sym typeface="+mn-lt"/>
              </a:rPr>
              <a:t>n+m</a:t>
            </a:r>
            <a:r>
              <a:rPr lang="en-US" altLang="zh-CN" dirty="0">
                <a:solidFill>
                  <a:srgbClr val="000000"/>
                </a:solidFill>
                <a:cs typeface="+mn-ea"/>
                <a:sym typeface="+mn-lt"/>
              </a:rPr>
              <a:t> = 2mn+2m+1</a:t>
            </a:r>
          </a:p>
          <a:p>
            <a:pPr fontAlgn="base">
              <a:lnSpc>
                <a:spcPct val="130000"/>
              </a:lnSpc>
              <a:spcBef>
                <a:spcPts val="0"/>
              </a:spcBef>
              <a:spcAft>
                <a:spcPct val="0"/>
              </a:spcAft>
              <a:buClrTx/>
              <a:buSzTx/>
              <a:buFont typeface="Wingdings" panose="05000000000000000000" pitchFamily="2" charset="2"/>
              <a:buChar char="Ø"/>
              <a:defRPr/>
            </a:pPr>
            <a:r>
              <a:rPr lang="en-US" altLang="zh-CN" dirty="0">
                <a:solidFill>
                  <a:srgbClr val="000000"/>
                </a:solidFill>
                <a:cs typeface="+mn-ea"/>
                <a:sym typeface="+mn-lt"/>
              </a:rPr>
              <a:t> T(</a:t>
            </a:r>
            <a:r>
              <a:rPr lang="en-US" altLang="zh-CN" dirty="0" err="1">
                <a:solidFill>
                  <a:srgbClr val="000000"/>
                </a:solidFill>
                <a:cs typeface="+mn-ea"/>
                <a:sym typeface="+mn-lt"/>
              </a:rPr>
              <a:t>m,n</a:t>
            </a:r>
            <a:r>
              <a:rPr lang="en-US" altLang="zh-CN" dirty="0">
                <a:solidFill>
                  <a:srgbClr val="000000"/>
                </a:solidFill>
                <a:cs typeface="+mn-ea"/>
                <a:sym typeface="+mn-lt"/>
              </a:rPr>
              <a:t>) = O(m*n)</a:t>
            </a:r>
          </a:p>
          <a:p>
            <a:pPr fontAlgn="base">
              <a:lnSpc>
                <a:spcPct val="130000"/>
              </a:lnSpc>
              <a:spcAft>
                <a:spcPct val="0"/>
              </a:spcAft>
              <a:buFont typeface="Wingdings" panose="05000000000000000000" pitchFamily="2" charset="2"/>
              <a:buChar char="Ø"/>
              <a:defRPr/>
            </a:pPr>
            <a:r>
              <a:rPr lang="zh-CN" altLang="en-US" dirty="0">
                <a:solidFill>
                  <a:srgbClr val="000000"/>
                </a:solidFill>
                <a:cs typeface="+mn-ea"/>
                <a:sym typeface="+mn-lt"/>
              </a:rPr>
              <a:t> 当</a:t>
            </a:r>
            <a:r>
              <a:rPr lang="en-US" altLang="zh-CN" dirty="0">
                <a:solidFill>
                  <a:srgbClr val="000000"/>
                </a:solidFill>
                <a:cs typeface="+mn-ea"/>
                <a:sym typeface="+mn-lt"/>
              </a:rPr>
              <a:t>m = n</a:t>
            </a:r>
            <a:r>
              <a:rPr lang="zh-CN" altLang="en-US" dirty="0">
                <a:solidFill>
                  <a:srgbClr val="000000"/>
                </a:solidFill>
                <a:cs typeface="+mn-ea"/>
                <a:sym typeface="+mn-lt"/>
              </a:rPr>
              <a:t>时，</a:t>
            </a:r>
            <a:r>
              <a:rPr lang="en-US" altLang="zh-CN" dirty="0">
                <a:solidFill>
                  <a:srgbClr val="000000"/>
                </a:solidFill>
                <a:cs typeface="+mn-ea"/>
                <a:sym typeface="+mn-lt"/>
              </a:rPr>
              <a:t>T(n) = O(n</a:t>
            </a:r>
            <a:r>
              <a:rPr lang="en-US" altLang="zh-CN" baseline="30000" dirty="0">
                <a:solidFill>
                  <a:srgbClr val="000000"/>
                </a:solidFill>
                <a:cs typeface="+mn-ea"/>
                <a:sym typeface="+mn-lt"/>
              </a:rPr>
              <a:t>2</a:t>
            </a:r>
            <a:r>
              <a:rPr lang="en-US" altLang="zh-CN" dirty="0">
                <a:solidFill>
                  <a:srgbClr val="000000"/>
                </a:solidFill>
                <a:cs typeface="+mn-ea"/>
                <a:sym typeface="+mn-lt"/>
              </a:rPr>
              <a:t>),</a:t>
            </a:r>
            <a:r>
              <a:rPr lang="zh-CN" altLang="en-US" dirty="0">
                <a:solidFill>
                  <a:srgbClr val="000000"/>
                </a:solidFill>
                <a:cs typeface="+mn-ea"/>
                <a:sym typeface="+mn-lt"/>
              </a:rPr>
              <a:t> </a:t>
            </a:r>
            <a:r>
              <a:rPr lang="zh-CN" altLang="en-US" dirty="0">
                <a:solidFill>
                  <a:srgbClr val="3333FF"/>
                </a:solidFill>
                <a:cs typeface="+mn-ea"/>
                <a:sym typeface="+mn-lt"/>
              </a:rPr>
              <a:t>平方阶</a:t>
            </a:r>
            <a:r>
              <a:rPr lang="en-US" altLang="zh-CN" dirty="0">
                <a:solidFill>
                  <a:srgbClr val="3333FF"/>
                </a:solidFill>
                <a:cs typeface="+mn-ea"/>
                <a:sym typeface="+mn-lt"/>
              </a:rPr>
              <a:t>/</a:t>
            </a:r>
            <a:r>
              <a:rPr lang="zh-CN" altLang="en-US" dirty="0">
                <a:solidFill>
                  <a:srgbClr val="3333FF"/>
                </a:solidFill>
                <a:cs typeface="+mn-ea"/>
                <a:sym typeface="+mn-lt"/>
              </a:rPr>
              <a:t>平方数量级</a:t>
            </a:r>
            <a:endParaRPr lang="en-US" altLang="zh-CN" dirty="0">
              <a:solidFill>
                <a:srgbClr val="3333FF"/>
              </a:solidFill>
              <a:cs typeface="+mn-ea"/>
              <a:sym typeface="+mn-lt"/>
            </a:endParaRPr>
          </a:p>
        </p:txBody>
      </p:sp>
      <p:grpSp>
        <p:nvGrpSpPr>
          <p:cNvPr id="23" name="组合 22">
            <a:extLst>
              <a:ext uri="{FF2B5EF4-FFF2-40B4-BE49-F238E27FC236}">
                <a16:creationId xmlns:a16="http://schemas.microsoft.com/office/drawing/2014/main" id="{7B4C93DD-8762-4754-87E5-FFE76F9D6EA6}"/>
              </a:ext>
            </a:extLst>
          </p:cNvPr>
          <p:cNvGrpSpPr/>
          <p:nvPr/>
        </p:nvGrpSpPr>
        <p:grpSpPr>
          <a:xfrm>
            <a:off x="7853533" y="576562"/>
            <a:ext cx="3632112" cy="525786"/>
            <a:chOff x="8720339" y="658360"/>
            <a:chExt cx="6746309" cy="567230"/>
          </a:xfrm>
        </p:grpSpPr>
        <p:sp>
          <p:nvSpPr>
            <p:cNvPr id="24" name="矩形: 圆角 23">
              <a:extLst>
                <a:ext uri="{FF2B5EF4-FFF2-40B4-BE49-F238E27FC236}">
                  <a16:creationId xmlns:a16="http://schemas.microsoft.com/office/drawing/2014/main" id="{E9691660-28F5-4C40-BB7B-40E2508D65F5}"/>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a:extLst>
                <a:ext uri="{FF2B5EF4-FFF2-40B4-BE49-F238E27FC236}">
                  <a16:creationId xmlns:a16="http://schemas.microsoft.com/office/drawing/2014/main" id="{147D0EBD-8687-40E0-B5A4-B5F1455783D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grpSp>
        <p:nvGrpSpPr>
          <p:cNvPr id="27" name="组合 26">
            <a:extLst>
              <a:ext uri="{FF2B5EF4-FFF2-40B4-BE49-F238E27FC236}">
                <a16:creationId xmlns:a16="http://schemas.microsoft.com/office/drawing/2014/main" id="{10491C57-E763-49FE-AB00-361FA1325D39}"/>
              </a:ext>
            </a:extLst>
          </p:cNvPr>
          <p:cNvGrpSpPr/>
          <p:nvPr/>
        </p:nvGrpSpPr>
        <p:grpSpPr>
          <a:xfrm>
            <a:off x="6505593" y="1792372"/>
            <a:ext cx="5294787" cy="5053903"/>
            <a:chOff x="397705" y="3436854"/>
            <a:chExt cx="4958080" cy="2865376"/>
          </a:xfrm>
        </p:grpSpPr>
        <p:sp>
          <p:nvSpPr>
            <p:cNvPr id="28" name="矩形: 圆角 27">
              <a:extLst>
                <a:ext uri="{FF2B5EF4-FFF2-40B4-BE49-F238E27FC236}">
                  <a16:creationId xmlns:a16="http://schemas.microsoft.com/office/drawing/2014/main" id="{9F341C44-D3EC-4BF9-A1EB-498F82176C77}"/>
                </a:ext>
              </a:extLst>
            </p:cNvPr>
            <p:cNvSpPr/>
            <p:nvPr/>
          </p:nvSpPr>
          <p:spPr>
            <a:xfrm>
              <a:off x="397705" y="3579924"/>
              <a:ext cx="4958080" cy="2722306"/>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A3165A8-3985-4B18-8F19-9BAC1C447A4A}"/>
                </a:ext>
              </a:extLst>
            </p:cNvPr>
            <p:cNvSpPr txBox="1"/>
            <p:nvPr/>
          </p:nvSpPr>
          <p:spPr>
            <a:xfrm>
              <a:off x="2348053" y="3436854"/>
              <a:ext cx="985874" cy="236517"/>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sz="1800" b="1" dirty="0">
                  <a:solidFill>
                    <a:srgbClr val="FF0000"/>
                  </a:solidFill>
                  <a:cs typeface="+mn-ea"/>
                  <a:sym typeface="+mn-lt"/>
                </a:rPr>
                <a:t>4</a:t>
              </a:r>
              <a:r>
                <a:rPr lang="zh-CN" altLang="en-US" sz="1800" b="1" dirty="0">
                  <a:solidFill>
                    <a:srgbClr val="FF0000"/>
                  </a:solidFill>
                  <a:cs typeface="+mn-ea"/>
                  <a:sym typeface="+mn-lt"/>
                </a:rPr>
                <a:t>：</a:t>
              </a:r>
              <a:endParaRPr lang="zh-CN" altLang="en-US" sz="1800" b="1" dirty="0">
                <a:solidFill>
                  <a:srgbClr val="000000"/>
                </a:solidFill>
                <a:cs typeface="+mn-ea"/>
                <a:sym typeface="+mn-lt"/>
              </a:endParaRPr>
            </a:p>
          </p:txBody>
        </p:sp>
      </p:grpSp>
      <p:sp>
        <p:nvSpPr>
          <p:cNvPr id="31" name="Text Box 3">
            <a:extLst>
              <a:ext uri="{FF2B5EF4-FFF2-40B4-BE49-F238E27FC236}">
                <a16:creationId xmlns:a16="http://schemas.microsoft.com/office/drawing/2014/main" id="{14E678EA-512E-49A8-BBE5-423247B4043A}"/>
              </a:ext>
            </a:extLst>
          </p:cNvPr>
          <p:cNvSpPr txBox="1">
            <a:spLocks noChangeArrowheads="1"/>
          </p:cNvSpPr>
          <p:nvPr/>
        </p:nvSpPr>
        <p:spPr bwMode="auto">
          <a:xfrm>
            <a:off x="6713009" y="2429095"/>
            <a:ext cx="5041768" cy="3637919"/>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buNone/>
            </a:pP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void</a:t>
            </a:r>
            <a:r>
              <a:rPr lang="en-US" altLang="zh-CN" sz="1800" b="0" dirty="0">
                <a:solidFill>
                  <a:srgbClr val="000000"/>
                </a:solidFill>
                <a:effectLst/>
                <a:latin typeface="Consolas" panose="020B0609020204030204" pitchFamily="49" charset="0"/>
              </a:rPr>
              <a:t> </a:t>
            </a:r>
            <a:r>
              <a:rPr lang="en-US" altLang="zh-CN" sz="1800" b="0" dirty="0">
                <a:solidFill>
                  <a:srgbClr val="795E26"/>
                </a:solidFill>
                <a:effectLst/>
                <a:latin typeface="Consolas" panose="020B0609020204030204" pitchFamily="49" charset="0"/>
              </a:rPr>
              <a:t>sum</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t>
            </a:r>
            <a:r>
              <a:rPr lang="en-US" altLang="zh-CN" sz="1800" b="0" dirty="0" err="1">
                <a:solidFill>
                  <a:srgbClr val="000000"/>
                </a:solidFill>
                <a:effectLst/>
                <a:latin typeface="Consolas" panose="020B0609020204030204" pitchFamily="49" charset="0"/>
              </a:rPr>
              <a:t>i,j,s</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a:t>
            </a:r>
            <a:r>
              <a:rPr lang="zh-CN" altLang="en-US" sz="1800" b="0" dirty="0">
                <a:solidFill>
                  <a:srgbClr val="008000"/>
                </a:solidFill>
                <a:effectLst/>
                <a:latin typeface="Consolas" panose="020B0609020204030204" pitchFamily="49" charset="0"/>
              </a:rPr>
              <a:t>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1</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&lt;=n</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dirty="0">
                <a:solidFill>
                  <a:srgbClr val="000000"/>
                </a:solidFill>
                <a:latin typeface="Consolas" panose="020B0609020204030204" pitchFamily="49" charset="0"/>
              </a:rPr>
              <a:t> </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a:t>
            </a:r>
            <a:r>
              <a:rPr lang="zh-CN" altLang="en-US" sz="1800" b="0" dirty="0">
                <a:solidFill>
                  <a:srgbClr val="008000"/>
                </a:solidFill>
                <a:effectLst/>
                <a:latin typeface="Consolas" panose="020B0609020204030204" pitchFamily="49" charset="0"/>
              </a:rPr>
              <a:t>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zh-CN" altLang="en-US" sz="1800" b="0" dirty="0">
                <a:solidFill>
                  <a:srgbClr val="000000"/>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j&lt;=</a:t>
            </a:r>
            <a:r>
              <a:rPr lang="en-US" altLang="zh-CN" sz="1800" b="0" dirty="0" err="1">
                <a:solidFill>
                  <a:srgbClr val="000000"/>
                </a:solidFill>
                <a:effectLst/>
                <a:latin typeface="Consolas" panose="020B0609020204030204" pitchFamily="49" charset="0"/>
              </a:rPr>
              <a:t>i</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j++</a:t>
            </a:r>
            <a:r>
              <a:rPr lang="en-US" altLang="zh-CN" sz="1800" dirty="0">
                <a:solidFill>
                  <a:srgbClr val="000000"/>
                </a:solidFill>
                <a:latin typeface="Consolas" panose="020B0609020204030204" pitchFamily="49" charset="0"/>
              </a:rPr>
              <a:t>)</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printf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d”,s</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a:buNone/>
            </a:pPr>
            <a:r>
              <a:rPr lang="en-US" altLang="zh-CN" sz="1800" b="0" dirty="0">
                <a:solidFill>
                  <a:srgbClr val="000000"/>
                </a:solidFill>
                <a:effectLst/>
                <a:latin typeface="Consolas" panose="020B0609020204030204" pitchFamily="49" charset="0"/>
              </a:rPr>
              <a:t>     }</a:t>
            </a:r>
          </a:p>
          <a:p>
            <a:pPr>
              <a:buNone/>
            </a:pPr>
            <a:br>
              <a:rPr lang="en-US" altLang="zh-CN" sz="1800" b="0" dirty="0">
                <a:solidFill>
                  <a:srgbClr val="000000"/>
                </a:solidFill>
                <a:effectLst/>
                <a:latin typeface="Consolas" panose="020B0609020204030204" pitchFamily="49" charset="0"/>
              </a:rPr>
            </a:br>
            <a:endParaRPr lang="en-US" altLang="zh-CN" sz="1800" b="0" dirty="0">
              <a:solidFill>
                <a:srgbClr val="000000"/>
              </a:solidFill>
              <a:effectLst/>
              <a:latin typeface="Consolas" panose="020B0609020204030204" pitchFamily="49" charset="0"/>
            </a:endParaRPr>
          </a:p>
        </p:txBody>
      </p:sp>
      <p:sp>
        <p:nvSpPr>
          <p:cNvPr id="33" name="文本框 32">
            <a:extLst>
              <a:ext uri="{FF2B5EF4-FFF2-40B4-BE49-F238E27FC236}">
                <a16:creationId xmlns:a16="http://schemas.microsoft.com/office/drawing/2014/main" id="{CCF923CA-35EC-412B-B4C1-396E24DD8889}"/>
              </a:ext>
            </a:extLst>
          </p:cNvPr>
          <p:cNvSpPr txBox="1"/>
          <p:nvPr/>
        </p:nvSpPr>
        <p:spPr>
          <a:xfrm>
            <a:off x="6505593" y="5370541"/>
            <a:ext cx="5294787" cy="1476045"/>
          </a:xfrm>
          <a:prstGeom prst="rect">
            <a:avLst/>
          </a:prstGeom>
          <a:noFill/>
        </p:spPr>
        <p:txBody>
          <a:bodyPr wrap="square">
            <a:spAutoFit/>
          </a:bodyPr>
          <a:lstStyle/>
          <a:p>
            <a:pPr fontAlgn="base">
              <a:lnSpc>
                <a:spcPct val="130000"/>
              </a:lnSpc>
              <a:spcBef>
                <a:spcPts val="1200"/>
              </a:spcBef>
              <a:spcAft>
                <a:spcPct val="0"/>
              </a:spcAft>
              <a:buClrTx/>
              <a:buSzTx/>
              <a:buFont typeface="Wingdings" panose="05000000000000000000" pitchFamily="2" charset="2"/>
              <a:buChar char="Ø"/>
              <a:defRPr/>
            </a:pPr>
            <a:r>
              <a:rPr lang="zh-CN" altLang="en-US" dirty="0">
                <a:solidFill>
                  <a:srgbClr val="000000"/>
                </a:solidFill>
                <a:cs typeface="+mn-ea"/>
                <a:sym typeface="+mn-lt"/>
              </a:rPr>
              <a:t> 循环主体的执行次数为：</a:t>
            </a:r>
            <a:r>
              <a:rPr lang="en-US" altLang="zh-CN" dirty="0">
                <a:solidFill>
                  <a:srgbClr val="000000"/>
                </a:solidFill>
                <a:cs typeface="+mn-ea"/>
                <a:sym typeface="+mn-lt"/>
              </a:rPr>
              <a:t>1+2+…n = n(1+n)/2</a:t>
            </a:r>
          </a:p>
          <a:p>
            <a:pPr fontAlgn="base">
              <a:lnSpc>
                <a:spcPct val="130000"/>
              </a:lnSpc>
              <a:spcBef>
                <a:spcPts val="0"/>
              </a:spcBef>
              <a:spcAft>
                <a:spcPct val="0"/>
              </a:spcAft>
              <a:buClrTx/>
              <a:buSzTx/>
              <a:buFont typeface="Wingdings" panose="05000000000000000000" pitchFamily="2" charset="2"/>
              <a:buChar char="Ø"/>
              <a:defRPr/>
            </a:pPr>
            <a:r>
              <a:rPr lang="zh-CN" altLang="en-US" dirty="0">
                <a:solidFill>
                  <a:srgbClr val="000000"/>
                </a:solidFill>
                <a:cs typeface="+mn-ea"/>
                <a:sym typeface="+mn-lt"/>
              </a:rPr>
              <a:t> 算法的频度：</a:t>
            </a:r>
            <a:r>
              <a:rPr lang="en-US" altLang="zh-CN" dirty="0">
                <a:solidFill>
                  <a:srgbClr val="000000"/>
                </a:solidFill>
                <a:cs typeface="+mn-ea"/>
                <a:sym typeface="+mn-lt"/>
              </a:rPr>
              <a:t>f(n) = 1+n+n(n+1)+n = n</a:t>
            </a:r>
            <a:r>
              <a:rPr lang="en-US" altLang="zh-CN" baseline="30000" dirty="0">
                <a:solidFill>
                  <a:srgbClr val="000000"/>
                </a:solidFill>
                <a:cs typeface="+mn-ea"/>
                <a:sym typeface="+mn-lt"/>
              </a:rPr>
              <a:t>2</a:t>
            </a:r>
            <a:r>
              <a:rPr lang="en-US" altLang="zh-CN" dirty="0">
                <a:solidFill>
                  <a:srgbClr val="000000"/>
                </a:solidFill>
                <a:cs typeface="+mn-ea"/>
                <a:sym typeface="+mn-lt"/>
              </a:rPr>
              <a:t>+3n+1</a:t>
            </a:r>
          </a:p>
          <a:p>
            <a:pPr fontAlgn="base">
              <a:lnSpc>
                <a:spcPct val="130000"/>
              </a:lnSpc>
              <a:spcAft>
                <a:spcPct val="0"/>
              </a:spcAft>
              <a:buFont typeface="Wingdings" panose="05000000000000000000" pitchFamily="2" charset="2"/>
              <a:buChar char="Ø"/>
              <a:defRPr/>
            </a:pPr>
            <a:r>
              <a:rPr lang="zh-CN" altLang="en-US" dirty="0">
                <a:solidFill>
                  <a:srgbClr val="000000"/>
                </a:solidFill>
                <a:cs typeface="+mn-ea"/>
                <a:sym typeface="+mn-lt"/>
              </a:rPr>
              <a:t> 时间复杂度为：</a:t>
            </a:r>
            <a:r>
              <a:rPr lang="en-US" altLang="zh-CN" dirty="0">
                <a:solidFill>
                  <a:srgbClr val="000000"/>
                </a:solidFill>
                <a:cs typeface="+mn-ea"/>
                <a:sym typeface="+mn-lt"/>
              </a:rPr>
              <a:t>T(n) = O(n</a:t>
            </a:r>
            <a:r>
              <a:rPr lang="en-US" altLang="zh-CN" baseline="30000" dirty="0">
                <a:solidFill>
                  <a:srgbClr val="000000"/>
                </a:solidFill>
                <a:cs typeface="+mn-ea"/>
                <a:sym typeface="+mn-lt"/>
              </a:rPr>
              <a:t>2</a:t>
            </a:r>
            <a:r>
              <a:rPr lang="en-US" altLang="zh-CN" dirty="0">
                <a:solidFill>
                  <a:srgbClr val="000000"/>
                </a:solidFill>
                <a:cs typeface="+mn-ea"/>
                <a:sym typeface="+mn-lt"/>
              </a:rPr>
              <a:t>),</a:t>
            </a:r>
            <a:r>
              <a:rPr lang="zh-CN" altLang="en-US" dirty="0">
                <a:solidFill>
                  <a:srgbClr val="000000"/>
                </a:solidFill>
                <a:cs typeface="+mn-ea"/>
                <a:sym typeface="+mn-lt"/>
              </a:rPr>
              <a:t> </a:t>
            </a:r>
            <a:r>
              <a:rPr lang="zh-CN" altLang="en-US" dirty="0">
                <a:solidFill>
                  <a:srgbClr val="3333FF"/>
                </a:solidFill>
                <a:cs typeface="+mn-ea"/>
                <a:sym typeface="+mn-lt"/>
              </a:rPr>
              <a:t>平方阶</a:t>
            </a:r>
            <a:r>
              <a:rPr lang="en-US" altLang="zh-CN" dirty="0">
                <a:solidFill>
                  <a:srgbClr val="3333FF"/>
                </a:solidFill>
                <a:cs typeface="+mn-ea"/>
                <a:sym typeface="+mn-lt"/>
              </a:rPr>
              <a:t>/</a:t>
            </a:r>
            <a:r>
              <a:rPr lang="zh-CN" altLang="en-US" dirty="0">
                <a:solidFill>
                  <a:srgbClr val="3333FF"/>
                </a:solidFill>
                <a:cs typeface="+mn-ea"/>
                <a:sym typeface="+mn-lt"/>
              </a:rPr>
              <a:t>平方数量级</a:t>
            </a:r>
            <a:endParaRPr lang="en-US" altLang="zh-CN" dirty="0">
              <a:solidFill>
                <a:srgbClr val="3333FF"/>
              </a:solidFill>
              <a:cs typeface="+mn-ea"/>
              <a:sym typeface="+mn-lt"/>
            </a:endParaRPr>
          </a:p>
          <a:p>
            <a:pPr fontAlgn="base">
              <a:lnSpc>
                <a:spcPct val="120000"/>
              </a:lnSpc>
              <a:spcBef>
                <a:spcPts val="0"/>
              </a:spcBef>
              <a:spcAft>
                <a:spcPct val="0"/>
              </a:spcAft>
              <a:buClrTx/>
              <a:buSzTx/>
              <a:buFont typeface="Wingdings" panose="05000000000000000000" pitchFamily="2" charset="2"/>
              <a:buChar char="Ø"/>
              <a:defRPr/>
            </a:pPr>
            <a:endParaRPr lang="zh-CN" altLang="en-US" dirty="0">
              <a:solidFill>
                <a:srgbClr val="000000"/>
              </a:solidFill>
              <a:cs typeface="+mn-ea"/>
              <a:sym typeface="+mn-lt"/>
            </a:endParaRPr>
          </a:p>
        </p:txBody>
      </p:sp>
    </p:spTree>
    <p:extLst>
      <p:ext uri="{BB962C8B-B14F-4D97-AF65-F5344CB8AC3E}">
        <p14:creationId xmlns:p14="http://schemas.microsoft.com/office/powerpoint/2010/main" val="316199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3" name="组合 2">
            <a:extLst>
              <a:ext uri="{FF2B5EF4-FFF2-40B4-BE49-F238E27FC236}">
                <a16:creationId xmlns:a16="http://schemas.microsoft.com/office/drawing/2014/main" id="{F581B838-18C8-4AC2-8569-02AC64DAB572}"/>
              </a:ext>
            </a:extLst>
          </p:cNvPr>
          <p:cNvGrpSpPr/>
          <p:nvPr/>
        </p:nvGrpSpPr>
        <p:grpSpPr>
          <a:xfrm>
            <a:off x="3448606" y="1672561"/>
            <a:ext cx="5294787" cy="5053903"/>
            <a:chOff x="397705" y="3436854"/>
            <a:chExt cx="4958080" cy="2865376"/>
          </a:xfrm>
        </p:grpSpPr>
        <p:sp>
          <p:nvSpPr>
            <p:cNvPr id="18" name="矩形: 圆角 17">
              <a:extLst>
                <a:ext uri="{FF2B5EF4-FFF2-40B4-BE49-F238E27FC236}">
                  <a16:creationId xmlns:a16="http://schemas.microsoft.com/office/drawing/2014/main" id="{CFC31B0A-F7C4-4847-9ECC-1AC128F0A841}"/>
                </a:ext>
              </a:extLst>
            </p:cNvPr>
            <p:cNvSpPr/>
            <p:nvPr/>
          </p:nvSpPr>
          <p:spPr>
            <a:xfrm>
              <a:off x="397705" y="3579924"/>
              <a:ext cx="4958080" cy="2722306"/>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8BD84888-1845-4207-BFEB-DAEDCF59FBCD}"/>
                </a:ext>
              </a:extLst>
            </p:cNvPr>
            <p:cNvSpPr txBox="1"/>
            <p:nvPr/>
          </p:nvSpPr>
          <p:spPr>
            <a:xfrm>
              <a:off x="2348053" y="3436854"/>
              <a:ext cx="985874" cy="236517"/>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sz="1800" b="1" dirty="0">
                  <a:solidFill>
                    <a:srgbClr val="FF0000"/>
                  </a:solidFill>
                  <a:cs typeface="+mn-ea"/>
                  <a:sym typeface="+mn-lt"/>
                </a:rPr>
                <a:t>5</a:t>
              </a:r>
              <a:r>
                <a:rPr lang="zh-CN" altLang="en-US" sz="1800" b="1" dirty="0">
                  <a:solidFill>
                    <a:srgbClr val="FF0000"/>
                  </a:solidFill>
                  <a:cs typeface="+mn-ea"/>
                  <a:sym typeface="+mn-lt"/>
                </a:rPr>
                <a:t>：</a:t>
              </a:r>
              <a:endParaRPr lang="zh-CN" altLang="en-US" sz="1800" b="1" dirty="0">
                <a:solidFill>
                  <a:srgbClr val="000000"/>
                </a:solidFill>
                <a:cs typeface="+mn-ea"/>
                <a:sym typeface="+mn-lt"/>
              </a:endParaRPr>
            </a:p>
          </p:txBody>
        </p:sp>
      </p:grpSp>
      <p:sp>
        <p:nvSpPr>
          <p:cNvPr id="19" name="Text Box 3">
            <a:extLst>
              <a:ext uri="{FF2B5EF4-FFF2-40B4-BE49-F238E27FC236}">
                <a16:creationId xmlns:a16="http://schemas.microsoft.com/office/drawing/2014/main" id="{3B68C156-1A73-4F41-8E02-C6F721906EE1}"/>
              </a:ext>
            </a:extLst>
          </p:cNvPr>
          <p:cNvSpPr txBox="1">
            <a:spLocks noChangeArrowheads="1"/>
          </p:cNvSpPr>
          <p:nvPr/>
        </p:nvSpPr>
        <p:spPr bwMode="auto">
          <a:xfrm>
            <a:off x="4531345" y="2441819"/>
            <a:ext cx="3129307" cy="2222275"/>
          </a:xfrm>
          <a:prstGeom prst="rect">
            <a:avLst/>
          </a:prstGeom>
          <a:noFill/>
          <a:ln w="19050">
            <a:solidFill>
              <a:srgbClr val="FF0000"/>
            </a:solid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lnSpc>
                <a:spcPct val="130000"/>
              </a:lnSpc>
              <a:spcBef>
                <a:spcPts val="0"/>
              </a:spcBef>
              <a:buNone/>
            </a:pPr>
            <a:r>
              <a:rPr lang="en-US" altLang="zh-CN" sz="1800" b="0" dirty="0">
                <a:solidFill>
                  <a:srgbClr val="000000"/>
                </a:solidFill>
                <a:effectLst/>
                <a:latin typeface="Consolas" panose="020B0609020204030204" pitchFamily="49" charset="0"/>
              </a:rPr>
              <a:t>(a){++</a:t>
            </a:r>
            <a:r>
              <a:rPr lang="en-US" altLang="zh-CN" sz="1800" b="0" dirty="0" err="1">
                <a:solidFill>
                  <a:srgbClr val="000000"/>
                </a:solidFill>
                <a:effectLst/>
                <a:latin typeface="Consolas" panose="020B0609020204030204" pitchFamily="49" charset="0"/>
              </a:rPr>
              <a:t>x;s</a:t>
            </a:r>
            <a:r>
              <a:rPr lang="en-US" altLang="zh-CN" sz="1800" b="0" dirty="0">
                <a:solidFill>
                  <a:srgbClr val="000000"/>
                </a:solidFill>
                <a:effectLst/>
                <a:latin typeface="Consolas" panose="020B0609020204030204" pitchFamily="49" charset="0"/>
              </a:rPr>
              <a:t>=0}</a:t>
            </a:r>
          </a:p>
          <a:p>
            <a:pPr>
              <a:lnSpc>
                <a:spcPct val="130000"/>
              </a:lnSpc>
              <a:spcBef>
                <a:spcPts val="0"/>
              </a:spcBef>
              <a:buNone/>
            </a:pPr>
            <a:r>
              <a:rPr lang="en-US" altLang="zh-CN" sz="1800" dirty="0">
                <a:solidFill>
                  <a:srgbClr val="000000"/>
                </a:solidFill>
                <a:latin typeface="Consolas" panose="020B0609020204030204" pitchFamily="49" charset="0"/>
              </a:rPr>
              <a:t>(b)For(</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=1;i&lt;=n;++</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a:t>
            </a:r>
          </a:p>
          <a:p>
            <a:pPr>
              <a:lnSpc>
                <a:spcPct val="130000"/>
              </a:lnSpc>
              <a:spcBef>
                <a:spcPts val="0"/>
              </a:spcBef>
              <a:buNone/>
            </a:pPr>
            <a:r>
              <a:rPr lang="en-US" altLang="zh-CN" sz="1800" b="0" dirty="0">
                <a:solidFill>
                  <a:srgbClr val="000000"/>
                </a:solidFill>
                <a:effectLst/>
                <a:latin typeface="Consolas" panose="020B0609020204030204" pitchFamily="49" charset="0"/>
              </a:rPr>
              <a:t>   </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x;s</a:t>
            </a:r>
            <a:r>
              <a:rPr lang="en-US" altLang="zh-CN" sz="1800" dirty="0">
                <a:solidFill>
                  <a:srgbClr val="000000"/>
                </a:solidFill>
                <a:latin typeface="Consolas" panose="020B0609020204030204" pitchFamily="49" charset="0"/>
              </a:rPr>
              <a:t>+=x;}</a:t>
            </a:r>
          </a:p>
          <a:p>
            <a:pPr>
              <a:lnSpc>
                <a:spcPct val="130000"/>
              </a:lnSpc>
              <a:spcBef>
                <a:spcPts val="0"/>
              </a:spcBef>
              <a:buNone/>
            </a:pPr>
            <a:r>
              <a:rPr lang="en-US" altLang="zh-CN" sz="1800" b="0" dirty="0">
                <a:solidFill>
                  <a:srgbClr val="000000"/>
                </a:solidFill>
                <a:effectLst/>
                <a:latin typeface="Consolas" panose="020B0609020204030204" pitchFamily="49" charset="0"/>
              </a:rPr>
              <a:t>(c)for(j=1;j&lt;=n;++j)</a:t>
            </a:r>
          </a:p>
          <a:p>
            <a:pPr>
              <a:lnSpc>
                <a:spcPct val="130000"/>
              </a:lnSpc>
              <a:spcBef>
                <a:spcPts val="0"/>
              </a:spcBef>
              <a:buNone/>
            </a:pPr>
            <a:r>
              <a:rPr lang="en-US" altLang="zh-CN" sz="1800" dirty="0">
                <a:solidFill>
                  <a:srgbClr val="000000"/>
                </a:solidFill>
                <a:latin typeface="Consolas" panose="020B0609020204030204" pitchFamily="49" charset="0"/>
              </a:rPr>
              <a:t>     for(k=1;k&lt;=n;++k)</a:t>
            </a:r>
          </a:p>
          <a:p>
            <a:pPr>
              <a:lnSpc>
                <a:spcPct val="130000"/>
              </a:lnSpc>
              <a:spcBef>
                <a:spcPts val="0"/>
              </a:spcBef>
              <a:buNone/>
            </a:pPr>
            <a:r>
              <a:rPr lang="en-US" altLang="zh-CN" sz="1800" b="0" dirty="0">
                <a:solidFill>
                  <a:srgbClr val="000000"/>
                </a:solidFill>
                <a:effectLst/>
                <a:latin typeface="Consolas" panose="020B0609020204030204" pitchFamily="49" charset="0"/>
              </a:rPr>
              <a:t>       </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x;s</a:t>
            </a:r>
            <a:r>
              <a:rPr lang="en-US" altLang="zh-CN" sz="1800" dirty="0">
                <a:solidFill>
                  <a:srgbClr val="000000"/>
                </a:solidFill>
                <a:latin typeface="Consolas" panose="020B0609020204030204" pitchFamily="49" charset="0"/>
              </a:rPr>
              <a:t>+=x;}</a:t>
            </a:r>
            <a:endParaRPr lang="en-US" altLang="zh-CN" sz="1800" b="0" dirty="0">
              <a:solidFill>
                <a:srgbClr val="000000"/>
              </a:solidFill>
              <a:effectLst/>
              <a:latin typeface="Consolas" panose="020B0609020204030204" pitchFamily="49" charset="0"/>
            </a:endParaRPr>
          </a:p>
        </p:txBody>
      </p:sp>
      <p:sp>
        <p:nvSpPr>
          <p:cNvPr id="22" name="文本框 21">
            <a:extLst>
              <a:ext uri="{FF2B5EF4-FFF2-40B4-BE49-F238E27FC236}">
                <a16:creationId xmlns:a16="http://schemas.microsoft.com/office/drawing/2014/main" id="{AEF3A4E5-37B3-434A-9EAE-4E2449D45F95}"/>
              </a:ext>
            </a:extLst>
          </p:cNvPr>
          <p:cNvSpPr txBox="1"/>
          <p:nvPr/>
        </p:nvSpPr>
        <p:spPr>
          <a:xfrm>
            <a:off x="3665852" y="4945847"/>
            <a:ext cx="5153689" cy="1137363"/>
          </a:xfrm>
          <a:prstGeom prst="rect">
            <a:avLst/>
          </a:prstGeom>
          <a:noFill/>
        </p:spPr>
        <p:txBody>
          <a:bodyPr wrap="square">
            <a:spAutoFit/>
          </a:bodyPr>
          <a:lstStyle/>
          <a:p>
            <a:pPr fontAlgn="base">
              <a:lnSpc>
                <a:spcPct val="130000"/>
              </a:lnSpc>
              <a:spcBef>
                <a:spcPts val="1200"/>
              </a:spcBef>
              <a:spcAft>
                <a:spcPct val="0"/>
              </a:spcAft>
              <a:buClrTx/>
              <a:buSzTx/>
              <a:defRPr/>
            </a:pPr>
            <a:r>
              <a:rPr lang="zh-CN" altLang="en-US" dirty="0">
                <a:latin typeface="Times New Roman" panose="02020603050405020304" pitchFamily="18" charset="0"/>
                <a:ea typeface="微软雅黑" panose="020B0503020204020204" pitchFamily="34" charset="-122"/>
              </a:rPr>
              <a:t>含基本操作“</a:t>
            </a:r>
            <a:r>
              <a:rPr lang="en-US" altLang="zh-CN" dirty="0">
                <a:latin typeface="Times New Roman" panose="02020603050405020304" pitchFamily="18" charset="0"/>
                <a:ea typeface="微软雅黑" panose="020B0503020204020204" pitchFamily="34" charset="-122"/>
              </a:rPr>
              <a:t>x</a:t>
            </a:r>
            <a:r>
              <a:rPr lang="zh-CN" altLang="en-US" dirty="0">
                <a:latin typeface="Times New Roman" panose="02020603050405020304" pitchFamily="18" charset="0"/>
                <a:ea typeface="微软雅黑" panose="020B0503020204020204" pitchFamily="34" charset="-122"/>
              </a:rPr>
              <a:t>增</a:t>
            </a:r>
            <a:r>
              <a:rPr lang="en-US" altLang="zh-CN" dirty="0">
                <a:latin typeface="Times New Roman" panose="02020603050405020304" pitchFamily="18" charset="0"/>
                <a:ea typeface="微软雅黑" panose="020B0503020204020204" pitchFamily="34" charset="-122"/>
              </a:rPr>
              <a:t>1”</a:t>
            </a:r>
            <a:r>
              <a:rPr lang="zh-CN" altLang="en-US" dirty="0">
                <a:latin typeface="Times New Roman" panose="02020603050405020304" pitchFamily="18" charset="0"/>
                <a:ea typeface="微软雅黑" panose="020B0503020204020204" pitchFamily="34" charset="-122"/>
              </a:rPr>
              <a:t>的语句频度分别为</a:t>
            </a:r>
            <a:r>
              <a:rPr lang="en-US" altLang="zh-CN" dirty="0">
                <a:latin typeface="Times New Roman" panose="02020603050405020304" pitchFamily="18" charset="0"/>
                <a:ea typeface="微软雅黑" panose="020B0503020204020204" pitchFamily="34" charset="-122"/>
              </a:rPr>
              <a:t>1</a:t>
            </a:r>
            <a:r>
              <a:rPr lang="zh-CN" altLang="en-US" dirty="0">
                <a:latin typeface="Times New Roman" panose="02020603050405020304" pitchFamily="18" charset="0"/>
                <a:ea typeface="微软雅黑" panose="020B0503020204020204" pitchFamily="34" charset="-122"/>
              </a:rPr>
              <a:t>、</a:t>
            </a:r>
            <a:r>
              <a:rPr lang="en-US" altLang="zh-CN"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和</a:t>
            </a:r>
            <a:r>
              <a:rPr lang="en-US" altLang="zh-CN" dirty="0">
                <a:latin typeface="Times New Roman" panose="02020603050405020304" pitchFamily="18" charset="0"/>
                <a:ea typeface="微软雅黑" panose="020B0503020204020204" pitchFamily="34" charset="-122"/>
              </a:rPr>
              <a:t>n</a:t>
            </a:r>
            <a:r>
              <a:rPr lang="en-US" altLang="zh-CN" baseline="30000" dirty="0">
                <a:latin typeface="Times New Roman" panose="02020603050405020304" pitchFamily="18" charset="0"/>
                <a:ea typeface="微软雅黑" panose="020B0503020204020204" pitchFamily="34" charset="-122"/>
              </a:rPr>
              <a:t>2</a:t>
            </a:r>
            <a:r>
              <a:rPr lang="en-US" altLang="zh-CN"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，则这</a:t>
            </a:r>
            <a:r>
              <a:rPr lang="en-US" altLang="zh-CN" dirty="0">
                <a:latin typeface="Times New Roman" panose="02020603050405020304" pitchFamily="18" charset="0"/>
                <a:ea typeface="微软雅黑" panose="020B0503020204020204" pitchFamily="34" charset="-122"/>
              </a:rPr>
              <a:t>3</a:t>
            </a:r>
            <a:r>
              <a:rPr lang="zh-CN" altLang="en-US" dirty="0">
                <a:latin typeface="Times New Roman" panose="02020603050405020304" pitchFamily="18" charset="0"/>
                <a:ea typeface="微软雅黑" panose="020B0503020204020204" pitchFamily="34" charset="-122"/>
              </a:rPr>
              <a:t>个程序段的时间复杂度分别为</a:t>
            </a:r>
            <a:r>
              <a:rPr lang="en-US" altLang="zh-CN" dirty="0">
                <a:solidFill>
                  <a:srgbClr val="FF0000"/>
                </a:solidFill>
                <a:latin typeface="Times New Roman" panose="02020603050405020304" pitchFamily="18" charset="0"/>
                <a:ea typeface="微软雅黑" panose="020B0503020204020204" pitchFamily="34" charset="-122"/>
              </a:rPr>
              <a:t>O(1) </a:t>
            </a:r>
            <a:r>
              <a:rPr lang="zh-CN" altLang="en-US" dirty="0">
                <a:solidFill>
                  <a:srgbClr val="FF0000"/>
                </a:solidFill>
                <a:latin typeface="Times New Roman" panose="02020603050405020304" pitchFamily="18" charset="0"/>
                <a:ea typeface="微软雅黑" panose="020B0503020204020204" pitchFamily="34" charset="-122"/>
              </a:rPr>
              <a:t>、</a:t>
            </a:r>
            <a:r>
              <a:rPr lang="en-US" altLang="zh-CN" dirty="0">
                <a:solidFill>
                  <a:srgbClr val="FF0000"/>
                </a:solidFill>
                <a:latin typeface="Times New Roman" panose="02020603050405020304" pitchFamily="18" charset="0"/>
                <a:ea typeface="微软雅黑" panose="020B0503020204020204" pitchFamily="34" charset="-122"/>
              </a:rPr>
              <a:t>O(n)</a:t>
            </a:r>
            <a:r>
              <a:rPr lang="zh-CN" altLang="en-US" dirty="0">
                <a:latin typeface="Times New Roman" panose="02020603050405020304" pitchFamily="18" charset="0"/>
                <a:ea typeface="微软雅黑" panose="020B0503020204020204" pitchFamily="34" charset="-122"/>
              </a:rPr>
              <a:t>和</a:t>
            </a:r>
            <a:r>
              <a:rPr lang="en-US" altLang="zh-CN" dirty="0">
                <a:solidFill>
                  <a:srgbClr val="FF0000"/>
                </a:solidFill>
                <a:latin typeface="Times New Roman" panose="02020603050405020304" pitchFamily="18" charset="0"/>
                <a:ea typeface="微软雅黑" panose="020B0503020204020204" pitchFamily="34" charset="-122"/>
              </a:rPr>
              <a:t>O(n</a:t>
            </a:r>
            <a:r>
              <a:rPr lang="en-US" altLang="zh-CN" baseline="30000" dirty="0">
                <a:solidFill>
                  <a:srgbClr val="FF0000"/>
                </a:solidFill>
                <a:latin typeface="Times New Roman" panose="02020603050405020304" pitchFamily="18" charset="0"/>
                <a:ea typeface="微软雅黑" panose="020B0503020204020204" pitchFamily="34" charset="-122"/>
              </a:rPr>
              <a:t>2</a:t>
            </a:r>
            <a:r>
              <a:rPr lang="en-US" altLang="zh-CN" dirty="0">
                <a:solidFill>
                  <a:srgbClr val="FF0000"/>
                </a:solidFill>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a:t>
            </a:r>
            <a:endParaRPr lang="en-US" altLang="zh-CN" dirty="0">
              <a:solidFill>
                <a:srgbClr val="3333FF"/>
              </a:solidFill>
              <a:latin typeface="Times New Roman" panose="02020603050405020304" pitchFamily="18" charset="0"/>
              <a:ea typeface="微软雅黑" panose="020B0503020204020204" pitchFamily="34" charset="-122"/>
              <a:cs typeface="+mn-ea"/>
              <a:sym typeface="+mn-lt"/>
            </a:endParaRPr>
          </a:p>
        </p:txBody>
      </p:sp>
      <p:grpSp>
        <p:nvGrpSpPr>
          <p:cNvPr id="23" name="组合 22">
            <a:extLst>
              <a:ext uri="{FF2B5EF4-FFF2-40B4-BE49-F238E27FC236}">
                <a16:creationId xmlns:a16="http://schemas.microsoft.com/office/drawing/2014/main" id="{7B4C93DD-8762-4754-87E5-FFE76F9D6EA6}"/>
              </a:ext>
            </a:extLst>
          </p:cNvPr>
          <p:cNvGrpSpPr/>
          <p:nvPr/>
        </p:nvGrpSpPr>
        <p:grpSpPr>
          <a:xfrm>
            <a:off x="7853533" y="576562"/>
            <a:ext cx="3632112" cy="525786"/>
            <a:chOff x="8720339" y="658360"/>
            <a:chExt cx="6746309" cy="567230"/>
          </a:xfrm>
        </p:grpSpPr>
        <p:sp>
          <p:nvSpPr>
            <p:cNvPr id="24" name="矩形: 圆角 23">
              <a:extLst>
                <a:ext uri="{FF2B5EF4-FFF2-40B4-BE49-F238E27FC236}">
                  <a16:creationId xmlns:a16="http://schemas.microsoft.com/office/drawing/2014/main" id="{E9691660-28F5-4C40-BB7B-40E2508D65F5}"/>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a:extLst>
                <a:ext uri="{FF2B5EF4-FFF2-40B4-BE49-F238E27FC236}">
                  <a16:creationId xmlns:a16="http://schemas.microsoft.com/office/drawing/2014/main" id="{147D0EBD-8687-40E0-B5A4-B5F1455783D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239717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
            <a:extLst>
              <a:ext uri="{FF2B5EF4-FFF2-40B4-BE49-F238E27FC236}">
                <a16:creationId xmlns:a16="http://schemas.microsoft.com/office/drawing/2014/main" id="{985F3B3C-0284-4CD1-8231-E71A5DBB3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33" y="2659126"/>
            <a:ext cx="5484353" cy="268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E731FF2C-6FE7-4E9B-831E-182785CE57C9}"/>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0" name="组合 9">
            <a:extLst>
              <a:ext uri="{FF2B5EF4-FFF2-40B4-BE49-F238E27FC236}">
                <a16:creationId xmlns:a16="http://schemas.microsoft.com/office/drawing/2014/main" id="{4455034E-636A-4B5F-A091-A93E15C9AA86}"/>
              </a:ext>
            </a:extLst>
          </p:cNvPr>
          <p:cNvGrpSpPr/>
          <p:nvPr/>
        </p:nvGrpSpPr>
        <p:grpSpPr>
          <a:xfrm>
            <a:off x="1485900" y="1155700"/>
            <a:ext cx="10706100" cy="108000"/>
            <a:chOff x="1485900" y="1155700"/>
            <a:chExt cx="10706100" cy="108000"/>
          </a:xfrm>
        </p:grpSpPr>
        <p:sp>
          <p:nvSpPr>
            <p:cNvPr id="13" name="矩形 12">
              <a:extLst>
                <a:ext uri="{FF2B5EF4-FFF2-40B4-BE49-F238E27FC236}">
                  <a16:creationId xmlns:a16="http://schemas.microsoft.com/office/drawing/2014/main" id="{580A06FA-BE62-4ED4-A2D0-AB73403A3E10}"/>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75C178C3-A121-43A9-8F36-B5493A25B91B}"/>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3933914B-07BA-41EB-B7AE-DA96178CFD7C}"/>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pic>
        <p:nvPicPr>
          <p:cNvPr id="16" name="图片 3">
            <a:extLst>
              <a:ext uri="{FF2B5EF4-FFF2-40B4-BE49-F238E27FC236}">
                <a16:creationId xmlns:a16="http://schemas.microsoft.com/office/drawing/2014/main" id="{2D00F11B-BDBE-4540-9121-75F673F34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942" y="1487878"/>
            <a:ext cx="4588625" cy="507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02B1E632-3762-4682-B36C-22D9AD9EF818}"/>
              </a:ext>
            </a:extLst>
          </p:cNvPr>
          <p:cNvGrpSpPr/>
          <p:nvPr/>
        </p:nvGrpSpPr>
        <p:grpSpPr>
          <a:xfrm>
            <a:off x="7853533" y="576562"/>
            <a:ext cx="3632112" cy="525786"/>
            <a:chOff x="8720339" y="658360"/>
            <a:chExt cx="6746309" cy="567230"/>
          </a:xfrm>
        </p:grpSpPr>
        <p:sp>
          <p:nvSpPr>
            <p:cNvPr id="12" name="矩形: 圆角 11">
              <a:extLst>
                <a:ext uri="{FF2B5EF4-FFF2-40B4-BE49-F238E27FC236}">
                  <a16:creationId xmlns:a16="http://schemas.microsoft.com/office/drawing/2014/main" id="{B8F20C32-A905-41E3-ACCF-F32DCA709FFA}"/>
                </a:ext>
              </a:extLst>
            </p:cNvPr>
            <p:cNvSpPr/>
            <p:nvPr/>
          </p:nvSpPr>
          <p:spPr>
            <a:xfrm>
              <a:off x="8720339" y="658360"/>
              <a:ext cx="6746309" cy="529375"/>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文本框 16">
              <a:extLst>
                <a:ext uri="{FF2B5EF4-FFF2-40B4-BE49-F238E27FC236}">
                  <a16:creationId xmlns:a16="http://schemas.microsoft.com/office/drawing/2014/main" id="{B4805633-9706-4770-BB78-21F208DF5058}"/>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833304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731FF2C-6FE7-4E9B-831E-182785CE57C9}"/>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0" name="组合 9">
            <a:extLst>
              <a:ext uri="{FF2B5EF4-FFF2-40B4-BE49-F238E27FC236}">
                <a16:creationId xmlns:a16="http://schemas.microsoft.com/office/drawing/2014/main" id="{4455034E-636A-4B5F-A091-A93E15C9AA86}"/>
              </a:ext>
            </a:extLst>
          </p:cNvPr>
          <p:cNvGrpSpPr/>
          <p:nvPr/>
        </p:nvGrpSpPr>
        <p:grpSpPr>
          <a:xfrm>
            <a:off x="1485900" y="1155700"/>
            <a:ext cx="10706100" cy="108000"/>
            <a:chOff x="1485900" y="1155700"/>
            <a:chExt cx="10706100" cy="108000"/>
          </a:xfrm>
        </p:grpSpPr>
        <p:sp>
          <p:nvSpPr>
            <p:cNvPr id="13" name="矩形 12">
              <a:extLst>
                <a:ext uri="{FF2B5EF4-FFF2-40B4-BE49-F238E27FC236}">
                  <a16:creationId xmlns:a16="http://schemas.microsoft.com/office/drawing/2014/main" id="{580A06FA-BE62-4ED4-A2D0-AB73403A3E10}"/>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75C178C3-A121-43A9-8F36-B5493A25B91B}"/>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3933914B-07BA-41EB-B7AE-DA96178CFD7C}"/>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pic>
        <p:nvPicPr>
          <p:cNvPr id="17" name="图片 2">
            <a:extLst>
              <a:ext uri="{FF2B5EF4-FFF2-40B4-BE49-F238E27FC236}">
                <a16:creationId xmlns:a16="http://schemas.microsoft.com/office/drawing/2014/main" id="{87ACE162-AD81-4FBF-A2FA-26AD8324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52" y="2058091"/>
            <a:ext cx="5586635" cy="382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3">
            <a:extLst>
              <a:ext uri="{FF2B5EF4-FFF2-40B4-BE49-F238E27FC236}">
                <a16:creationId xmlns:a16="http://schemas.microsoft.com/office/drawing/2014/main" id="{7BBC9473-00CC-4C90-B3B3-40E308BD3430}"/>
              </a:ext>
            </a:extLst>
          </p:cNvPr>
          <p:cNvSpPr txBox="1">
            <a:spLocks noChangeArrowheads="1"/>
          </p:cNvSpPr>
          <p:nvPr/>
        </p:nvSpPr>
        <p:spPr bwMode="auto">
          <a:xfrm>
            <a:off x="5986131" y="2255402"/>
            <a:ext cx="6045717" cy="3374898"/>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FF0000"/>
                </a:solidFill>
                <a:latin typeface="+mn-lt"/>
                <a:ea typeface="+mn-ea"/>
                <a:cs typeface="+mn-ea"/>
                <a:sym typeface="+mn-lt"/>
              </a:rPr>
              <a:t>多项式时间：</a:t>
            </a:r>
          </a:p>
          <a:p>
            <a:pPr fontAlgn="base">
              <a:lnSpc>
                <a:spcPct val="130000"/>
              </a:lnSpc>
              <a:spcBef>
                <a:spcPct val="0"/>
              </a:spcBef>
              <a:spcAft>
                <a:spcPct val="0"/>
              </a:spcAft>
              <a:buClrTx/>
              <a:buSzTx/>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O(1) &lt; O(</a:t>
            </a:r>
            <a:r>
              <a:rPr lang="en-US" altLang="zh-CN" sz="1800" dirty="0" err="1">
                <a:solidFill>
                  <a:srgbClr val="000000"/>
                </a:solidFill>
                <a:latin typeface="+mn-lt"/>
                <a:ea typeface="+mn-ea"/>
                <a:cs typeface="+mn-ea"/>
                <a:sym typeface="+mn-lt"/>
              </a:rPr>
              <a:t>logn</a:t>
            </a:r>
            <a:r>
              <a:rPr lang="en-US" altLang="zh-CN" sz="1800" dirty="0">
                <a:solidFill>
                  <a:srgbClr val="000000"/>
                </a:solidFill>
                <a:latin typeface="+mn-lt"/>
                <a:ea typeface="+mn-ea"/>
                <a:cs typeface="+mn-ea"/>
                <a:sym typeface="+mn-lt"/>
              </a:rPr>
              <a:t>) &lt; O(n) &lt; O(n*</a:t>
            </a:r>
            <a:r>
              <a:rPr lang="en-US" altLang="zh-CN" sz="1800" dirty="0" err="1">
                <a:solidFill>
                  <a:srgbClr val="000000"/>
                </a:solidFill>
                <a:latin typeface="+mn-lt"/>
                <a:ea typeface="+mn-ea"/>
                <a:cs typeface="+mn-ea"/>
                <a:sym typeface="+mn-lt"/>
              </a:rPr>
              <a:t>logn</a:t>
            </a:r>
            <a:r>
              <a:rPr lang="en-US" altLang="zh-CN" sz="1800" dirty="0">
                <a:solidFill>
                  <a:srgbClr val="000000"/>
                </a:solidFill>
                <a:latin typeface="+mn-lt"/>
                <a:ea typeface="+mn-ea"/>
                <a:cs typeface="+mn-ea"/>
                <a:sym typeface="+mn-lt"/>
              </a:rPr>
              <a:t>) &lt; O(n</a:t>
            </a:r>
            <a:r>
              <a:rPr lang="en-US" altLang="zh-CN" sz="1800" baseline="30000" dirty="0">
                <a:solidFill>
                  <a:srgbClr val="000000"/>
                </a:solidFill>
                <a:latin typeface="+mn-lt"/>
                <a:ea typeface="+mn-ea"/>
                <a:cs typeface="+mn-ea"/>
                <a:sym typeface="+mn-lt"/>
              </a:rPr>
              <a:t>2</a:t>
            </a:r>
            <a:r>
              <a:rPr lang="en-US" altLang="zh-CN" sz="1800" dirty="0">
                <a:solidFill>
                  <a:srgbClr val="000000"/>
                </a:solidFill>
                <a:latin typeface="+mn-lt"/>
                <a:ea typeface="+mn-ea"/>
                <a:cs typeface="+mn-ea"/>
                <a:sym typeface="+mn-lt"/>
              </a:rPr>
              <a:t>) &lt; O(n</a:t>
            </a:r>
            <a:r>
              <a:rPr lang="en-US" altLang="zh-CN" sz="1800" baseline="30000" dirty="0">
                <a:solidFill>
                  <a:srgbClr val="000000"/>
                </a:solidFill>
                <a:latin typeface="+mn-lt"/>
                <a:ea typeface="+mn-ea"/>
                <a:cs typeface="+mn-ea"/>
                <a:sym typeface="+mn-lt"/>
              </a:rPr>
              <a:t>3</a:t>
            </a:r>
            <a:r>
              <a:rPr lang="en-US" altLang="zh-CN" sz="1800" dirty="0">
                <a:solidFill>
                  <a:srgbClr val="000000"/>
                </a:solidFill>
                <a:latin typeface="+mn-lt"/>
                <a:ea typeface="+mn-ea"/>
                <a:cs typeface="+mn-ea"/>
                <a:sym typeface="+mn-lt"/>
              </a:rPr>
              <a:t>)</a:t>
            </a:r>
          </a:p>
          <a:p>
            <a:pPr fontAlgn="base">
              <a:lnSpc>
                <a:spcPct val="130000"/>
              </a:lnSpc>
              <a:spcBef>
                <a:spcPct val="0"/>
              </a:spcBef>
              <a:spcAft>
                <a:spcPct val="0"/>
              </a:spcAft>
              <a:buClr>
                <a:srgbClr val="FFCF01"/>
              </a:buClr>
              <a:buSzTx/>
              <a:buFont typeface="Wingdings" panose="05000000000000000000" pitchFamily="2" charset="2"/>
              <a:buNone/>
              <a:defRPr/>
            </a:pP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Tx/>
              <a:buSzTx/>
              <a:buFont typeface="Wingdings" panose="05000000000000000000" pitchFamily="2" charset="2"/>
              <a:buChar char="Ø"/>
              <a:defRPr/>
            </a:pPr>
            <a:r>
              <a:rPr lang="zh-CN" altLang="en-US" sz="1800" dirty="0">
                <a:solidFill>
                  <a:srgbClr val="FF0000"/>
                </a:solidFill>
                <a:latin typeface="+mn-lt"/>
                <a:ea typeface="+mn-ea"/>
                <a:cs typeface="+mn-ea"/>
                <a:sym typeface="+mn-lt"/>
              </a:rPr>
              <a:t>指数时间的关系为：</a:t>
            </a:r>
          </a:p>
          <a:p>
            <a:pPr fontAlgn="base">
              <a:lnSpc>
                <a:spcPct val="130000"/>
              </a:lnSpc>
              <a:spcBef>
                <a:spcPct val="0"/>
              </a:spcBef>
              <a:spcAft>
                <a:spcPts val="600"/>
              </a:spcAft>
              <a:buClrTx/>
              <a:buSzTx/>
              <a:buFontTx/>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O(2</a:t>
            </a:r>
            <a:r>
              <a:rPr lang="en-US" altLang="zh-CN" sz="1800" baseline="30000" dirty="0">
                <a:solidFill>
                  <a:srgbClr val="000000"/>
                </a:solidFill>
                <a:latin typeface="+mn-lt"/>
                <a:ea typeface="+mn-ea"/>
                <a:cs typeface="+mn-ea"/>
                <a:sym typeface="+mn-lt"/>
              </a:rPr>
              <a:t>n</a:t>
            </a:r>
            <a:r>
              <a:rPr lang="en-US" altLang="zh-CN" sz="1800" dirty="0">
                <a:solidFill>
                  <a:srgbClr val="000000"/>
                </a:solidFill>
                <a:latin typeface="+mn-lt"/>
                <a:ea typeface="+mn-ea"/>
                <a:cs typeface="+mn-ea"/>
                <a:sym typeface="+mn-lt"/>
              </a:rPr>
              <a:t>)</a:t>
            </a:r>
            <a:r>
              <a:rPr lang="en-US" altLang="zh-CN" sz="1800" baseline="300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&lt; O(n!) &lt; O(</a:t>
            </a:r>
            <a:r>
              <a:rPr lang="en-US" altLang="zh-CN" sz="1800" dirty="0" err="1">
                <a:solidFill>
                  <a:srgbClr val="000000"/>
                </a:solidFill>
                <a:latin typeface="+mn-lt"/>
                <a:ea typeface="+mn-ea"/>
                <a:cs typeface="+mn-ea"/>
                <a:sym typeface="+mn-lt"/>
              </a:rPr>
              <a:t>n</a:t>
            </a:r>
            <a:r>
              <a:rPr lang="en-US" altLang="zh-CN" sz="1800" baseline="30000" dirty="0" err="1">
                <a:solidFill>
                  <a:srgbClr val="000000"/>
                </a:solidFill>
                <a:latin typeface="+mn-lt"/>
                <a:ea typeface="+mn-ea"/>
                <a:cs typeface="+mn-ea"/>
                <a:sym typeface="+mn-lt"/>
              </a:rPr>
              <a:t>n</a:t>
            </a:r>
            <a:r>
              <a:rPr lang="en-US" altLang="zh-CN" sz="1800" dirty="0">
                <a:solidFill>
                  <a:srgbClr val="000000"/>
                </a:solidFill>
                <a:latin typeface="+mn-lt"/>
                <a:ea typeface="+mn-ea"/>
                <a:cs typeface="+mn-ea"/>
                <a:sym typeface="+mn-lt"/>
              </a:rPr>
              <a:t>)  </a:t>
            </a:r>
          </a:p>
          <a:p>
            <a:pPr fontAlgn="base">
              <a:lnSpc>
                <a:spcPct val="130000"/>
              </a:lnSpc>
              <a:spcBef>
                <a:spcPct val="0"/>
              </a:spcBef>
              <a:spcAft>
                <a:spcPct val="0"/>
              </a:spcAft>
              <a:buClr>
                <a:srgbClr val="FFCF01"/>
              </a:buClr>
              <a:buSzPct val="80000"/>
              <a:buFont typeface="Wingdings" panose="05000000000000000000" pitchFamily="2" charset="2"/>
              <a:buNone/>
              <a:defRPr/>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当</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很大时，指数时间算法和多项式时间算法在所需时间上非常悬殊。因此，只要有人能将现有指数时间算法中的任何一个算法化简为多项式时间算法，那就取得了一个了不起的成就。</a:t>
            </a:r>
          </a:p>
        </p:txBody>
      </p:sp>
      <p:grpSp>
        <p:nvGrpSpPr>
          <p:cNvPr id="11" name="组合 10">
            <a:extLst>
              <a:ext uri="{FF2B5EF4-FFF2-40B4-BE49-F238E27FC236}">
                <a16:creationId xmlns:a16="http://schemas.microsoft.com/office/drawing/2014/main" id="{5C43337D-1F4A-488A-A456-E4A97686C86F}"/>
              </a:ext>
            </a:extLst>
          </p:cNvPr>
          <p:cNvGrpSpPr/>
          <p:nvPr/>
        </p:nvGrpSpPr>
        <p:grpSpPr>
          <a:xfrm>
            <a:off x="7853533" y="576562"/>
            <a:ext cx="3632112" cy="525786"/>
            <a:chOff x="8720339" y="658360"/>
            <a:chExt cx="6746309" cy="567230"/>
          </a:xfrm>
        </p:grpSpPr>
        <p:sp>
          <p:nvSpPr>
            <p:cNvPr id="16" name="矩形: 圆角 15">
              <a:extLst>
                <a:ext uri="{FF2B5EF4-FFF2-40B4-BE49-F238E27FC236}">
                  <a16:creationId xmlns:a16="http://schemas.microsoft.com/office/drawing/2014/main" id="{D6CBD003-C96D-48B5-A222-D0FA142B7004}"/>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文本框 18">
              <a:extLst>
                <a:ext uri="{FF2B5EF4-FFF2-40B4-BE49-F238E27FC236}">
                  <a16:creationId xmlns:a16="http://schemas.microsoft.com/office/drawing/2014/main" id="{342B0EBA-730F-4379-810A-42F7EE513064}"/>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3042395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4" name="组合 3">
            <a:extLst>
              <a:ext uri="{FF2B5EF4-FFF2-40B4-BE49-F238E27FC236}">
                <a16:creationId xmlns:a16="http://schemas.microsoft.com/office/drawing/2014/main" id="{C06FB62C-E14D-430B-A38F-37F96943F4CD}"/>
              </a:ext>
            </a:extLst>
          </p:cNvPr>
          <p:cNvGrpSpPr/>
          <p:nvPr/>
        </p:nvGrpSpPr>
        <p:grpSpPr>
          <a:xfrm>
            <a:off x="2822989" y="1338622"/>
            <a:ext cx="7311059" cy="5411379"/>
            <a:chOff x="5846500" y="3516979"/>
            <a:chExt cx="6957492" cy="3158900"/>
          </a:xfrm>
        </p:grpSpPr>
        <p:sp>
          <p:nvSpPr>
            <p:cNvPr id="25" name="矩形: 圆角 24">
              <a:extLst>
                <a:ext uri="{FF2B5EF4-FFF2-40B4-BE49-F238E27FC236}">
                  <a16:creationId xmlns:a16="http://schemas.microsoft.com/office/drawing/2014/main" id="{F5AEF190-9C7B-4C67-92F8-71BDD5619B61}"/>
                </a:ext>
              </a:extLst>
            </p:cNvPr>
            <p:cNvSpPr/>
            <p:nvPr/>
          </p:nvSpPr>
          <p:spPr>
            <a:xfrm>
              <a:off x="5846500" y="3638740"/>
              <a:ext cx="6029641" cy="3037139"/>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文本框 29">
              <a:extLst>
                <a:ext uri="{FF2B5EF4-FFF2-40B4-BE49-F238E27FC236}">
                  <a16:creationId xmlns:a16="http://schemas.microsoft.com/office/drawing/2014/main" id="{DB23F5FD-BA8D-4899-A925-9EF1DF601C55}"/>
                </a:ext>
              </a:extLst>
            </p:cNvPr>
            <p:cNvSpPr txBox="1"/>
            <p:nvPr/>
          </p:nvSpPr>
          <p:spPr>
            <a:xfrm>
              <a:off x="8158891" y="3516979"/>
              <a:ext cx="1167824" cy="243521"/>
            </a:xfrm>
            <a:prstGeom prst="rect">
              <a:avLst/>
            </a:prstGeom>
            <a:solidFill>
              <a:srgbClr val="BFBFFF"/>
            </a:solidFill>
          </p:spPr>
          <p:txBody>
            <a:bodyPr wrap="square">
              <a:spAutoFit/>
            </a:bodyPr>
            <a:lstStyle/>
            <a:p>
              <a:pPr algn="ctr" fontAlgn="base">
                <a:lnSpc>
                  <a:spcPct val="130000"/>
                </a:lnSpc>
                <a:spcBef>
                  <a:spcPct val="0"/>
                </a:spcBef>
                <a:spcAft>
                  <a:spcPct val="0"/>
                </a:spcAft>
                <a:buClrTx/>
                <a:buSzTx/>
                <a:buFontTx/>
                <a:buNone/>
                <a:defRPr/>
              </a:pPr>
              <a:r>
                <a:rPr lang="zh-CN" altLang="en-US" sz="1800" b="1" dirty="0">
                  <a:solidFill>
                    <a:srgbClr val="FF0000"/>
                  </a:solidFill>
                  <a:cs typeface="+mn-ea"/>
                  <a:sym typeface="+mn-lt"/>
                </a:rPr>
                <a:t>例</a:t>
              </a:r>
              <a:r>
                <a:rPr lang="en-US" altLang="zh-CN" sz="1800" b="1" dirty="0">
                  <a:solidFill>
                    <a:srgbClr val="FF0000"/>
                  </a:solidFill>
                  <a:cs typeface="+mn-ea"/>
                  <a:sym typeface="+mn-lt"/>
                </a:rPr>
                <a:t>6</a:t>
              </a:r>
              <a:r>
                <a:rPr lang="zh-CN" altLang="en-US" sz="1800" b="1" dirty="0">
                  <a:solidFill>
                    <a:srgbClr val="FF0000"/>
                  </a:solidFill>
                  <a:cs typeface="+mn-ea"/>
                  <a:sym typeface="+mn-lt"/>
                </a:rPr>
                <a:t>：</a:t>
              </a:r>
            </a:p>
          </p:txBody>
        </p:sp>
        <p:sp>
          <p:nvSpPr>
            <p:cNvPr id="32" name="Text Box 3">
              <a:extLst>
                <a:ext uri="{FF2B5EF4-FFF2-40B4-BE49-F238E27FC236}">
                  <a16:creationId xmlns:a16="http://schemas.microsoft.com/office/drawing/2014/main" id="{613E5B6C-65AE-46F3-B740-31C02AE7568A}"/>
                </a:ext>
              </a:extLst>
            </p:cNvPr>
            <p:cNvSpPr txBox="1">
              <a:spLocks noChangeArrowheads="1"/>
            </p:cNvSpPr>
            <p:nvPr/>
          </p:nvSpPr>
          <p:spPr bwMode="auto">
            <a:xfrm>
              <a:off x="6132398" y="3760500"/>
              <a:ext cx="6671594" cy="2592566"/>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358775">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None/>
                <a:defRPr/>
              </a:pPr>
              <a:r>
                <a:rPr lang="en-US" altLang="zh-CN" sz="1800" b="1" dirty="0">
                  <a:solidFill>
                    <a:srgbClr val="000000"/>
                  </a:solidFill>
                  <a:latin typeface="+mn-lt"/>
                  <a:ea typeface="+mn-ea"/>
                  <a:cs typeface="+mn-ea"/>
                  <a:sym typeface="+mn-lt"/>
                </a:rPr>
                <a:t> </a:t>
              </a:r>
              <a:r>
                <a:rPr lang="zh-CN" altLang="en-US" sz="1800" b="1" dirty="0">
                  <a:solidFill>
                    <a:srgbClr val="3333FF"/>
                  </a:solidFill>
                  <a:latin typeface="+mn-lt"/>
                  <a:ea typeface="+mn-ea"/>
                  <a:cs typeface="+mn-ea"/>
                  <a:sym typeface="+mn-lt"/>
                </a:rPr>
                <a:t>冒泡排序</a:t>
              </a:r>
              <a:r>
                <a:rPr lang="zh-CN" altLang="en-US" sz="1800" b="1" dirty="0">
                  <a:solidFill>
                    <a:srgbClr val="000000"/>
                  </a:solidFill>
                  <a:latin typeface="+mn-lt"/>
                  <a:ea typeface="+mn-ea"/>
                  <a:cs typeface="+mn-ea"/>
                  <a:sym typeface="+mn-lt"/>
                </a:rPr>
                <a:t>的</a:t>
              </a:r>
              <a:r>
                <a:rPr lang="en-US" altLang="zh-CN" sz="1800" b="1" dirty="0">
                  <a:solidFill>
                    <a:srgbClr val="000000"/>
                  </a:solidFill>
                  <a:latin typeface="+mn-lt"/>
                  <a:ea typeface="+mn-ea"/>
                  <a:cs typeface="+mn-ea"/>
                  <a:sym typeface="+mn-lt"/>
                </a:rPr>
                <a:t>C</a:t>
              </a:r>
              <a:r>
                <a:rPr lang="zh-CN" altLang="en-US" sz="1800" b="1" dirty="0">
                  <a:solidFill>
                    <a:srgbClr val="000000"/>
                  </a:solidFill>
                  <a:latin typeface="+mn-lt"/>
                  <a:ea typeface="+mn-ea"/>
                  <a:cs typeface="+mn-ea"/>
                  <a:sym typeface="+mn-lt"/>
                </a:rPr>
                <a:t>语言算法</a:t>
              </a:r>
              <a:r>
                <a:rPr lang="en-US" altLang="zh-CN" sz="1800" b="1" dirty="0">
                  <a:solidFill>
                    <a:srgbClr val="000000"/>
                  </a:solidFill>
                  <a:latin typeface="+mn-lt"/>
                  <a:ea typeface="+mn-ea"/>
                  <a:cs typeface="+mn-ea"/>
                  <a:sym typeface="+mn-lt"/>
                </a:rPr>
                <a:t>(</a:t>
              </a:r>
              <a:r>
                <a:rPr lang="zh-CN" altLang="en-US" sz="1800" b="1" dirty="0">
                  <a:solidFill>
                    <a:srgbClr val="000000"/>
                  </a:solidFill>
                  <a:latin typeface="+mn-lt"/>
                  <a:ea typeface="+mn-ea"/>
                  <a:cs typeface="+mn-ea"/>
                  <a:sym typeface="+mn-lt"/>
                </a:rPr>
                <a:t>对数组</a:t>
              </a:r>
              <a:r>
                <a:rPr lang="en-US" altLang="zh-CN" sz="1800" b="1" dirty="0">
                  <a:solidFill>
                    <a:srgbClr val="000000"/>
                  </a:solidFill>
                  <a:latin typeface="+mn-lt"/>
                  <a:ea typeface="+mn-ea"/>
                  <a:cs typeface="+mn-ea"/>
                  <a:sym typeface="+mn-lt"/>
                </a:rPr>
                <a:t>a</a:t>
              </a:r>
              <a:r>
                <a:rPr lang="zh-CN" altLang="en-US" sz="1800" b="1" dirty="0">
                  <a:solidFill>
                    <a:srgbClr val="000000"/>
                  </a:solidFill>
                  <a:latin typeface="+mn-lt"/>
                  <a:ea typeface="+mn-ea"/>
                  <a:cs typeface="+mn-ea"/>
                  <a:sym typeface="+mn-lt"/>
                </a:rPr>
                <a:t>中</a:t>
              </a:r>
              <a:r>
                <a:rPr lang="en-US" altLang="zh-CN" sz="1800" b="1" dirty="0">
                  <a:solidFill>
                    <a:srgbClr val="000000"/>
                  </a:solidFill>
                  <a:latin typeface="+mn-lt"/>
                  <a:ea typeface="+mn-ea"/>
                  <a:cs typeface="+mn-ea"/>
                  <a:sym typeface="+mn-lt"/>
                </a:rPr>
                <a:t>n</a:t>
              </a:r>
              <a:r>
                <a:rPr lang="zh-CN" altLang="en-US" sz="1800" b="1" dirty="0">
                  <a:solidFill>
                    <a:srgbClr val="000000"/>
                  </a:solidFill>
                  <a:latin typeface="+mn-lt"/>
                  <a:ea typeface="+mn-ea"/>
                  <a:cs typeface="+mn-ea"/>
                  <a:sym typeface="+mn-lt"/>
                </a:rPr>
                <a:t>个数按递增次序排序）</a:t>
              </a:r>
              <a:endParaRPr lang="en-US" altLang="zh-CN" sz="1800" b="1" dirty="0">
                <a:solidFill>
                  <a:srgbClr val="000000"/>
                </a:solidFill>
                <a:latin typeface="+mn-lt"/>
                <a:ea typeface="+mn-ea"/>
                <a:cs typeface="+mn-ea"/>
                <a:sym typeface="+mn-lt"/>
              </a:endParaRPr>
            </a:p>
            <a:p>
              <a:pPr>
                <a:buNone/>
              </a:pPr>
              <a:r>
                <a:rPr lang="en-US" altLang="zh-CN" sz="1800" b="1" dirty="0">
                  <a:solidFill>
                    <a:srgbClr val="000000"/>
                  </a:solidFill>
                  <a:latin typeface="+mn-lt"/>
                  <a:ea typeface="+mn-ea"/>
                  <a:cs typeface="+mn-ea"/>
                  <a:sym typeface="+mn-lt"/>
                </a:rPr>
                <a:t>   </a:t>
              </a:r>
              <a:r>
                <a:rPr lang="en-US" altLang="zh-CN" sz="1800" b="0" dirty="0">
                  <a:solidFill>
                    <a:srgbClr val="0000FF"/>
                  </a:solidFill>
                  <a:effectLst/>
                  <a:latin typeface="Consolas" panose="020B0609020204030204" pitchFamily="49" charset="0"/>
                </a:rPr>
                <a:t>void</a:t>
              </a:r>
              <a:r>
                <a:rPr lang="en-US" altLang="zh-CN" sz="1800" b="0" dirty="0">
                  <a:solidFill>
                    <a:srgbClr val="000000"/>
                  </a:solidFill>
                  <a:effectLst/>
                  <a:latin typeface="Consolas" panose="020B0609020204030204" pitchFamily="49" charset="0"/>
                </a:rPr>
                <a:t>  </a:t>
              </a:r>
              <a:r>
                <a:rPr lang="en-US" altLang="zh-CN" sz="1800" b="0" dirty="0">
                  <a:solidFill>
                    <a:srgbClr val="795E26"/>
                  </a:solidFill>
                  <a:effectLst/>
                  <a:latin typeface="Consolas" panose="020B0609020204030204" pitchFamily="49" charset="0"/>
                </a:rPr>
                <a:t>bubble1</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a:t>
              </a:r>
              <a:r>
                <a:rPr lang="en-US" altLang="zh-CN" sz="1800" b="0" dirty="0">
                  <a:solidFill>
                    <a:srgbClr val="0000FF"/>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t>
              </a:r>
              <a:r>
                <a:rPr lang="en-US" altLang="zh-CN" sz="1800" b="0" dirty="0" err="1">
                  <a:solidFill>
                    <a:srgbClr val="000000"/>
                  </a:solidFill>
                  <a:effectLst/>
                  <a:latin typeface="Consolas" panose="020B0609020204030204" pitchFamily="49" charset="0"/>
                </a:rPr>
                <a:t>i,j,temp</a:t>
              </a:r>
              <a:r>
                <a:rPr lang="zh-CN" altLang="en-US" sz="1800" b="0" dirty="0">
                  <a:solidFill>
                    <a:srgbClr val="000000"/>
                  </a:solidFill>
                  <a:effectLst/>
                  <a:latin typeface="Consolas" panose="020B0609020204030204" pitchFamily="49" charset="0"/>
                </a:rPr>
                <a:t>；</a:t>
              </a: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1</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&lt;n</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j&lt;n-</a:t>
              </a:r>
              <a:r>
                <a:rPr lang="en-US" altLang="zh-CN" sz="1800" b="0" dirty="0" err="1">
                  <a:solidFill>
                    <a:srgbClr val="000000"/>
                  </a:solidFill>
                  <a:effectLst/>
                  <a:latin typeface="Consolas" panose="020B0609020204030204" pitchFamily="49" charset="0"/>
                </a:rPr>
                <a:t>i</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j++</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if</a:t>
              </a:r>
              <a:r>
                <a:rPr lang="en-US" altLang="zh-CN" sz="1800" b="0" dirty="0">
                  <a:solidFill>
                    <a:srgbClr val="000000"/>
                  </a:solidFill>
                  <a:effectLst/>
                  <a:latin typeface="Consolas" panose="020B0609020204030204" pitchFamily="49" charset="0"/>
                </a:rPr>
                <a:t> (</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[j]&gt;</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temp=</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]=temp</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a:t>
              </a:r>
              <a:r>
                <a:rPr lang="zh-CN" altLang="en-US" sz="1800" b="0" dirty="0">
                  <a:solidFill>
                    <a:srgbClr val="008000"/>
                  </a:solidFill>
                  <a:effectLst/>
                  <a:latin typeface="Consolas" panose="020B0609020204030204" pitchFamily="49" charset="0"/>
                </a:rPr>
                <a:t>？ 次 </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&lt;n</a:t>
              </a:r>
              <a:r>
                <a:rPr lang="zh-CN" altLang="en-US"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 </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printf</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d”,</a:t>
              </a:r>
              <a:r>
                <a:rPr lang="en-US" altLang="zh-CN" sz="1800" b="0" dirty="0" err="1">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n </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p:txBody>
        </p:sp>
      </p:grpSp>
      <p:sp>
        <p:nvSpPr>
          <p:cNvPr id="21" name="文本框 20">
            <a:extLst>
              <a:ext uri="{FF2B5EF4-FFF2-40B4-BE49-F238E27FC236}">
                <a16:creationId xmlns:a16="http://schemas.microsoft.com/office/drawing/2014/main" id="{1C1EC317-8B2D-42C2-8C09-3AD6A4AF0D14}"/>
              </a:ext>
            </a:extLst>
          </p:cNvPr>
          <p:cNvSpPr txBox="1"/>
          <p:nvPr/>
        </p:nvSpPr>
        <p:spPr>
          <a:xfrm>
            <a:off x="3264818" y="6021054"/>
            <a:ext cx="5778495" cy="777264"/>
          </a:xfrm>
          <a:prstGeom prst="rect">
            <a:avLst/>
          </a:prstGeom>
          <a:noFill/>
        </p:spPr>
        <p:txBody>
          <a:bodyPr wrap="square">
            <a:spAutoFit/>
          </a:bodyPr>
          <a:lstStyle/>
          <a:p>
            <a:pPr fontAlgn="base">
              <a:lnSpc>
                <a:spcPct val="130000"/>
              </a:lnSpc>
              <a:spcBef>
                <a:spcPct val="0"/>
              </a:spcBef>
              <a:spcAft>
                <a:spcPct val="0"/>
              </a:spcAft>
              <a:defRPr/>
            </a:pPr>
            <a:r>
              <a:rPr lang="zh-CN" altLang="en-US" dirty="0">
                <a:solidFill>
                  <a:srgbClr val="FF0000"/>
                </a:solidFill>
                <a:cs typeface="+mn-ea"/>
                <a:sym typeface="+mn-lt"/>
              </a:rPr>
              <a:t>思考：在最好情况下，</a:t>
            </a:r>
            <a:r>
              <a:rPr lang="en-US" altLang="zh-CN" dirty="0">
                <a:solidFill>
                  <a:srgbClr val="FF0000"/>
                </a:solidFill>
                <a:cs typeface="+mn-ea"/>
                <a:sym typeface="+mn-lt"/>
              </a:rPr>
              <a:t>f(n) = ?    T(n) = O(f(n)) = ?</a:t>
            </a:r>
          </a:p>
          <a:p>
            <a:pPr fontAlgn="base">
              <a:lnSpc>
                <a:spcPct val="130000"/>
              </a:lnSpc>
              <a:spcBef>
                <a:spcPct val="0"/>
              </a:spcBef>
              <a:spcAft>
                <a:spcPct val="0"/>
              </a:spcAft>
              <a:defRPr/>
            </a:pPr>
            <a:r>
              <a:rPr lang="en-US" altLang="zh-CN" dirty="0">
                <a:solidFill>
                  <a:srgbClr val="FF0000"/>
                </a:solidFill>
                <a:cs typeface="+mn-ea"/>
                <a:sym typeface="+mn-lt"/>
              </a:rPr>
              <a:t>            </a:t>
            </a:r>
            <a:r>
              <a:rPr lang="zh-CN" altLang="en-US" dirty="0">
                <a:solidFill>
                  <a:srgbClr val="FF0000"/>
                </a:solidFill>
                <a:cs typeface="+mn-ea"/>
                <a:sym typeface="+mn-lt"/>
              </a:rPr>
              <a:t>在最坏情况下，</a:t>
            </a:r>
            <a:r>
              <a:rPr lang="en-US" altLang="zh-CN" dirty="0">
                <a:solidFill>
                  <a:srgbClr val="FF0000"/>
                </a:solidFill>
                <a:cs typeface="+mn-ea"/>
                <a:sym typeface="+mn-lt"/>
              </a:rPr>
              <a:t>f(n) = ?    T(n) = O(f(n)) = ?</a:t>
            </a:r>
          </a:p>
        </p:txBody>
      </p:sp>
      <p:grpSp>
        <p:nvGrpSpPr>
          <p:cNvPr id="23" name="组合 22">
            <a:extLst>
              <a:ext uri="{FF2B5EF4-FFF2-40B4-BE49-F238E27FC236}">
                <a16:creationId xmlns:a16="http://schemas.microsoft.com/office/drawing/2014/main" id="{7B4C93DD-8762-4754-87E5-FFE76F9D6EA6}"/>
              </a:ext>
            </a:extLst>
          </p:cNvPr>
          <p:cNvGrpSpPr/>
          <p:nvPr/>
        </p:nvGrpSpPr>
        <p:grpSpPr>
          <a:xfrm>
            <a:off x="7853533" y="576562"/>
            <a:ext cx="3632112" cy="525786"/>
            <a:chOff x="8720339" y="658360"/>
            <a:chExt cx="6746309" cy="567230"/>
          </a:xfrm>
        </p:grpSpPr>
        <p:sp>
          <p:nvSpPr>
            <p:cNvPr id="24" name="矩形: 圆角 23">
              <a:extLst>
                <a:ext uri="{FF2B5EF4-FFF2-40B4-BE49-F238E27FC236}">
                  <a16:creationId xmlns:a16="http://schemas.microsoft.com/office/drawing/2014/main" id="{E9691660-28F5-4C40-BB7B-40E2508D65F5}"/>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a:extLst>
                <a:ext uri="{FF2B5EF4-FFF2-40B4-BE49-F238E27FC236}">
                  <a16:creationId xmlns:a16="http://schemas.microsoft.com/office/drawing/2014/main" id="{147D0EBD-8687-40E0-B5A4-B5F1455783D0}"/>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49296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0F168A8F-F919-484C-9369-110CF13C60D7}"/>
              </a:ext>
            </a:extLst>
          </p:cNvPr>
          <p:cNvSpPr>
            <a:spLocks noChangeArrowheads="1"/>
          </p:cNvSpPr>
          <p:nvPr/>
        </p:nvSpPr>
        <p:spPr bwMode="auto">
          <a:xfrm>
            <a:off x="2713038" y="1832025"/>
            <a:ext cx="5761037" cy="3587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6" name="Rectangle 4">
            <a:extLst>
              <a:ext uri="{FF2B5EF4-FFF2-40B4-BE49-F238E27FC236}">
                <a16:creationId xmlns:a16="http://schemas.microsoft.com/office/drawing/2014/main" id="{1602E976-3873-473F-87D9-03D76974EB18}"/>
              </a:ext>
            </a:extLst>
          </p:cNvPr>
          <p:cNvSpPr>
            <a:spLocks noChangeArrowheads="1"/>
          </p:cNvSpPr>
          <p:nvPr/>
        </p:nvSpPr>
        <p:spPr bwMode="auto">
          <a:xfrm>
            <a:off x="2714625" y="2335263"/>
            <a:ext cx="5040313" cy="360362"/>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7" name="Rectangle 5">
            <a:extLst>
              <a:ext uri="{FF2B5EF4-FFF2-40B4-BE49-F238E27FC236}">
                <a16:creationId xmlns:a16="http://schemas.microsoft.com/office/drawing/2014/main" id="{46052F9F-84FE-466C-9270-5244CCD06ED0}"/>
              </a:ext>
            </a:extLst>
          </p:cNvPr>
          <p:cNvSpPr>
            <a:spLocks noChangeArrowheads="1"/>
          </p:cNvSpPr>
          <p:nvPr/>
        </p:nvSpPr>
        <p:spPr bwMode="auto">
          <a:xfrm>
            <a:off x="2714625" y="2840088"/>
            <a:ext cx="4464050" cy="360362"/>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 name="Rectangle 6">
            <a:extLst>
              <a:ext uri="{FF2B5EF4-FFF2-40B4-BE49-F238E27FC236}">
                <a16:creationId xmlns:a16="http://schemas.microsoft.com/office/drawing/2014/main" id="{C1105048-EE60-4239-A809-95A0EC187CF6}"/>
              </a:ext>
            </a:extLst>
          </p:cNvPr>
          <p:cNvSpPr>
            <a:spLocks noChangeArrowheads="1"/>
          </p:cNvSpPr>
          <p:nvPr/>
        </p:nvSpPr>
        <p:spPr bwMode="auto">
          <a:xfrm>
            <a:off x="2713038" y="5935713"/>
            <a:ext cx="576262" cy="3587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9" name="Rectangle 7">
            <a:extLst>
              <a:ext uri="{FF2B5EF4-FFF2-40B4-BE49-F238E27FC236}">
                <a16:creationId xmlns:a16="http://schemas.microsoft.com/office/drawing/2014/main" id="{23714F1E-524F-4B0E-AEAE-2AE29BB8ADC6}"/>
              </a:ext>
            </a:extLst>
          </p:cNvPr>
          <p:cNvSpPr>
            <a:spLocks noChangeArrowheads="1"/>
          </p:cNvSpPr>
          <p:nvPr/>
        </p:nvSpPr>
        <p:spPr bwMode="auto">
          <a:xfrm>
            <a:off x="2714625" y="3416350"/>
            <a:ext cx="3743325" cy="360363"/>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0" name="Rectangle 8">
            <a:extLst>
              <a:ext uri="{FF2B5EF4-FFF2-40B4-BE49-F238E27FC236}">
                <a16:creationId xmlns:a16="http://schemas.microsoft.com/office/drawing/2014/main" id="{9838B045-2D70-4F85-9487-1D370C5AB0CC}"/>
              </a:ext>
            </a:extLst>
          </p:cNvPr>
          <p:cNvSpPr>
            <a:spLocks noChangeArrowheads="1"/>
          </p:cNvSpPr>
          <p:nvPr/>
        </p:nvSpPr>
        <p:spPr bwMode="auto">
          <a:xfrm>
            <a:off x="2714625" y="3919588"/>
            <a:ext cx="3240088" cy="360362"/>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1" name="Rectangle 9">
            <a:extLst>
              <a:ext uri="{FF2B5EF4-FFF2-40B4-BE49-F238E27FC236}">
                <a16:creationId xmlns:a16="http://schemas.microsoft.com/office/drawing/2014/main" id="{1D571F9B-F84B-4019-9563-A302B182864D}"/>
              </a:ext>
            </a:extLst>
          </p:cNvPr>
          <p:cNvSpPr>
            <a:spLocks noChangeArrowheads="1"/>
          </p:cNvSpPr>
          <p:nvPr/>
        </p:nvSpPr>
        <p:spPr bwMode="auto">
          <a:xfrm>
            <a:off x="2714625" y="4424413"/>
            <a:ext cx="2590800" cy="360362"/>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2" name="Rectangle 10">
            <a:extLst>
              <a:ext uri="{FF2B5EF4-FFF2-40B4-BE49-F238E27FC236}">
                <a16:creationId xmlns:a16="http://schemas.microsoft.com/office/drawing/2014/main" id="{6825C3E9-66C0-4887-BEC2-C8E66D20145C}"/>
              </a:ext>
            </a:extLst>
          </p:cNvPr>
          <p:cNvSpPr>
            <a:spLocks noChangeArrowheads="1"/>
          </p:cNvSpPr>
          <p:nvPr/>
        </p:nvSpPr>
        <p:spPr bwMode="auto">
          <a:xfrm>
            <a:off x="2713038" y="4927650"/>
            <a:ext cx="1873250" cy="360363"/>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3" name="Rectangle 11">
            <a:extLst>
              <a:ext uri="{FF2B5EF4-FFF2-40B4-BE49-F238E27FC236}">
                <a16:creationId xmlns:a16="http://schemas.microsoft.com/office/drawing/2014/main" id="{C3B894CA-3835-4EDC-84B8-7EF3DCC59B70}"/>
              </a:ext>
            </a:extLst>
          </p:cNvPr>
          <p:cNvSpPr>
            <a:spLocks noChangeArrowheads="1"/>
          </p:cNvSpPr>
          <p:nvPr/>
        </p:nvSpPr>
        <p:spPr bwMode="auto">
          <a:xfrm>
            <a:off x="2713038" y="5434063"/>
            <a:ext cx="1296987" cy="3587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4" name="Text Box 12">
            <a:extLst>
              <a:ext uri="{FF2B5EF4-FFF2-40B4-BE49-F238E27FC236}">
                <a16:creationId xmlns:a16="http://schemas.microsoft.com/office/drawing/2014/main" id="{2D2B962D-5996-4D32-BAB9-CA66F664FFB2}"/>
              </a:ext>
            </a:extLst>
          </p:cNvPr>
          <p:cNvSpPr txBox="1">
            <a:spLocks noChangeArrowheads="1"/>
          </p:cNvSpPr>
          <p:nvPr/>
        </p:nvSpPr>
        <p:spPr bwMode="auto">
          <a:xfrm>
            <a:off x="1562100" y="1263700"/>
            <a:ext cx="9144000" cy="614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fontAlgn="base">
              <a:spcBef>
                <a:spcPct val="40000"/>
              </a:spcBef>
              <a:spcAft>
                <a:spcPct val="0"/>
              </a:spcAft>
              <a:buClrTx/>
              <a:buSzTx/>
              <a:buFontTx/>
              <a:buNone/>
            </a:pPr>
            <a:r>
              <a:rPr lang="zh-CN" altLang="en-US" sz="2400" b="1" dirty="0">
                <a:solidFill>
                  <a:srgbClr val="3333CC"/>
                </a:solidFill>
                <a:latin typeface="微软雅黑" panose="020B0503020204020204" pitchFamily="34" charset="-122"/>
                <a:ea typeface="微软雅黑" panose="020B0503020204020204" pitchFamily="34" charset="-122"/>
              </a:rPr>
              <a:t>一般情况：</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遍</a:t>
            </a:r>
            <a:r>
              <a:rPr lang="en-US" altLang="zh-CN" sz="2400" b="1" dirty="0">
                <a:solidFill>
                  <a:srgbClr val="000000"/>
                </a:solidFill>
                <a:latin typeface="宋体" panose="02010600030101010101" pitchFamily="2" charset="-122"/>
              </a:rPr>
              <a:t>: 10   3   7    8   5   2   1   4   9    6  [0—10-1)</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遍： </a:t>
            </a:r>
            <a:r>
              <a:rPr lang="en-US" altLang="zh-CN" sz="2400" b="1" dirty="0">
                <a:solidFill>
                  <a:srgbClr val="000000"/>
                </a:solidFill>
                <a:latin typeface="宋体" panose="02010600030101010101" pitchFamily="2" charset="-122"/>
              </a:rPr>
              <a:t>3   7    8   5   2   1   4   9   6   </a:t>
            </a:r>
            <a:r>
              <a:rPr lang="en-US" altLang="zh-CN" sz="2400" b="1" dirty="0">
                <a:solidFill>
                  <a:srgbClr val="3333CC"/>
                </a:solidFill>
                <a:latin typeface="宋体" panose="02010600030101010101" pitchFamily="2" charset="-122"/>
              </a:rPr>
              <a:t>10</a:t>
            </a:r>
            <a:r>
              <a:rPr lang="en-US" altLang="zh-CN" sz="2400" b="1" dirty="0">
                <a:solidFill>
                  <a:srgbClr val="000000"/>
                </a:solidFill>
                <a:latin typeface="宋体" panose="02010600030101010101" pitchFamily="2" charset="-122"/>
              </a:rPr>
              <a:t>  [0—10-2)</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3</a:t>
            </a:r>
            <a:r>
              <a:rPr lang="zh-CN" altLang="en-US" sz="2400" b="1" dirty="0">
                <a:solidFill>
                  <a:srgbClr val="000000"/>
                </a:solidFill>
                <a:latin typeface="宋体" panose="02010600030101010101" pitchFamily="2" charset="-122"/>
              </a:rPr>
              <a:t>遍： </a:t>
            </a:r>
            <a:r>
              <a:rPr lang="en-US" altLang="zh-CN" sz="2400" b="1" dirty="0">
                <a:solidFill>
                  <a:srgbClr val="000000"/>
                </a:solidFill>
                <a:latin typeface="宋体" panose="02010600030101010101" pitchFamily="2" charset="-122"/>
              </a:rPr>
              <a:t>3   7    5   2   1   4   8   6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[0—10-3)</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4</a:t>
            </a:r>
            <a:r>
              <a:rPr lang="zh-CN" altLang="en-US" sz="2400" b="1" dirty="0">
                <a:solidFill>
                  <a:srgbClr val="000000"/>
                </a:solidFill>
                <a:latin typeface="宋体" panose="02010600030101010101" pitchFamily="2" charset="-122"/>
              </a:rPr>
              <a:t>遍： </a:t>
            </a:r>
            <a:r>
              <a:rPr lang="en-US" altLang="zh-CN" sz="2400" b="1" dirty="0">
                <a:solidFill>
                  <a:srgbClr val="000000"/>
                </a:solidFill>
                <a:latin typeface="宋体" panose="02010600030101010101" pitchFamily="2" charset="-122"/>
              </a:rPr>
              <a:t>3   5   2    1   4   7   6   </a:t>
            </a:r>
            <a:r>
              <a:rPr lang="en-US" altLang="zh-CN" sz="2400" b="1" dirty="0">
                <a:solidFill>
                  <a:srgbClr val="3333CC"/>
                </a:solidFill>
                <a:latin typeface="宋体" panose="02010600030101010101" pitchFamily="2" charset="-122"/>
              </a:rPr>
              <a:t>8</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[0—10-4)</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5</a:t>
            </a:r>
            <a:r>
              <a:rPr lang="zh-CN" altLang="en-US" sz="2400" b="1" dirty="0">
                <a:solidFill>
                  <a:srgbClr val="000000"/>
                </a:solidFill>
                <a:latin typeface="宋体" panose="02010600030101010101" pitchFamily="2" charset="-122"/>
              </a:rPr>
              <a:t>遍： </a:t>
            </a:r>
            <a:r>
              <a:rPr lang="en-US" altLang="zh-CN" sz="2400" b="1" dirty="0">
                <a:solidFill>
                  <a:srgbClr val="000000"/>
                </a:solidFill>
                <a:latin typeface="宋体" panose="02010600030101010101" pitchFamily="2" charset="-122"/>
              </a:rPr>
              <a:t>3   2   1    4   5   6  </a:t>
            </a:r>
            <a:r>
              <a:rPr lang="en-US" altLang="zh-CN" sz="2400" b="1" dirty="0">
                <a:solidFill>
                  <a:srgbClr val="3333CC"/>
                </a:solidFill>
                <a:latin typeface="宋体" panose="02010600030101010101" pitchFamily="2" charset="-122"/>
              </a:rPr>
              <a:t> 7   8 </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[0—10-5)</a:t>
            </a:r>
          </a:p>
          <a:p>
            <a:pPr fontAlgn="base">
              <a:spcBef>
                <a:spcPct val="40000"/>
              </a:spcBef>
              <a:spcAft>
                <a:spcPct val="0"/>
              </a:spcAft>
              <a:buClrTx/>
              <a:buSzTx/>
              <a:buFontTx/>
              <a:buNone/>
            </a:pPr>
            <a:r>
              <a:rPr lang="zh-CN" altLang="en-US" sz="2400" b="1" dirty="0">
                <a:solidFill>
                  <a:srgbClr val="000000"/>
                </a:solidFill>
                <a:latin typeface="宋体" panose="02010600030101010101" pitchFamily="2" charset="-122"/>
              </a:rPr>
              <a:t>第</a:t>
            </a:r>
            <a:r>
              <a:rPr lang="en-US" altLang="zh-CN" sz="2400" b="1" dirty="0">
                <a:solidFill>
                  <a:srgbClr val="000000"/>
                </a:solidFill>
                <a:latin typeface="宋体" panose="02010600030101010101" pitchFamily="2" charset="-122"/>
              </a:rPr>
              <a:t>6</a:t>
            </a:r>
            <a:r>
              <a:rPr lang="zh-CN" altLang="en-US" sz="2400" b="1" dirty="0">
                <a:solidFill>
                  <a:srgbClr val="000000"/>
                </a:solidFill>
                <a:latin typeface="宋体" panose="02010600030101010101" pitchFamily="2" charset="-122"/>
              </a:rPr>
              <a:t>遍： </a:t>
            </a:r>
            <a:r>
              <a:rPr lang="en-US" altLang="zh-CN" sz="2400" b="1" dirty="0">
                <a:solidFill>
                  <a:srgbClr val="000000"/>
                </a:solidFill>
                <a:latin typeface="宋体" panose="02010600030101010101" pitchFamily="2" charset="-122"/>
              </a:rPr>
              <a:t>2   1   3    4   5  </a:t>
            </a:r>
            <a:r>
              <a:rPr lang="en-US" altLang="zh-CN" sz="2400" b="1" dirty="0">
                <a:solidFill>
                  <a:srgbClr val="3333CC"/>
                </a:solidFill>
                <a:latin typeface="宋体" panose="02010600030101010101" pitchFamily="2" charset="-122"/>
              </a:rPr>
              <a:t> 6</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7   8 </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[0—10-6)</a:t>
            </a:r>
          </a:p>
          <a:p>
            <a:pPr fontAlgn="base">
              <a:spcBef>
                <a:spcPct val="40000"/>
              </a:spcBef>
              <a:spcAft>
                <a:spcPct val="0"/>
              </a:spcAft>
              <a:buClrTx/>
              <a:buSzTx/>
              <a:buFontTx/>
              <a:buNone/>
            </a:pPr>
            <a:r>
              <a:rPr lang="zh-CN" altLang="en-US" sz="2400" b="1" dirty="0">
                <a:solidFill>
                  <a:srgbClr val="3333FF"/>
                </a:solidFill>
                <a:latin typeface="宋体" panose="02010600030101010101" pitchFamily="2" charset="-122"/>
              </a:rPr>
              <a:t>第</a:t>
            </a:r>
            <a:r>
              <a:rPr lang="en-US" altLang="zh-CN" sz="2400" b="1" dirty="0">
                <a:solidFill>
                  <a:srgbClr val="3333FF"/>
                </a:solidFill>
                <a:latin typeface="宋体" panose="02010600030101010101" pitchFamily="2" charset="-122"/>
              </a:rPr>
              <a:t>7</a:t>
            </a:r>
            <a:r>
              <a:rPr lang="zh-CN" altLang="en-US" sz="2400" b="1" dirty="0">
                <a:solidFill>
                  <a:srgbClr val="3333FF"/>
                </a:solidFill>
                <a:latin typeface="宋体" panose="02010600030101010101" pitchFamily="2" charset="-122"/>
              </a:rPr>
              <a:t>遍</a:t>
            </a:r>
            <a:r>
              <a:rPr lang="zh-CN" altLang="en-US" sz="2400" b="1" dirty="0">
                <a:solidFill>
                  <a:srgbClr val="000000"/>
                </a:solidFill>
                <a:latin typeface="宋体" panose="02010600030101010101" pitchFamily="2" charset="-122"/>
              </a:rPr>
              <a:t>： </a:t>
            </a:r>
            <a:r>
              <a:rPr lang="en-US" altLang="zh-CN" sz="2400" b="1" dirty="0">
                <a:solidFill>
                  <a:srgbClr val="000000"/>
                </a:solidFill>
                <a:latin typeface="宋体" panose="02010600030101010101" pitchFamily="2" charset="-122"/>
              </a:rPr>
              <a:t>1   2   3    4  </a:t>
            </a:r>
            <a:r>
              <a:rPr lang="en-US" altLang="zh-CN" sz="2400" b="1" dirty="0">
                <a:solidFill>
                  <a:srgbClr val="3333CC"/>
                </a:solidFill>
                <a:latin typeface="宋体" panose="02010600030101010101" pitchFamily="2" charset="-122"/>
              </a:rPr>
              <a:t> 5</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6</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7   8 </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[0—10-7)</a:t>
            </a:r>
          </a:p>
          <a:p>
            <a:pPr fontAlgn="base">
              <a:spcBef>
                <a:spcPct val="40000"/>
              </a:spcBef>
              <a:spcAft>
                <a:spcPct val="0"/>
              </a:spcAft>
              <a:buClrTx/>
              <a:buSzTx/>
              <a:buFontTx/>
              <a:buNone/>
            </a:pPr>
            <a:r>
              <a:rPr lang="zh-CN" altLang="en-US" sz="2400" b="1" dirty="0">
                <a:solidFill>
                  <a:srgbClr val="3333FF"/>
                </a:solidFill>
                <a:latin typeface="宋体" panose="02010600030101010101" pitchFamily="2" charset="-122"/>
              </a:rPr>
              <a:t>第</a:t>
            </a:r>
            <a:r>
              <a:rPr lang="en-US" altLang="zh-CN" sz="2400" b="1" dirty="0">
                <a:solidFill>
                  <a:srgbClr val="3333FF"/>
                </a:solidFill>
                <a:latin typeface="宋体" panose="02010600030101010101" pitchFamily="2" charset="-122"/>
              </a:rPr>
              <a:t>8</a:t>
            </a:r>
            <a:r>
              <a:rPr lang="zh-CN" altLang="en-US" sz="2400" b="1" dirty="0">
                <a:solidFill>
                  <a:srgbClr val="3333FF"/>
                </a:solidFill>
                <a:latin typeface="宋体" panose="02010600030101010101" pitchFamily="2" charset="-122"/>
              </a:rPr>
              <a:t>遍</a:t>
            </a:r>
            <a:r>
              <a:rPr lang="zh-CN" altLang="en-US" sz="2400" b="1" dirty="0">
                <a:solidFill>
                  <a:srgbClr val="000000"/>
                </a:solidFill>
                <a:latin typeface="宋体" panose="02010600030101010101" pitchFamily="2" charset="-122"/>
              </a:rPr>
              <a:t>： </a:t>
            </a:r>
            <a:r>
              <a:rPr lang="en-US" altLang="zh-CN" sz="2400" b="1" dirty="0">
                <a:solidFill>
                  <a:srgbClr val="000000"/>
                </a:solidFill>
                <a:latin typeface="宋体" panose="02010600030101010101" pitchFamily="2" charset="-122"/>
              </a:rPr>
              <a:t>1   2   3    </a:t>
            </a:r>
            <a:r>
              <a:rPr lang="en-US" altLang="zh-CN" sz="2400" b="1" dirty="0">
                <a:solidFill>
                  <a:srgbClr val="3333CC"/>
                </a:solidFill>
                <a:latin typeface="宋体" panose="02010600030101010101" pitchFamily="2" charset="-122"/>
              </a:rPr>
              <a:t>4 </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5</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6</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 7   8 </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9   10</a:t>
            </a:r>
            <a:r>
              <a:rPr lang="en-US" altLang="zh-CN" sz="2400" b="1" dirty="0">
                <a:solidFill>
                  <a:srgbClr val="000000"/>
                </a:solidFill>
                <a:latin typeface="宋体" panose="02010600030101010101" pitchFamily="2" charset="-122"/>
              </a:rPr>
              <a:t>  [0—10-8)</a:t>
            </a:r>
          </a:p>
          <a:p>
            <a:pPr fontAlgn="base">
              <a:spcBef>
                <a:spcPct val="40000"/>
              </a:spcBef>
              <a:spcAft>
                <a:spcPct val="0"/>
              </a:spcAft>
              <a:buClrTx/>
              <a:buSzTx/>
              <a:buFontTx/>
              <a:buNone/>
            </a:pPr>
            <a:r>
              <a:rPr lang="zh-CN" altLang="en-US" sz="2400" b="1" dirty="0">
                <a:solidFill>
                  <a:srgbClr val="3333FF"/>
                </a:solidFill>
                <a:latin typeface="宋体" panose="02010600030101010101" pitchFamily="2" charset="-122"/>
              </a:rPr>
              <a:t>第</a:t>
            </a:r>
            <a:r>
              <a:rPr lang="en-US" altLang="zh-CN" sz="2400" b="1" dirty="0">
                <a:solidFill>
                  <a:srgbClr val="3333FF"/>
                </a:solidFill>
                <a:latin typeface="宋体" panose="02010600030101010101" pitchFamily="2" charset="-122"/>
              </a:rPr>
              <a:t>9</a:t>
            </a:r>
            <a:r>
              <a:rPr lang="zh-CN" altLang="en-US" sz="2400" b="1" dirty="0">
                <a:solidFill>
                  <a:srgbClr val="3333FF"/>
                </a:solidFill>
                <a:latin typeface="宋体" panose="02010600030101010101" pitchFamily="2" charset="-122"/>
              </a:rPr>
              <a:t>遍：</a:t>
            </a:r>
            <a:r>
              <a:rPr lang="zh-CN" altLang="en-US" sz="2400" b="1" dirty="0">
                <a:solidFill>
                  <a:srgbClr val="000000"/>
                </a:solidFill>
                <a:latin typeface="宋体" panose="02010600030101010101" pitchFamily="2" charset="-122"/>
              </a:rPr>
              <a:t> </a:t>
            </a:r>
            <a:r>
              <a:rPr lang="en-US" altLang="zh-CN" sz="2400" b="1" dirty="0">
                <a:solidFill>
                  <a:srgbClr val="000000"/>
                </a:solidFill>
                <a:latin typeface="宋体" panose="02010600030101010101" pitchFamily="2" charset="-122"/>
              </a:rPr>
              <a:t>1   2   </a:t>
            </a:r>
            <a:r>
              <a:rPr lang="en-US" altLang="zh-CN" sz="2400" b="1" dirty="0">
                <a:solidFill>
                  <a:srgbClr val="3333CC"/>
                </a:solidFill>
                <a:latin typeface="宋体" panose="02010600030101010101" pitchFamily="2" charset="-122"/>
              </a:rPr>
              <a:t>3    4   5   6   7   8   9   10  </a:t>
            </a:r>
            <a:r>
              <a:rPr lang="en-US" altLang="zh-CN" sz="2400" b="1" dirty="0">
                <a:solidFill>
                  <a:srgbClr val="000000"/>
                </a:solidFill>
                <a:latin typeface="宋体" panose="02010600030101010101" pitchFamily="2" charset="-122"/>
              </a:rPr>
              <a:t>[0—10-9)</a:t>
            </a:r>
            <a:endParaRPr lang="en-US" altLang="zh-CN" sz="2400" b="1" dirty="0">
              <a:solidFill>
                <a:srgbClr val="3333CC"/>
              </a:solidFill>
              <a:latin typeface="宋体" panose="02010600030101010101" pitchFamily="2" charset="-122"/>
            </a:endParaRPr>
          </a:p>
          <a:p>
            <a:pPr fontAlgn="base">
              <a:spcBef>
                <a:spcPct val="40000"/>
              </a:spcBef>
              <a:spcAft>
                <a:spcPct val="0"/>
              </a:spcAft>
              <a:buClrTx/>
              <a:buSzTx/>
              <a:buFontTx/>
              <a:buNone/>
            </a:pPr>
            <a:r>
              <a:rPr lang="en-US" altLang="zh-CN" sz="2400" b="1" dirty="0">
                <a:solidFill>
                  <a:srgbClr val="3333FF"/>
                </a:solidFill>
                <a:latin typeface="宋体" panose="02010600030101010101" pitchFamily="2" charset="-122"/>
              </a:rPr>
              <a:t>       </a:t>
            </a:r>
            <a:r>
              <a:rPr lang="en-US" altLang="zh-CN" sz="2400" b="1" dirty="0">
                <a:solidFill>
                  <a:srgbClr val="000000"/>
                </a:solidFill>
                <a:latin typeface="宋体" panose="02010600030101010101" pitchFamily="2" charset="-122"/>
              </a:rPr>
              <a:t> 1   </a:t>
            </a:r>
            <a:r>
              <a:rPr lang="en-US" altLang="zh-CN" sz="2400" b="1" dirty="0">
                <a:solidFill>
                  <a:srgbClr val="3333CC"/>
                </a:solidFill>
                <a:latin typeface="宋体" panose="02010600030101010101" pitchFamily="2" charset="-122"/>
              </a:rPr>
              <a:t>2</a:t>
            </a:r>
            <a:r>
              <a:rPr lang="en-US" altLang="zh-CN" sz="2400" b="1" dirty="0">
                <a:solidFill>
                  <a:srgbClr val="000000"/>
                </a:solidFill>
                <a:latin typeface="宋体" panose="02010600030101010101" pitchFamily="2" charset="-122"/>
              </a:rPr>
              <a:t>   </a:t>
            </a:r>
            <a:r>
              <a:rPr lang="en-US" altLang="zh-CN" sz="2400" b="1" dirty="0">
                <a:solidFill>
                  <a:srgbClr val="3333CC"/>
                </a:solidFill>
                <a:latin typeface="宋体" panose="02010600030101010101" pitchFamily="2" charset="-122"/>
              </a:rPr>
              <a:t>3    4   5   6   7   8   9   10  </a:t>
            </a:r>
            <a:endParaRPr lang="en-US" altLang="zh-CN" sz="2400" b="1" dirty="0">
              <a:solidFill>
                <a:srgbClr val="000000"/>
              </a:solidFill>
              <a:latin typeface="宋体" panose="02010600030101010101" pitchFamily="2" charset="-122"/>
            </a:endParaRPr>
          </a:p>
          <a:p>
            <a:pPr fontAlgn="base">
              <a:spcBef>
                <a:spcPct val="40000"/>
              </a:spcBef>
              <a:spcAft>
                <a:spcPct val="0"/>
              </a:spcAft>
              <a:buClrTx/>
              <a:buSzTx/>
              <a:buFontTx/>
              <a:buNone/>
            </a:pPr>
            <a:endParaRPr lang="en-US" altLang="zh-CN" sz="2400" b="1" dirty="0">
              <a:solidFill>
                <a:srgbClr val="000000"/>
              </a:solidFill>
              <a:latin typeface="宋体" panose="02010600030101010101" pitchFamily="2" charset="-122"/>
            </a:endParaRPr>
          </a:p>
        </p:txBody>
      </p:sp>
      <p:sp>
        <p:nvSpPr>
          <p:cNvPr id="35" name="Rectangle 13">
            <a:extLst>
              <a:ext uri="{FF2B5EF4-FFF2-40B4-BE49-F238E27FC236}">
                <a16:creationId xmlns:a16="http://schemas.microsoft.com/office/drawing/2014/main" id="{EB44D37E-2EB0-41E0-A640-9E97D0EEAC31}"/>
              </a:ext>
            </a:extLst>
          </p:cNvPr>
          <p:cNvSpPr>
            <a:spLocks noChangeArrowheads="1"/>
          </p:cNvSpPr>
          <p:nvPr/>
        </p:nvSpPr>
        <p:spPr bwMode="auto">
          <a:xfrm>
            <a:off x="8474075" y="1832025"/>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6" name="Rectangle 14">
            <a:extLst>
              <a:ext uri="{FF2B5EF4-FFF2-40B4-BE49-F238E27FC236}">
                <a16:creationId xmlns:a16="http://schemas.microsoft.com/office/drawing/2014/main" id="{191EAFA5-4919-4091-9FEC-F7BAD6EAE02C}"/>
              </a:ext>
            </a:extLst>
          </p:cNvPr>
          <p:cNvSpPr>
            <a:spLocks noChangeArrowheads="1"/>
          </p:cNvSpPr>
          <p:nvPr/>
        </p:nvSpPr>
        <p:spPr bwMode="auto">
          <a:xfrm>
            <a:off x="7753350" y="2336850"/>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7" name="Rectangle 15">
            <a:extLst>
              <a:ext uri="{FF2B5EF4-FFF2-40B4-BE49-F238E27FC236}">
                <a16:creationId xmlns:a16="http://schemas.microsoft.com/office/drawing/2014/main" id="{C208FC52-F99C-479D-95DC-DEA01FDA21C8}"/>
              </a:ext>
            </a:extLst>
          </p:cNvPr>
          <p:cNvSpPr>
            <a:spLocks noChangeArrowheads="1"/>
          </p:cNvSpPr>
          <p:nvPr/>
        </p:nvSpPr>
        <p:spPr bwMode="auto">
          <a:xfrm>
            <a:off x="7177088" y="2841675"/>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8" name="Rectangle 16">
            <a:extLst>
              <a:ext uri="{FF2B5EF4-FFF2-40B4-BE49-F238E27FC236}">
                <a16:creationId xmlns:a16="http://schemas.microsoft.com/office/drawing/2014/main" id="{D7700874-3154-42D0-B3AF-829D59676970}"/>
              </a:ext>
            </a:extLst>
          </p:cNvPr>
          <p:cNvSpPr>
            <a:spLocks noChangeArrowheads="1"/>
          </p:cNvSpPr>
          <p:nvPr/>
        </p:nvSpPr>
        <p:spPr bwMode="auto">
          <a:xfrm>
            <a:off x="6457950" y="3417938"/>
            <a:ext cx="647700"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9" name="Rectangle 17">
            <a:extLst>
              <a:ext uri="{FF2B5EF4-FFF2-40B4-BE49-F238E27FC236}">
                <a16:creationId xmlns:a16="http://schemas.microsoft.com/office/drawing/2014/main" id="{F3878E22-DC30-43E6-94E1-658F940F98FB}"/>
              </a:ext>
            </a:extLst>
          </p:cNvPr>
          <p:cNvSpPr>
            <a:spLocks noChangeArrowheads="1"/>
          </p:cNvSpPr>
          <p:nvPr/>
        </p:nvSpPr>
        <p:spPr bwMode="auto">
          <a:xfrm>
            <a:off x="5954713" y="3919588"/>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40" name="Rectangle 18">
            <a:extLst>
              <a:ext uri="{FF2B5EF4-FFF2-40B4-BE49-F238E27FC236}">
                <a16:creationId xmlns:a16="http://schemas.microsoft.com/office/drawing/2014/main" id="{18FD2556-E24F-4470-83FE-60869775A7A5}"/>
              </a:ext>
            </a:extLst>
          </p:cNvPr>
          <p:cNvSpPr>
            <a:spLocks noChangeArrowheads="1"/>
          </p:cNvSpPr>
          <p:nvPr/>
        </p:nvSpPr>
        <p:spPr bwMode="auto">
          <a:xfrm>
            <a:off x="5305425" y="4426000"/>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41" name="Rectangle 19">
            <a:extLst>
              <a:ext uri="{FF2B5EF4-FFF2-40B4-BE49-F238E27FC236}">
                <a16:creationId xmlns:a16="http://schemas.microsoft.com/office/drawing/2014/main" id="{6F9FDD2D-01A8-47E0-9A6F-F6413DEA7DA6}"/>
              </a:ext>
            </a:extLst>
          </p:cNvPr>
          <p:cNvSpPr>
            <a:spLocks noChangeArrowheads="1"/>
          </p:cNvSpPr>
          <p:nvPr/>
        </p:nvSpPr>
        <p:spPr bwMode="auto">
          <a:xfrm>
            <a:off x="4586288" y="4927650"/>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42" name="Rectangle 20">
            <a:extLst>
              <a:ext uri="{FF2B5EF4-FFF2-40B4-BE49-F238E27FC236}">
                <a16:creationId xmlns:a16="http://schemas.microsoft.com/office/drawing/2014/main" id="{3DC61630-D139-45C9-8638-D3F0F4E9EC5C}"/>
              </a:ext>
            </a:extLst>
          </p:cNvPr>
          <p:cNvSpPr>
            <a:spLocks noChangeArrowheads="1"/>
          </p:cNvSpPr>
          <p:nvPr/>
        </p:nvSpPr>
        <p:spPr bwMode="auto">
          <a:xfrm>
            <a:off x="4010025" y="5434063"/>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43" name="Rectangle 21">
            <a:extLst>
              <a:ext uri="{FF2B5EF4-FFF2-40B4-BE49-F238E27FC236}">
                <a16:creationId xmlns:a16="http://schemas.microsoft.com/office/drawing/2014/main" id="{E079A70B-BD7B-4E3D-931B-5F5F22A59506}"/>
              </a:ext>
            </a:extLst>
          </p:cNvPr>
          <p:cNvSpPr>
            <a:spLocks noChangeArrowheads="1"/>
          </p:cNvSpPr>
          <p:nvPr/>
        </p:nvSpPr>
        <p:spPr bwMode="auto">
          <a:xfrm>
            <a:off x="3289300" y="5937300"/>
            <a:ext cx="504825" cy="358775"/>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44" name="Text Box 22">
            <a:extLst>
              <a:ext uri="{FF2B5EF4-FFF2-40B4-BE49-F238E27FC236}">
                <a16:creationId xmlns:a16="http://schemas.microsoft.com/office/drawing/2014/main" id="{5A7181B3-6109-4911-84F9-200B397CB742}"/>
              </a:ext>
            </a:extLst>
          </p:cNvPr>
          <p:cNvSpPr txBox="1">
            <a:spLocks noChangeArrowheads="1"/>
          </p:cNvSpPr>
          <p:nvPr/>
        </p:nvSpPr>
        <p:spPr bwMode="auto">
          <a:xfrm>
            <a:off x="9194800" y="636726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交换范围</a:t>
            </a:r>
          </a:p>
        </p:txBody>
      </p:sp>
      <p:sp>
        <p:nvSpPr>
          <p:cNvPr id="66" name="文本框 65">
            <a:extLst>
              <a:ext uri="{FF2B5EF4-FFF2-40B4-BE49-F238E27FC236}">
                <a16:creationId xmlns:a16="http://schemas.microsoft.com/office/drawing/2014/main" id="{D6F3EF9E-3F3C-456C-9A00-9EE60646BE07}"/>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67" name="组合 66">
            <a:extLst>
              <a:ext uri="{FF2B5EF4-FFF2-40B4-BE49-F238E27FC236}">
                <a16:creationId xmlns:a16="http://schemas.microsoft.com/office/drawing/2014/main" id="{F581D7BB-83CC-43AF-B5E4-7E43CBBBD886}"/>
              </a:ext>
            </a:extLst>
          </p:cNvPr>
          <p:cNvGrpSpPr/>
          <p:nvPr/>
        </p:nvGrpSpPr>
        <p:grpSpPr>
          <a:xfrm>
            <a:off x="1485900" y="1155700"/>
            <a:ext cx="10706100" cy="108000"/>
            <a:chOff x="1485900" y="1155700"/>
            <a:chExt cx="10706100" cy="108000"/>
          </a:xfrm>
        </p:grpSpPr>
        <p:sp>
          <p:nvSpPr>
            <p:cNvPr id="68" name="矩形 67">
              <a:extLst>
                <a:ext uri="{FF2B5EF4-FFF2-40B4-BE49-F238E27FC236}">
                  <a16:creationId xmlns:a16="http://schemas.microsoft.com/office/drawing/2014/main" id="{E6173195-0AE8-4E61-85F5-2AB528BCBB48}"/>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68">
              <a:extLst>
                <a:ext uri="{FF2B5EF4-FFF2-40B4-BE49-F238E27FC236}">
                  <a16:creationId xmlns:a16="http://schemas.microsoft.com/office/drawing/2014/main" id="{A8856CE3-67A7-43EE-BFF7-DC4719609AE8}"/>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a:extLst>
              <a:ext uri="{FF2B5EF4-FFF2-40B4-BE49-F238E27FC236}">
                <a16:creationId xmlns:a16="http://schemas.microsoft.com/office/drawing/2014/main" id="{96CC7859-8A51-4F79-8E17-DFBD6EEBFB22}"/>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71" name="组合 70">
            <a:extLst>
              <a:ext uri="{FF2B5EF4-FFF2-40B4-BE49-F238E27FC236}">
                <a16:creationId xmlns:a16="http://schemas.microsoft.com/office/drawing/2014/main" id="{BB94D624-03F9-407A-A56C-660586177333}"/>
              </a:ext>
            </a:extLst>
          </p:cNvPr>
          <p:cNvGrpSpPr/>
          <p:nvPr/>
        </p:nvGrpSpPr>
        <p:grpSpPr>
          <a:xfrm>
            <a:off x="7853533" y="576562"/>
            <a:ext cx="3632112" cy="525786"/>
            <a:chOff x="8720339" y="658360"/>
            <a:chExt cx="6746309" cy="567230"/>
          </a:xfrm>
        </p:grpSpPr>
        <p:sp>
          <p:nvSpPr>
            <p:cNvPr id="72" name="矩形: 圆角 71">
              <a:extLst>
                <a:ext uri="{FF2B5EF4-FFF2-40B4-BE49-F238E27FC236}">
                  <a16:creationId xmlns:a16="http://schemas.microsoft.com/office/drawing/2014/main" id="{A8C86D2C-9CFC-460C-AFB6-264E8F57DD85}"/>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3" name="文本框 72">
              <a:extLst>
                <a:ext uri="{FF2B5EF4-FFF2-40B4-BE49-F238E27FC236}">
                  <a16:creationId xmlns:a16="http://schemas.microsoft.com/office/drawing/2014/main" id="{F258F3EE-E911-4117-B058-33B7C3364404}"/>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228017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ox(in)">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ox(in)">
                                      <p:cBhvr>
                                        <p:cTn id="15" dur="500"/>
                                        <p:tgtEl>
                                          <p:spTgt spid="26"/>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ox(in)">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ox(in)">
                                      <p:cBhvr>
                                        <p:cTn id="23" dur="500"/>
                                        <p:tgtEl>
                                          <p:spTgt spid="2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ox(in)">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ox(in)">
                                      <p:cBhvr>
                                        <p:cTn id="31" dur="500"/>
                                        <p:tgtEl>
                                          <p:spTgt spid="29"/>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ox(in)">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ox(in)">
                                      <p:cBhvr>
                                        <p:cTn id="39" dur="500"/>
                                        <p:tgtEl>
                                          <p:spTgt spid="30"/>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ox(in)">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ox(in)">
                                      <p:cBhvr>
                                        <p:cTn id="47" dur="500"/>
                                        <p:tgtEl>
                                          <p:spTgt spid="31"/>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ox(in)">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ox(in)">
                                      <p:cBhvr>
                                        <p:cTn id="55" dur="500"/>
                                        <p:tgtEl>
                                          <p:spTgt spid="32"/>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box(in)">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box(in)">
                                      <p:cBhvr>
                                        <p:cTn id="63" dur="500"/>
                                        <p:tgtEl>
                                          <p:spTgt spid="33"/>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box(in)">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ox(in)">
                                      <p:cBhvr>
                                        <p:cTn id="71" dur="500"/>
                                        <p:tgtEl>
                                          <p:spTgt spid="28"/>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box(in)">
                                      <p:cBhvr>
                                        <p:cTn id="7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EC821C7C-0E4E-4BB2-A511-514CD8E2BA10}"/>
              </a:ext>
            </a:extLst>
          </p:cNvPr>
          <p:cNvSpPr txBox="1">
            <a:spLocks noChangeArrowheads="1"/>
          </p:cNvSpPr>
          <p:nvPr/>
        </p:nvSpPr>
        <p:spPr bwMode="auto">
          <a:xfrm>
            <a:off x="515811" y="1735876"/>
            <a:ext cx="4218313" cy="285392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r>
              <a:rPr lang="zh-CN" altLang="en-US" sz="2000" b="1" dirty="0">
                <a:solidFill>
                  <a:srgbClr val="3333CC"/>
                </a:solidFill>
                <a:latin typeface="+mn-lt"/>
                <a:ea typeface="+mn-ea"/>
                <a:cs typeface="+mn-ea"/>
                <a:sym typeface="+mn-lt"/>
              </a:rPr>
              <a:t>最坏情况：</a:t>
            </a:r>
          </a:p>
          <a:p>
            <a:pPr fontAlgn="base">
              <a:lnSpc>
                <a:spcPct val="130000"/>
              </a:lnSpc>
              <a:spcBef>
                <a:spcPct val="0"/>
              </a:spcBef>
              <a:spcAft>
                <a:spcPct val="0"/>
              </a:spcAft>
              <a:buClrTx/>
              <a:buSzTx/>
              <a:buFontTx/>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10   9   8   7   6   5   4   3   2   1</a:t>
            </a:r>
          </a:p>
          <a:p>
            <a:pPr fontAlgn="base">
              <a:lnSpc>
                <a:spcPct val="130000"/>
              </a:lnSpc>
              <a:spcBef>
                <a:spcPct val="0"/>
              </a:spcBef>
              <a:spcAft>
                <a:spcPct val="0"/>
              </a:spcAft>
              <a:buClrTx/>
              <a:buSzTx/>
              <a:buFontTx/>
              <a:buNone/>
              <a:defRPr/>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每次比较都发生数据交换。</a:t>
            </a:r>
          </a:p>
          <a:p>
            <a:pPr fontAlgn="base">
              <a:lnSpc>
                <a:spcPct val="130000"/>
              </a:lnSpc>
              <a:spcBef>
                <a:spcPct val="0"/>
              </a:spcBef>
              <a:spcAft>
                <a:spcPct val="0"/>
              </a:spcAft>
              <a:buClrTx/>
              <a:buSzTx/>
              <a:buFontTx/>
              <a:buNone/>
              <a:defRPr/>
            </a:pPr>
            <a:endParaRPr lang="zh-CN" altLang="en-US" sz="2000" dirty="0">
              <a:solidFill>
                <a:srgbClr val="000000"/>
              </a:solidFill>
              <a:latin typeface="+mn-lt"/>
              <a:ea typeface="+mn-ea"/>
              <a:cs typeface="+mn-ea"/>
              <a:sym typeface="+mn-lt"/>
            </a:endParaRPr>
          </a:p>
          <a:p>
            <a:pPr fontAlgn="base">
              <a:lnSpc>
                <a:spcPct val="130000"/>
              </a:lnSpc>
              <a:spcBef>
                <a:spcPct val="0"/>
              </a:spcBef>
              <a:spcAft>
                <a:spcPct val="0"/>
              </a:spcAft>
              <a:buClrTx/>
              <a:buSzTx/>
              <a:buFontTx/>
              <a:buNone/>
              <a:defRPr/>
            </a:pPr>
            <a:r>
              <a:rPr lang="zh-CN" altLang="en-US" sz="2000" b="1" dirty="0">
                <a:solidFill>
                  <a:srgbClr val="3333CC"/>
                </a:solidFill>
                <a:latin typeface="+mn-lt"/>
                <a:ea typeface="+mn-ea"/>
                <a:cs typeface="+mn-ea"/>
                <a:sym typeface="+mn-lt"/>
              </a:rPr>
              <a:t>最好情况：</a:t>
            </a:r>
          </a:p>
          <a:p>
            <a:pPr fontAlgn="base">
              <a:lnSpc>
                <a:spcPct val="130000"/>
              </a:lnSpc>
              <a:spcBef>
                <a:spcPct val="0"/>
              </a:spcBef>
              <a:spcAft>
                <a:spcPct val="0"/>
              </a:spcAft>
              <a:buClrTx/>
              <a:buSzTx/>
              <a:buFontTx/>
              <a:buNone/>
              <a:defRPr/>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1   2   3    4   5   6   7   8   9   10 </a:t>
            </a:r>
          </a:p>
          <a:p>
            <a:pPr fontAlgn="base">
              <a:lnSpc>
                <a:spcPct val="130000"/>
              </a:lnSpc>
              <a:spcBef>
                <a:spcPct val="0"/>
              </a:spcBef>
              <a:spcAft>
                <a:spcPct val="0"/>
              </a:spcAft>
              <a:buClrTx/>
              <a:buSzTx/>
              <a:buFontTx/>
              <a:buNone/>
              <a:defRPr/>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每次比较都不发生数据交换。</a:t>
            </a:r>
          </a:p>
        </p:txBody>
      </p:sp>
      <p:sp>
        <p:nvSpPr>
          <p:cNvPr id="3" name="箭头: 右 2">
            <a:extLst>
              <a:ext uri="{FF2B5EF4-FFF2-40B4-BE49-F238E27FC236}">
                <a16:creationId xmlns:a16="http://schemas.microsoft.com/office/drawing/2014/main" id="{F5427CFF-D22E-4234-BD98-4F601F9BC936}"/>
              </a:ext>
            </a:extLst>
          </p:cNvPr>
          <p:cNvSpPr/>
          <p:nvPr/>
        </p:nvSpPr>
        <p:spPr>
          <a:xfrm>
            <a:off x="4609214" y="3226981"/>
            <a:ext cx="754911" cy="4040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Rectangle 2">
            <a:extLst>
              <a:ext uri="{FF2B5EF4-FFF2-40B4-BE49-F238E27FC236}">
                <a16:creationId xmlns:a16="http://schemas.microsoft.com/office/drawing/2014/main" id="{CEC70F24-2952-4CE1-AC3F-9052239882BD}"/>
              </a:ext>
            </a:extLst>
          </p:cNvPr>
          <p:cNvSpPr>
            <a:spLocks noChangeArrowheads="1"/>
          </p:cNvSpPr>
          <p:nvPr/>
        </p:nvSpPr>
        <p:spPr bwMode="auto">
          <a:xfrm>
            <a:off x="4986670" y="1340644"/>
            <a:ext cx="7123814" cy="4176712"/>
          </a:xfrm>
          <a:prstGeom prst="rect">
            <a:avLst/>
          </a:prstGeom>
          <a:noFill/>
          <a:ln>
            <a:noFill/>
          </a:ln>
        </p:spPr>
        <p:txBody>
          <a:bodyPr/>
          <a:lstStyle>
            <a:lvl1pPr marL="533400" indent="-5334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indent="0" eaLnBrk="0" fontAlgn="base" hangingPunct="0">
              <a:spcAft>
                <a:spcPct val="0"/>
              </a:spcAft>
              <a:buClr>
                <a:srgbClr val="3333CC"/>
              </a:buClr>
              <a:buFont typeface="Wingdings" panose="05000000000000000000" pitchFamily="2" charset="2"/>
              <a:buNone/>
              <a:defRPr/>
            </a:pPr>
            <a:r>
              <a:rPr lang="en-US" altLang="zh-CN" sz="1800" dirty="0">
                <a:solidFill>
                  <a:srgbClr val="0000FF"/>
                </a:solidFill>
                <a:latin typeface="+mn-lt"/>
                <a:ea typeface="+mn-ea"/>
                <a:cs typeface="+mn-ea"/>
                <a:sym typeface="+mn-lt"/>
              </a:rPr>
              <a:t> void</a:t>
            </a:r>
            <a:r>
              <a:rPr lang="en-US" altLang="zh-CN" sz="1800" dirty="0">
                <a:solidFill>
                  <a:srgbClr val="000000"/>
                </a:solidFill>
                <a:latin typeface="+mn-lt"/>
                <a:ea typeface="+mn-ea"/>
                <a:cs typeface="+mn-ea"/>
                <a:sym typeface="+mn-lt"/>
              </a:rPr>
              <a:t>  </a:t>
            </a:r>
            <a:r>
              <a:rPr lang="en-US" altLang="zh-CN" sz="1800" dirty="0">
                <a:solidFill>
                  <a:srgbClr val="795E26"/>
                </a:solidFill>
                <a:latin typeface="+mn-lt"/>
                <a:ea typeface="+mn-ea"/>
                <a:cs typeface="+mn-ea"/>
                <a:sym typeface="+mn-lt"/>
              </a:rPr>
              <a:t>bubble1</a:t>
            </a:r>
            <a:r>
              <a:rPr lang="en-US" altLang="zh-CN" sz="1800" dirty="0">
                <a:solidFill>
                  <a:srgbClr val="000000"/>
                </a:solidFill>
                <a:latin typeface="+mn-lt"/>
                <a:ea typeface="+mn-ea"/>
                <a:cs typeface="+mn-ea"/>
                <a:sym typeface="+mn-lt"/>
              </a:rPr>
              <a:t>(</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FF"/>
                </a:solidFill>
                <a:latin typeface="+mn-lt"/>
                <a:ea typeface="+mn-ea"/>
                <a:cs typeface="+mn-ea"/>
                <a:sym typeface="+mn-lt"/>
              </a:rPr>
              <a:t>[]</a:t>
            </a:r>
            <a:r>
              <a:rPr lang="en-US" altLang="zh-CN" sz="1800" dirty="0">
                <a:solidFill>
                  <a:srgbClr val="000000"/>
                </a:solidFill>
                <a:latin typeface="+mn-lt"/>
                <a:ea typeface="+mn-ea"/>
                <a:cs typeface="+mn-ea"/>
                <a:sym typeface="+mn-lt"/>
              </a:rPr>
              <a:t>,</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n)</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 </a:t>
            </a:r>
            <a:r>
              <a:rPr lang="en-US" altLang="zh-CN" sz="1800" dirty="0">
                <a:solidFill>
                  <a:srgbClr val="0000FF"/>
                </a:solidFill>
                <a:latin typeface="+mn-lt"/>
                <a:ea typeface="+mn-ea"/>
                <a:cs typeface="+mn-ea"/>
                <a:sym typeface="+mn-lt"/>
              </a:rPr>
              <a:t>int</a:t>
            </a:r>
            <a:r>
              <a:rPr lang="en-US" altLang="zh-CN"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i,j,temp</a:t>
            </a:r>
            <a:r>
              <a:rPr lang="zh-CN" altLang="en-US" sz="1800" dirty="0">
                <a:solidFill>
                  <a:srgbClr val="000000"/>
                </a:solidFill>
                <a:latin typeface="+mn-lt"/>
                <a:ea typeface="+mn-ea"/>
                <a:cs typeface="+mn-ea"/>
                <a:sym typeface="+mn-lt"/>
              </a:rPr>
              <a:t>；</a:t>
            </a: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for</a:t>
            </a:r>
            <a:r>
              <a:rPr lang="en-US" altLang="zh-CN"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en-US" altLang="zh-CN" sz="1800" dirty="0">
                <a:solidFill>
                  <a:srgbClr val="098658"/>
                </a:solidFill>
                <a:latin typeface="+mn-lt"/>
                <a:ea typeface="+mn-ea"/>
                <a:cs typeface="+mn-ea"/>
                <a:sym typeface="+mn-lt"/>
              </a:rPr>
              <a:t>1</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&lt;n</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n-1 </a:t>
            </a:r>
            <a:r>
              <a:rPr lang="zh-CN" altLang="en-US" sz="1800" dirty="0">
                <a:solidFill>
                  <a:srgbClr val="008000"/>
                </a:solidFill>
                <a:latin typeface="+mn-lt"/>
                <a:ea typeface="+mn-ea"/>
                <a:cs typeface="+mn-ea"/>
                <a:sym typeface="+mn-lt"/>
              </a:rPr>
              <a:t>次 </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for</a:t>
            </a:r>
            <a:r>
              <a:rPr lang="en-US" altLang="zh-CN" sz="1800" dirty="0">
                <a:solidFill>
                  <a:srgbClr val="000000"/>
                </a:solidFill>
                <a:latin typeface="+mn-lt"/>
                <a:ea typeface="+mn-ea"/>
                <a:cs typeface="+mn-ea"/>
                <a:sym typeface="+mn-lt"/>
              </a:rPr>
              <a:t>(j=</a:t>
            </a:r>
            <a:r>
              <a:rPr lang="en-US" altLang="zh-CN" sz="1800" dirty="0">
                <a:solidFill>
                  <a:srgbClr val="098658"/>
                </a:solidFill>
                <a:latin typeface="+mn-lt"/>
                <a:ea typeface="+mn-ea"/>
                <a:cs typeface="+mn-ea"/>
                <a:sym typeface="+mn-lt"/>
              </a:rPr>
              <a:t>0</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j&lt;n-</a:t>
            </a:r>
            <a:r>
              <a:rPr lang="en-US" altLang="zh-CN" sz="1800" dirty="0" err="1">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j++</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n-1+..+1 = n(n-1) / 2</a:t>
            </a:r>
            <a:r>
              <a:rPr lang="zh-CN" altLang="en-US" sz="1800" dirty="0">
                <a:solidFill>
                  <a:srgbClr val="008000"/>
                </a:solidFill>
                <a:latin typeface="+mn-lt"/>
                <a:ea typeface="+mn-ea"/>
                <a:cs typeface="+mn-ea"/>
                <a:sym typeface="+mn-lt"/>
              </a:rPr>
              <a:t>次</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if</a:t>
            </a:r>
            <a:r>
              <a:rPr lang="en-US" altLang="zh-CN"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[j]&gt;</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en-US" altLang="zh-CN" sz="1800" dirty="0">
                <a:solidFill>
                  <a:srgbClr val="098658"/>
                </a:solidFill>
                <a:latin typeface="+mn-lt"/>
                <a:ea typeface="+mn-ea"/>
                <a:cs typeface="+mn-ea"/>
                <a:sym typeface="+mn-lt"/>
              </a:rPr>
              <a:t>1</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n(n-1) / 2</a:t>
            </a:r>
            <a:r>
              <a:rPr lang="zh-CN" altLang="en-US" sz="1800" dirty="0">
                <a:solidFill>
                  <a:srgbClr val="008000"/>
                </a:solidFill>
                <a:latin typeface="+mn-lt"/>
                <a:ea typeface="+mn-ea"/>
                <a:cs typeface="+mn-ea"/>
                <a:sym typeface="+mn-lt"/>
              </a:rPr>
              <a:t>次 </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temp=</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0 </a:t>
            </a:r>
            <a:r>
              <a:rPr lang="zh-CN" altLang="en-US" sz="1800" dirty="0">
                <a:solidFill>
                  <a:srgbClr val="008000"/>
                </a:solidFill>
                <a:latin typeface="+mn-lt"/>
                <a:ea typeface="+mn-ea"/>
                <a:cs typeface="+mn-ea"/>
                <a:sym typeface="+mn-lt"/>
              </a:rPr>
              <a:t>或</a:t>
            </a:r>
            <a:r>
              <a:rPr lang="en-US" altLang="zh-CN" sz="1800" dirty="0">
                <a:solidFill>
                  <a:srgbClr val="008000"/>
                </a:solidFill>
                <a:latin typeface="+mn-lt"/>
                <a:ea typeface="+mn-ea"/>
                <a:cs typeface="+mn-ea"/>
                <a:sym typeface="+mn-lt"/>
              </a:rPr>
              <a:t>n(n-1) / 2</a:t>
            </a:r>
            <a:r>
              <a:rPr lang="zh-CN" altLang="en-US" sz="1800" dirty="0">
                <a:solidFill>
                  <a:srgbClr val="008000"/>
                </a:solidFill>
                <a:latin typeface="+mn-lt"/>
                <a:ea typeface="+mn-ea"/>
                <a:cs typeface="+mn-ea"/>
                <a:sym typeface="+mn-lt"/>
              </a:rPr>
              <a:t>次 </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en-US" altLang="zh-CN" sz="1800" dirty="0">
                <a:solidFill>
                  <a:srgbClr val="098658"/>
                </a:solidFill>
                <a:latin typeface="+mn-lt"/>
                <a:ea typeface="+mn-ea"/>
                <a:cs typeface="+mn-ea"/>
                <a:sym typeface="+mn-lt"/>
              </a:rPr>
              <a:t>1</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0 </a:t>
            </a:r>
            <a:r>
              <a:rPr lang="zh-CN" altLang="en-US" sz="1800" dirty="0">
                <a:solidFill>
                  <a:srgbClr val="008000"/>
                </a:solidFill>
                <a:latin typeface="+mn-lt"/>
                <a:ea typeface="+mn-ea"/>
                <a:cs typeface="+mn-ea"/>
                <a:sym typeface="+mn-lt"/>
              </a:rPr>
              <a:t>或</a:t>
            </a:r>
            <a:r>
              <a:rPr lang="en-US" altLang="zh-CN" sz="1800" dirty="0">
                <a:solidFill>
                  <a:srgbClr val="008000"/>
                </a:solidFill>
                <a:latin typeface="+mn-lt"/>
                <a:ea typeface="+mn-ea"/>
                <a:cs typeface="+mn-ea"/>
                <a:sym typeface="+mn-lt"/>
              </a:rPr>
              <a:t>n(n-1) / 2</a:t>
            </a:r>
            <a:r>
              <a:rPr lang="zh-CN" altLang="en-US" sz="1800" dirty="0">
                <a:solidFill>
                  <a:srgbClr val="008000"/>
                </a:solidFill>
                <a:latin typeface="+mn-lt"/>
                <a:ea typeface="+mn-ea"/>
                <a:cs typeface="+mn-ea"/>
                <a:sym typeface="+mn-lt"/>
              </a:rPr>
              <a:t>次 </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[j+</a:t>
            </a:r>
            <a:r>
              <a:rPr lang="en-US" altLang="zh-CN" sz="1800" dirty="0">
                <a:solidFill>
                  <a:srgbClr val="098658"/>
                </a:solidFill>
                <a:latin typeface="+mn-lt"/>
                <a:ea typeface="+mn-ea"/>
                <a:cs typeface="+mn-ea"/>
                <a:sym typeface="+mn-lt"/>
              </a:rPr>
              <a:t>1</a:t>
            </a:r>
            <a:r>
              <a:rPr lang="en-US" altLang="zh-CN" sz="1800" dirty="0">
                <a:solidFill>
                  <a:srgbClr val="000000"/>
                </a:solidFill>
                <a:latin typeface="+mn-lt"/>
                <a:ea typeface="+mn-ea"/>
                <a:cs typeface="+mn-ea"/>
                <a:sym typeface="+mn-lt"/>
              </a:rPr>
              <a:t>]=temp</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0 </a:t>
            </a:r>
            <a:r>
              <a:rPr lang="zh-CN" altLang="en-US" sz="1800" dirty="0">
                <a:solidFill>
                  <a:srgbClr val="008000"/>
                </a:solidFill>
                <a:latin typeface="+mn-lt"/>
                <a:ea typeface="+mn-ea"/>
                <a:cs typeface="+mn-ea"/>
                <a:sym typeface="+mn-lt"/>
              </a:rPr>
              <a:t>或</a:t>
            </a:r>
            <a:r>
              <a:rPr lang="en-US" altLang="zh-CN" sz="1800" dirty="0">
                <a:solidFill>
                  <a:srgbClr val="008000"/>
                </a:solidFill>
                <a:latin typeface="+mn-lt"/>
                <a:ea typeface="+mn-ea"/>
                <a:cs typeface="+mn-ea"/>
                <a:sym typeface="+mn-lt"/>
              </a:rPr>
              <a:t>n(n-1) / 2</a:t>
            </a:r>
            <a:r>
              <a:rPr lang="zh-CN" altLang="en-US" sz="1800" dirty="0">
                <a:solidFill>
                  <a:srgbClr val="008000"/>
                </a:solidFill>
                <a:latin typeface="+mn-lt"/>
                <a:ea typeface="+mn-ea"/>
                <a:cs typeface="+mn-ea"/>
                <a:sym typeface="+mn-lt"/>
              </a:rPr>
              <a:t>次 </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AF00DB"/>
                </a:solidFill>
                <a:latin typeface="+mn-lt"/>
                <a:ea typeface="+mn-ea"/>
                <a:cs typeface="+mn-ea"/>
                <a:sym typeface="+mn-lt"/>
              </a:rPr>
              <a:t>for</a:t>
            </a:r>
            <a:r>
              <a:rPr lang="en-US" altLang="zh-CN"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en-US" altLang="zh-CN" sz="1800" dirty="0">
                <a:solidFill>
                  <a:srgbClr val="098658"/>
                </a:solidFill>
                <a:latin typeface="+mn-lt"/>
                <a:ea typeface="+mn-ea"/>
                <a:cs typeface="+mn-ea"/>
                <a:sym typeface="+mn-lt"/>
              </a:rPr>
              <a:t>0</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&lt;n</a:t>
            </a:r>
            <a:r>
              <a:rPr lang="zh-CN" altLang="en-US"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n </a:t>
            </a:r>
            <a:r>
              <a:rPr lang="zh-CN" altLang="en-US" sz="1800" dirty="0">
                <a:solidFill>
                  <a:srgbClr val="008000"/>
                </a:solidFill>
                <a:latin typeface="+mn-lt"/>
                <a:ea typeface="+mn-ea"/>
                <a:cs typeface="+mn-ea"/>
                <a:sym typeface="+mn-lt"/>
              </a:rPr>
              <a:t>次</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err="1">
                <a:solidFill>
                  <a:srgbClr val="795E26"/>
                </a:solidFill>
                <a:latin typeface="+mn-lt"/>
                <a:ea typeface="+mn-ea"/>
                <a:cs typeface="+mn-ea"/>
                <a:sym typeface="+mn-lt"/>
              </a:rPr>
              <a:t>printf</a:t>
            </a:r>
            <a:r>
              <a:rPr lang="en-US" altLang="zh-CN"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d”,</a:t>
            </a:r>
            <a:r>
              <a:rPr lang="en-US" altLang="zh-CN" sz="1800" dirty="0" err="1">
                <a:solidFill>
                  <a:srgbClr val="001080"/>
                </a:solidFill>
                <a:latin typeface="+mn-lt"/>
                <a:ea typeface="+mn-ea"/>
                <a:cs typeface="+mn-ea"/>
                <a:sym typeface="+mn-lt"/>
              </a:rPr>
              <a:t>a</a:t>
            </a:r>
            <a:r>
              <a:rPr lang="en-US" altLang="zh-CN" sz="1800" dirty="0">
                <a:solidFill>
                  <a:srgbClr val="000000"/>
                </a:solidFill>
                <a:latin typeface="+mn-lt"/>
                <a:ea typeface="+mn-ea"/>
                <a:cs typeface="+mn-ea"/>
                <a:sym typeface="+mn-lt"/>
              </a:rPr>
              <a: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       </a:t>
            </a:r>
            <a:r>
              <a:rPr lang="en-US" altLang="zh-CN" sz="1800" dirty="0">
                <a:solidFill>
                  <a:srgbClr val="008000"/>
                </a:solidFill>
                <a:latin typeface="+mn-lt"/>
                <a:ea typeface="+mn-ea"/>
                <a:cs typeface="+mn-ea"/>
                <a:sym typeface="+mn-lt"/>
              </a:rPr>
              <a:t>// n </a:t>
            </a:r>
            <a:r>
              <a:rPr lang="zh-CN" altLang="en-US" sz="1800" dirty="0">
                <a:solidFill>
                  <a:srgbClr val="008000"/>
                </a:solidFill>
                <a:latin typeface="+mn-lt"/>
                <a:ea typeface="+mn-ea"/>
                <a:cs typeface="+mn-ea"/>
                <a:sym typeface="+mn-lt"/>
              </a:rPr>
              <a:t>次</a:t>
            </a:r>
            <a:endParaRPr lang="zh-CN" altLang="en-US" sz="1800" dirty="0">
              <a:solidFill>
                <a:srgbClr val="000000"/>
              </a:solidFill>
              <a:latin typeface="+mn-lt"/>
              <a:ea typeface="+mn-ea"/>
              <a:cs typeface="+mn-ea"/>
              <a:sym typeface="+mn-lt"/>
            </a:endParaRPr>
          </a:p>
          <a:p>
            <a:pPr marL="0" indent="0" eaLnBrk="0" fontAlgn="base" hangingPunct="0">
              <a:spcAft>
                <a:spcPct val="0"/>
              </a:spcAft>
              <a:buClr>
                <a:srgbClr val="3333CC"/>
              </a:buClr>
              <a:buFont typeface="Wingdings" panose="05000000000000000000" pitchFamily="2" charset="2"/>
              <a:buNone/>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a:t>
            </a:r>
          </a:p>
          <a:p>
            <a:pPr fontAlgn="base">
              <a:lnSpc>
                <a:spcPct val="130000"/>
              </a:lnSpc>
              <a:spcBef>
                <a:spcPct val="0"/>
              </a:spcBef>
              <a:spcAft>
                <a:spcPct val="0"/>
              </a:spcAft>
              <a:buClr>
                <a:srgbClr val="3333CC"/>
              </a:buClr>
              <a:buFont typeface="Wingdings" panose="05000000000000000000" pitchFamily="2" charset="2"/>
              <a:buNone/>
              <a:defRPr/>
            </a:pPr>
            <a:r>
              <a:rPr lang="en-US" altLang="zh-CN" sz="1800" b="1" dirty="0">
                <a:solidFill>
                  <a:srgbClr val="000000"/>
                </a:solidFill>
                <a:latin typeface="+mn-lt"/>
                <a:ea typeface="+mn-ea"/>
                <a:cs typeface="+mn-ea"/>
                <a:sym typeface="+mn-lt"/>
              </a:rPr>
              <a:t>            	</a:t>
            </a:r>
          </a:p>
        </p:txBody>
      </p:sp>
      <p:sp>
        <p:nvSpPr>
          <p:cNvPr id="10" name="文本框 9">
            <a:extLst>
              <a:ext uri="{FF2B5EF4-FFF2-40B4-BE49-F238E27FC236}">
                <a16:creationId xmlns:a16="http://schemas.microsoft.com/office/drawing/2014/main" id="{C34EBC9C-2BA2-41B2-A22D-ADA8074B66C6}"/>
              </a:ext>
            </a:extLst>
          </p:cNvPr>
          <p:cNvSpPr txBox="1"/>
          <p:nvPr/>
        </p:nvSpPr>
        <p:spPr>
          <a:xfrm>
            <a:off x="5406268" y="5077866"/>
            <a:ext cx="6629400" cy="1253485"/>
          </a:xfrm>
          <a:prstGeom prst="rect">
            <a:avLst/>
          </a:prstGeom>
          <a:noFill/>
        </p:spPr>
        <p:txBody>
          <a:bodyPr>
            <a:spAutoFit/>
          </a:bodyPr>
          <a:lstStyle/>
          <a:p>
            <a:pPr fontAlgn="base">
              <a:lnSpc>
                <a:spcPct val="130000"/>
              </a:lnSpc>
              <a:spcBef>
                <a:spcPct val="0"/>
              </a:spcBef>
              <a:spcAft>
                <a:spcPct val="0"/>
              </a:spcAft>
              <a:buFont typeface="Wingdings" panose="05000000000000000000" pitchFamily="2" charset="2"/>
              <a:buNone/>
              <a:defRPr/>
            </a:pPr>
            <a:r>
              <a:rPr lang="zh-CN" altLang="en-US" sz="2000" dirty="0">
                <a:solidFill>
                  <a:srgbClr val="FF0000"/>
                </a:solidFill>
                <a:cs typeface="+mn-ea"/>
                <a:sym typeface="+mn-lt"/>
              </a:rPr>
              <a:t>最好情况：</a:t>
            </a:r>
            <a:r>
              <a:rPr lang="en-US" altLang="zh-CN" sz="2000" dirty="0">
                <a:solidFill>
                  <a:srgbClr val="FF0000"/>
                </a:solidFill>
                <a:cs typeface="+mn-ea"/>
                <a:sym typeface="+mn-lt"/>
              </a:rPr>
              <a:t>f(n) = n-1+n(n-1)+2n = 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+2n-1</a:t>
            </a:r>
          </a:p>
          <a:p>
            <a:pPr fontAlgn="base">
              <a:lnSpc>
                <a:spcPct val="130000"/>
              </a:lnSpc>
              <a:spcBef>
                <a:spcPct val="0"/>
              </a:spcBef>
              <a:spcAft>
                <a:spcPct val="0"/>
              </a:spcAft>
              <a:buFont typeface="Wingdings" panose="05000000000000000000" pitchFamily="2" charset="2"/>
              <a:buNone/>
              <a:defRPr/>
            </a:pPr>
            <a:r>
              <a:rPr lang="zh-CN" altLang="en-US" sz="2000" dirty="0">
                <a:solidFill>
                  <a:srgbClr val="FF0000"/>
                </a:solidFill>
                <a:cs typeface="+mn-ea"/>
                <a:sym typeface="+mn-lt"/>
              </a:rPr>
              <a:t>最坏情况：</a:t>
            </a:r>
            <a:r>
              <a:rPr lang="en-US" altLang="zh-CN" sz="2000" dirty="0">
                <a:solidFill>
                  <a:srgbClr val="FF0000"/>
                </a:solidFill>
                <a:cs typeface="+mn-ea"/>
                <a:sym typeface="+mn-lt"/>
              </a:rPr>
              <a:t>f(n) = 5n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/2+n/2-1</a:t>
            </a:r>
          </a:p>
          <a:p>
            <a:pPr fontAlgn="base">
              <a:lnSpc>
                <a:spcPct val="130000"/>
              </a:lnSpc>
              <a:spcBef>
                <a:spcPct val="0"/>
              </a:spcBef>
              <a:spcAft>
                <a:spcPct val="0"/>
              </a:spcAft>
              <a:buFont typeface="Wingdings" panose="05000000000000000000" pitchFamily="2" charset="2"/>
              <a:buNone/>
              <a:defRPr/>
            </a:pPr>
            <a:r>
              <a:rPr lang="en-US" altLang="zh-CN" sz="2000" dirty="0">
                <a:solidFill>
                  <a:srgbClr val="FF0000"/>
                </a:solidFill>
                <a:cs typeface="+mn-ea"/>
                <a:sym typeface="+mn-lt"/>
              </a:rPr>
              <a:t>T</a:t>
            </a:r>
            <a:r>
              <a:rPr lang="zh-CN" altLang="en-US" sz="2000" baseline="-25000" dirty="0">
                <a:solidFill>
                  <a:srgbClr val="FF0000"/>
                </a:solidFill>
                <a:cs typeface="+mn-ea"/>
                <a:sym typeface="+mn-lt"/>
              </a:rPr>
              <a:t>最好</a:t>
            </a:r>
            <a:r>
              <a:rPr lang="en-US" altLang="zh-CN" sz="2000" dirty="0">
                <a:solidFill>
                  <a:srgbClr val="FF0000"/>
                </a:solidFill>
                <a:cs typeface="+mn-ea"/>
                <a:sym typeface="+mn-lt"/>
              </a:rPr>
              <a:t>(n) = T</a:t>
            </a:r>
            <a:r>
              <a:rPr lang="zh-CN" altLang="en-US" sz="2000" baseline="-25000" dirty="0">
                <a:solidFill>
                  <a:srgbClr val="FF0000"/>
                </a:solidFill>
                <a:cs typeface="+mn-ea"/>
                <a:sym typeface="+mn-lt"/>
              </a:rPr>
              <a:t>最坏</a:t>
            </a:r>
            <a:r>
              <a:rPr lang="en-US" altLang="zh-CN" sz="2000" dirty="0">
                <a:solidFill>
                  <a:srgbClr val="FF0000"/>
                </a:solidFill>
                <a:cs typeface="+mn-ea"/>
                <a:sym typeface="+mn-lt"/>
              </a:rPr>
              <a:t>(n) = O(n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a:t>
            </a:r>
          </a:p>
        </p:txBody>
      </p:sp>
      <p:sp>
        <p:nvSpPr>
          <p:cNvPr id="11" name="文本框 10">
            <a:extLst>
              <a:ext uri="{FF2B5EF4-FFF2-40B4-BE49-F238E27FC236}">
                <a16:creationId xmlns:a16="http://schemas.microsoft.com/office/drawing/2014/main" id="{2A80DC59-DB5D-4F91-A72D-0F531BEE882F}"/>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2" name="组合 11">
            <a:extLst>
              <a:ext uri="{FF2B5EF4-FFF2-40B4-BE49-F238E27FC236}">
                <a16:creationId xmlns:a16="http://schemas.microsoft.com/office/drawing/2014/main" id="{7CA72B1F-A105-4F23-9871-F4FCFA4E7894}"/>
              </a:ext>
            </a:extLst>
          </p:cNvPr>
          <p:cNvGrpSpPr/>
          <p:nvPr/>
        </p:nvGrpSpPr>
        <p:grpSpPr>
          <a:xfrm>
            <a:off x="1485900" y="1155700"/>
            <a:ext cx="10706100" cy="108000"/>
            <a:chOff x="1485900" y="1155700"/>
            <a:chExt cx="10706100" cy="108000"/>
          </a:xfrm>
        </p:grpSpPr>
        <p:sp>
          <p:nvSpPr>
            <p:cNvPr id="13" name="矩形 12">
              <a:extLst>
                <a:ext uri="{FF2B5EF4-FFF2-40B4-BE49-F238E27FC236}">
                  <a16:creationId xmlns:a16="http://schemas.microsoft.com/office/drawing/2014/main" id="{AC393F65-E15E-41A3-B100-2686F2D730EE}"/>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7B616507-51A1-4F36-9064-71FF01475D8C}"/>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F0DC77BD-755F-48C9-8B0D-94D3EE29E4E9}"/>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16" name="组合 15">
            <a:extLst>
              <a:ext uri="{FF2B5EF4-FFF2-40B4-BE49-F238E27FC236}">
                <a16:creationId xmlns:a16="http://schemas.microsoft.com/office/drawing/2014/main" id="{49D6A338-8640-424F-9525-618CD8EF0DF4}"/>
              </a:ext>
            </a:extLst>
          </p:cNvPr>
          <p:cNvGrpSpPr/>
          <p:nvPr/>
        </p:nvGrpSpPr>
        <p:grpSpPr>
          <a:xfrm>
            <a:off x="7853533" y="576562"/>
            <a:ext cx="3632112" cy="525786"/>
            <a:chOff x="8720339" y="658360"/>
            <a:chExt cx="6746309" cy="567230"/>
          </a:xfrm>
        </p:grpSpPr>
        <p:sp>
          <p:nvSpPr>
            <p:cNvPr id="17" name="矩形: 圆角 16">
              <a:extLst>
                <a:ext uri="{FF2B5EF4-FFF2-40B4-BE49-F238E27FC236}">
                  <a16:creationId xmlns:a16="http://schemas.microsoft.com/office/drawing/2014/main" id="{D2AE8B98-4863-428F-9487-C26292108C5F}"/>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文本框 17">
              <a:extLst>
                <a:ext uri="{FF2B5EF4-FFF2-40B4-BE49-F238E27FC236}">
                  <a16:creationId xmlns:a16="http://schemas.microsoft.com/office/drawing/2014/main" id="{BF7E732F-4E7C-4C28-9C0B-4F5F7EC7900F}"/>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34752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pic>
        <p:nvPicPr>
          <p:cNvPr id="4" name="图片 3"/>
          <p:cNvPicPr>
            <a:picLocks noChangeAspect="1"/>
          </p:cNvPicPr>
          <p:nvPr/>
        </p:nvPicPr>
        <p:blipFill>
          <a:blip r:embed="rId2"/>
          <a:stretch>
            <a:fillRect/>
          </a:stretch>
        </p:blipFill>
        <p:spPr>
          <a:xfrm>
            <a:off x="0" y="2325955"/>
            <a:ext cx="5363852" cy="3034485"/>
          </a:xfrm>
          <a:prstGeom prst="rect">
            <a:avLst/>
          </a:prstGeom>
        </p:spPr>
      </p:pic>
      <p:sp>
        <p:nvSpPr>
          <p:cNvPr id="14" name="文本框 13">
            <a:extLst>
              <a:ext uri="{FF2B5EF4-FFF2-40B4-BE49-F238E27FC236}">
                <a16:creationId xmlns:a16="http://schemas.microsoft.com/office/drawing/2014/main" id="{A3883686-A4B4-455D-8E33-6326951023D6}"/>
              </a:ext>
            </a:extLst>
          </p:cNvPr>
          <p:cNvSpPr txBox="1"/>
          <p:nvPr/>
        </p:nvSpPr>
        <p:spPr>
          <a:xfrm>
            <a:off x="7087310" y="1766364"/>
            <a:ext cx="3429722" cy="453266"/>
          </a:xfrm>
          <a:prstGeom prst="rect">
            <a:avLst/>
          </a:prstGeom>
          <a:noFill/>
          <a:ln>
            <a:solidFill>
              <a:schemeClr val="bg1"/>
            </a:solid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cs typeface="+mn-ea"/>
                <a:sym typeface="+mn-lt"/>
              </a:rPr>
              <a:t>算法改进思想：</a:t>
            </a:r>
          </a:p>
        </p:txBody>
      </p:sp>
      <p:sp>
        <p:nvSpPr>
          <p:cNvPr id="12" name="Text Box 2">
            <a:extLst>
              <a:ext uri="{FF2B5EF4-FFF2-40B4-BE49-F238E27FC236}">
                <a16:creationId xmlns:a16="http://schemas.microsoft.com/office/drawing/2014/main" id="{7C537BA1-1F4F-48CA-BC64-B6725DB10403}"/>
              </a:ext>
            </a:extLst>
          </p:cNvPr>
          <p:cNvSpPr txBox="1">
            <a:spLocks noChangeArrowheads="1"/>
          </p:cNvSpPr>
          <p:nvPr/>
        </p:nvSpPr>
        <p:spPr bwMode="auto">
          <a:xfrm>
            <a:off x="5641281" y="2238320"/>
            <a:ext cx="6096000" cy="4018151"/>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285750" indent="-285750" fontAlgn="base">
              <a:lnSpc>
                <a:spcPct val="130000"/>
              </a:lnSpc>
              <a:spcBef>
                <a:spcPct val="0"/>
              </a:spcBef>
              <a:spcAft>
                <a:spcPct val="0"/>
              </a:spcAft>
              <a:buClr>
                <a:srgbClr val="3333FF"/>
              </a:buClr>
              <a:buSzPct val="90000"/>
              <a:buFont typeface="Wingdings" panose="05000000000000000000" pitchFamily="2" charset="2"/>
              <a:buChar char="l"/>
              <a:defRPr/>
            </a:pPr>
            <a:r>
              <a:rPr lang="zh-CN" altLang="en-US" sz="1800" dirty="0">
                <a:solidFill>
                  <a:srgbClr val="000000"/>
                </a:solidFill>
                <a:latin typeface="+mn-lt"/>
                <a:ea typeface="+mn-ea"/>
                <a:cs typeface="+mn-ea"/>
                <a:sym typeface="+mn-lt"/>
              </a:rPr>
              <a:t>每一遍开始时，</a:t>
            </a:r>
            <a:r>
              <a:rPr lang="en-US" altLang="zh-CN" sz="1800" dirty="0">
                <a:solidFill>
                  <a:srgbClr val="FF0000"/>
                </a:solidFill>
                <a:latin typeface="+mn-lt"/>
                <a:ea typeface="+mn-ea"/>
                <a:cs typeface="+mn-ea"/>
                <a:sym typeface="+mn-lt"/>
              </a:rPr>
              <a:t>change=false</a:t>
            </a:r>
            <a:r>
              <a:rPr lang="zh-CN" altLang="en-US" sz="1800" dirty="0">
                <a:solidFill>
                  <a:srgbClr val="000000"/>
                </a:solidFill>
                <a:latin typeface="+mn-lt"/>
                <a:ea typeface="+mn-ea"/>
                <a:cs typeface="+mn-ea"/>
                <a:sym typeface="+mn-lt"/>
              </a:rPr>
              <a:t>，处理时，一旦发生数据交换，就将</a:t>
            </a:r>
            <a:r>
              <a:rPr lang="en-US" altLang="zh-CN" sz="1800" dirty="0">
                <a:solidFill>
                  <a:srgbClr val="000000"/>
                </a:solidFill>
                <a:latin typeface="+mn-lt"/>
                <a:ea typeface="+mn-ea"/>
                <a:cs typeface="+mn-ea"/>
                <a:sym typeface="+mn-lt"/>
              </a:rPr>
              <a:t>change</a:t>
            </a:r>
            <a:r>
              <a:rPr lang="zh-CN" altLang="en-US" sz="1800" dirty="0">
                <a:solidFill>
                  <a:srgbClr val="000000"/>
                </a:solidFill>
                <a:latin typeface="+mn-lt"/>
                <a:ea typeface="+mn-ea"/>
                <a:cs typeface="+mn-ea"/>
                <a:sym typeface="+mn-lt"/>
              </a:rPr>
              <a:t>修改成</a:t>
            </a:r>
            <a:r>
              <a:rPr lang="en-US" altLang="zh-CN" sz="1800" dirty="0">
                <a:solidFill>
                  <a:srgbClr val="FF0000"/>
                </a:solidFill>
                <a:latin typeface="+mn-lt"/>
                <a:ea typeface="+mn-ea"/>
                <a:cs typeface="+mn-ea"/>
                <a:sym typeface="+mn-lt"/>
              </a:rPr>
              <a:t>true</a:t>
            </a:r>
            <a:r>
              <a:rPr lang="zh-CN" altLang="en-US" sz="1800" dirty="0">
                <a:solidFill>
                  <a:srgbClr val="000000"/>
                </a:solidFill>
                <a:latin typeface="+mn-lt"/>
                <a:ea typeface="+mn-ea"/>
                <a:cs typeface="+mn-ea"/>
                <a:sym typeface="+mn-lt"/>
              </a:rPr>
              <a:t>。结束时，若</a:t>
            </a:r>
            <a:r>
              <a:rPr lang="en-US" altLang="zh-CN" sz="1800" dirty="0">
                <a:solidFill>
                  <a:srgbClr val="FF0000"/>
                </a:solidFill>
                <a:latin typeface="+mn-lt"/>
                <a:ea typeface="+mn-ea"/>
                <a:cs typeface="+mn-ea"/>
                <a:sym typeface="+mn-lt"/>
              </a:rPr>
              <a:t>change</a:t>
            </a:r>
            <a:r>
              <a:rPr lang="zh-CN" altLang="en-US" sz="1800" dirty="0">
                <a:solidFill>
                  <a:srgbClr val="000000"/>
                </a:solidFill>
                <a:latin typeface="+mn-lt"/>
                <a:ea typeface="+mn-ea"/>
                <a:cs typeface="+mn-ea"/>
                <a:sym typeface="+mn-lt"/>
              </a:rPr>
              <a:t>未变，表示未发生数据交换，即已递增有序。</a:t>
            </a:r>
          </a:p>
          <a:p>
            <a:pPr marL="285750" indent="-285750" fontAlgn="base">
              <a:lnSpc>
                <a:spcPct val="130000"/>
              </a:lnSpc>
              <a:spcBef>
                <a:spcPct val="0"/>
              </a:spcBef>
              <a:spcAft>
                <a:spcPct val="0"/>
              </a:spcAft>
              <a:buClr>
                <a:srgbClr val="3333FF"/>
              </a:buClr>
              <a:buSzPct val="90000"/>
              <a:buFont typeface="Wingdings" panose="05000000000000000000" pitchFamily="2" charset="2"/>
              <a:buChar char="l"/>
              <a:defRPr/>
            </a:pPr>
            <a:r>
              <a:rPr lang="zh-CN" altLang="en-US" sz="1800" dirty="0">
                <a:solidFill>
                  <a:srgbClr val="000000"/>
                </a:solidFill>
                <a:latin typeface="+mn-lt"/>
                <a:ea typeface="+mn-ea"/>
                <a:cs typeface="+mn-ea"/>
                <a:sym typeface="+mn-lt"/>
              </a:rPr>
              <a:t>如当前序列为：</a:t>
            </a:r>
          </a:p>
          <a:p>
            <a:pPr fontAlgn="base">
              <a:lnSpc>
                <a:spcPct val="130000"/>
              </a:lnSpc>
              <a:spcBef>
                <a:spcPct val="0"/>
              </a:spcBef>
              <a:spcAft>
                <a:spcPct val="0"/>
              </a:spcAft>
              <a:buClrTx/>
              <a:buSzTx/>
              <a:buFontTx/>
              <a:buNone/>
              <a:defRPr/>
            </a:pPr>
            <a:r>
              <a:rPr lang="en-US" altLang="zh-CN" sz="1800" dirty="0">
                <a:solidFill>
                  <a:srgbClr val="333399"/>
                </a:solidFill>
                <a:latin typeface="+mn-lt"/>
                <a:ea typeface="+mn-ea"/>
                <a:cs typeface="+mn-ea"/>
                <a:sym typeface="+mn-lt"/>
              </a:rPr>
              <a:t>     a</a:t>
            </a:r>
            <a:r>
              <a:rPr lang="en-US" altLang="zh-CN" sz="1800" baseline="-25000" dirty="0">
                <a:solidFill>
                  <a:srgbClr val="333399"/>
                </a:solidFill>
                <a:latin typeface="+mn-lt"/>
                <a:ea typeface="+mn-ea"/>
                <a:cs typeface="+mn-ea"/>
                <a:sym typeface="+mn-lt"/>
              </a:rPr>
              <a:t>0</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1</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i-1</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i</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i+1</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n-1</a:t>
            </a:r>
            <a:r>
              <a:rPr lang="en-US" altLang="zh-CN" sz="1800" dirty="0">
                <a:solidFill>
                  <a:srgbClr val="000000"/>
                </a:solidFill>
                <a:latin typeface="+mn-lt"/>
                <a:ea typeface="+mn-ea"/>
                <a:cs typeface="+mn-ea"/>
                <a:sym typeface="+mn-lt"/>
              </a:rPr>
              <a:t>.                 </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当前需要处理的范围是</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0</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0 ≤</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 ≤n-1</a:t>
            </a:r>
          </a:p>
          <a:p>
            <a:pPr fontAlgn="base">
              <a:lnSpc>
                <a:spcPct val="130000"/>
              </a:lnSpc>
              <a:spcBef>
                <a:spcPct val="0"/>
              </a:spcBef>
              <a:spcAft>
                <a:spcPct val="0"/>
              </a:spcAft>
              <a:buClrTx/>
              <a:buSzTx/>
              <a:buFontTx/>
              <a:buNone/>
              <a:defRPr/>
            </a:pPr>
            <a:r>
              <a:rPr lang="zh-CN" altLang="en-US" sz="1800" dirty="0">
                <a:solidFill>
                  <a:srgbClr val="000000"/>
                </a:solidFill>
                <a:latin typeface="+mn-lt"/>
                <a:ea typeface="+mn-ea"/>
                <a:cs typeface="+mn-ea"/>
                <a:sym typeface="+mn-lt"/>
              </a:rPr>
              <a:t>     处理前，设置 </a:t>
            </a:r>
            <a:r>
              <a:rPr lang="en-US" altLang="zh-CN" sz="1800" dirty="0">
                <a:solidFill>
                  <a:srgbClr val="000000"/>
                </a:solidFill>
                <a:latin typeface="+mn-lt"/>
                <a:ea typeface="+mn-ea"/>
                <a:cs typeface="+mn-ea"/>
                <a:sym typeface="+mn-lt"/>
              </a:rPr>
              <a:t>change=false</a:t>
            </a:r>
            <a:r>
              <a:rPr lang="zh-CN" altLang="en-US" sz="1800" dirty="0">
                <a:solidFill>
                  <a:srgbClr val="000000"/>
                </a:solidFill>
                <a:latin typeface="+mn-lt"/>
                <a:ea typeface="+mn-ea"/>
                <a:cs typeface="+mn-ea"/>
                <a:sym typeface="+mn-lt"/>
              </a:rPr>
              <a:t>。</a:t>
            </a:r>
            <a:endParaRPr lang="en-US" altLang="zh-CN" sz="1800" dirty="0">
              <a:solidFill>
                <a:srgbClr val="000000"/>
              </a:solidFill>
              <a:latin typeface="+mn-lt"/>
              <a:ea typeface="+mn-ea"/>
              <a:cs typeface="+mn-ea"/>
              <a:sym typeface="+mn-lt"/>
            </a:endParaRPr>
          </a:p>
          <a:p>
            <a:pPr marL="285750" indent="-285750" fontAlgn="base">
              <a:lnSpc>
                <a:spcPct val="130000"/>
              </a:lnSpc>
              <a:spcBef>
                <a:spcPct val="0"/>
              </a:spcBef>
              <a:spcAft>
                <a:spcPct val="0"/>
              </a:spcAft>
              <a:buClr>
                <a:srgbClr val="3333FF"/>
              </a:buClr>
              <a:buSzPct val="90000"/>
              <a:buFont typeface="Wingdings" panose="05000000000000000000" pitchFamily="2" charset="2"/>
              <a:buChar char="l"/>
              <a:defRPr/>
            </a:pPr>
            <a:r>
              <a:rPr lang="zh-CN" altLang="en-US" sz="1800" dirty="0">
                <a:solidFill>
                  <a:srgbClr val="000000"/>
                </a:solidFill>
                <a:latin typeface="+mn-lt"/>
                <a:ea typeface="+mn-ea"/>
                <a:cs typeface="+mn-ea"/>
                <a:sym typeface="+mn-lt"/>
              </a:rPr>
              <a:t>若</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0</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1</a:t>
            </a:r>
            <a:r>
              <a:rPr lang="en-US" altLang="zh-CN" sz="1800" dirty="0">
                <a:solidFill>
                  <a:srgbClr val="333399"/>
                </a:solidFill>
                <a:latin typeface="+mn-lt"/>
                <a:ea typeface="+mn-ea"/>
                <a:cs typeface="+mn-ea"/>
                <a:sym typeface="+mn-lt"/>
              </a:rPr>
              <a:t> ≤</a:t>
            </a:r>
            <a:r>
              <a:rPr lang="en-US" altLang="zh-CN" sz="1800" dirty="0">
                <a:solidFill>
                  <a:srgbClr val="000000"/>
                </a:solidFill>
                <a:latin typeface="+mn-lt"/>
                <a:ea typeface="+mn-ea"/>
                <a:cs typeface="+mn-ea"/>
                <a:sym typeface="+mn-lt"/>
              </a:rPr>
              <a:t> </a:t>
            </a:r>
            <a:r>
              <a:rPr lang="en-US" altLang="zh-CN" sz="1800" dirty="0">
                <a:solidFill>
                  <a:srgbClr val="333399"/>
                </a:solidFill>
                <a:latin typeface="+mn-lt"/>
                <a:ea typeface="+mn-ea"/>
                <a:cs typeface="+mn-ea"/>
                <a:sym typeface="+mn-lt"/>
              </a:rPr>
              <a:t>… ≤</a:t>
            </a:r>
            <a:r>
              <a:rPr lang="en-US" altLang="zh-CN" sz="1800" dirty="0">
                <a:solidFill>
                  <a:srgbClr val="000000"/>
                </a:solidFill>
                <a:latin typeface="+mn-lt"/>
                <a:ea typeface="+mn-ea"/>
                <a:cs typeface="+mn-ea"/>
                <a:sym typeface="+mn-lt"/>
              </a:rPr>
              <a:t> </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i-1</a:t>
            </a:r>
            <a:r>
              <a:rPr lang="en-US" altLang="zh-CN" sz="1800" dirty="0">
                <a:solidFill>
                  <a:srgbClr val="333399"/>
                </a:solidFill>
                <a:latin typeface="+mn-lt"/>
                <a:ea typeface="+mn-ea"/>
                <a:cs typeface="+mn-ea"/>
                <a:sym typeface="+mn-lt"/>
              </a:rPr>
              <a:t> ≤</a:t>
            </a:r>
            <a:r>
              <a:rPr lang="en-US" altLang="zh-CN" sz="1800" dirty="0">
                <a:solidFill>
                  <a:srgbClr val="000000"/>
                </a:solidFill>
                <a:latin typeface="+mn-lt"/>
                <a:ea typeface="+mn-ea"/>
                <a:cs typeface="+mn-ea"/>
                <a:sym typeface="+mn-lt"/>
              </a:rPr>
              <a:t> </a:t>
            </a:r>
            <a:r>
              <a:rPr lang="en-US" altLang="zh-CN" sz="1800" dirty="0">
                <a:solidFill>
                  <a:srgbClr val="333399"/>
                </a:solidFill>
                <a:latin typeface="+mn-lt"/>
                <a:ea typeface="+mn-ea"/>
                <a:cs typeface="+mn-ea"/>
                <a:sym typeface="+mn-lt"/>
              </a:rPr>
              <a:t>a</a:t>
            </a:r>
            <a:r>
              <a:rPr lang="en-US" altLang="zh-CN" sz="1800" baseline="-25000" dirty="0">
                <a:solidFill>
                  <a:srgbClr val="333399"/>
                </a:solidFill>
                <a:latin typeface="+mn-lt"/>
                <a:ea typeface="+mn-ea"/>
                <a:cs typeface="+mn-ea"/>
                <a:sym typeface="+mn-lt"/>
              </a:rPr>
              <a:t>i</a:t>
            </a:r>
            <a:r>
              <a:rPr lang="zh-CN" altLang="en-US" sz="1800" dirty="0">
                <a:solidFill>
                  <a:srgbClr val="000000"/>
                </a:solidFill>
                <a:latin typeface="+mn-lt"/>
                <a:ea typeface="+mn-ea"/>
                <a:cs typeface="+mn-ea"/>
                <a:sym typeface="+mn-lt"/>
              </a:rPr>
              <a:t>，则不会发生数据交换，所以</a:t>
            </a:r>
            <a:r>
              <a:rPr lang="en-US" altLang="zh-CN" sz="1800" dirty="0">
                <a:solidFill>
                  <a:srgbClr val="000000"/>
                </a:solidFill>
                <a:latin typeface="+mn-lt"/>
                <a:ea typeface="+mn-ea"/>
                <a:cs typeface="+mn-ea"/>
                <a:sym typeface="+mn-lt"/>
              </a:rPr>
              <a:t>change</a:t>
            </a:r>
            <a:r>
              <a:rPr lang="zh-CN" altLang="en-US" sz="1800" dirty="0">
                <a:solidFill>
                  <a:srgbClr val="000000"/>
                </a:solidFill>
                <a:latin typeface="+mn-lt"/>
                <a:ea typeface="+mn-ea"/>
                <a:cs typeface="+mn-ea"/>
                <a:sym typeface="+mn-lt"/>
              </a:rPr>
              <a:t>不变，即已是递增有序，排序操作可就此结束；否则一定会发生数据的交换，</a:t>
            </a:r>
            <a:r>
              <a:rPr lang="en-US" altLang="zh-CN" sz="1800" dirty="0">
                <a:solidFill>
                  <a:srgbClr val="000000"/>
                </a:solidFill>
                <a:latin typeface="+mn-lt"/>
                <a:ea typeface="+mn-ea"/>
                <a:cs typeface="+mn-ea"/>
                <a:sym typeface="+mn-lt"/>
              </a:rPr>
              <a:t>change</a:t>
            </a:r>
            <a:r>
              <a:rPr lang="zh-CN" altLang="en-US" sz="1800" dirty="0">
                <a:solidFill>
                  <a:srgbClr val="000000"/>
                </a:solidFill>
                <a:latin typeface="+mn-lt"/>
                <a:ea typeface="+mn-ea"/>
                <a:cs typeface="+mn-ea"/>
                <a:sym typeface="+mn-lt"/>
              </a:rPr>
              <a:t>被修改为</a:t>
            </a:r>
            <a:r>
              <a:rPr lang="en-US" altLang="zh-CN" sz="1800" dirty="0">
                <a:solidFill>
                  <a:srgbClr val="000000"/>
                </a:solidFill>
                <a:latin typeface="+mn-lt"/>
                <a:ea typeface="+mn-ea"/>
                <a:cs typeface="+mn-ea"/>
                <a:sym typeface="+mn-lt"/>
              </a:rPr>
              <a:t>true</a:t>
            </a:r>
            <a:r>
              <a:rPr lang="zh-CN" altLang="en-US" sz="1800" dirty="0">
                <a:solidFill>
                  <a:srgbClr val="000000"/>
                </a:solidFill>
                <a:latin typeface="+mn-lt"/>
                <a:ea typeface="+mn-ea"/>
                <a:cs typeface="+mn-ea"/>
                <a:sym typeface="+mn-lt"/>
              </a:rPr>
              <a:t>，需要进行下一遍的处理。</a:t>
            </a:r>
          </a:p>
        </p:txBody>
      </p:sp>
      <p:grpSp>
        <p:nvGrpSpPr>
          <p:cNvPr id="10" name="组合 9">
            <a:extLst>
              <a:ext uri="{FF2B5EF4-FFF2-40B4-BE49-F238E27FC236}">
                <a16:creationId xmlns:a16="http://schemas.microsoft.com/office/drawing/2014/main" id="{FE64B580-8C3D-4079-98F1-EB2C0CD0DE86}"/>
              </a:ext>
            </a:extLst>
          </p:cNvPr>
          <p:cNvGrpSpPr/>
          <p:nvPr/>
        </p:nvGrpSpPr>
        <p:grpSpPr>
          <a:xfrm>
            <a:off x="7853533" y="576562"/>
            <a:ext cx="3632112" cy="525786"/>
            <a:chOff x="8720339" y="658360"/>
            <a:chExt cx="6746309" cy="567230"/>
          </a:xfrm>
        </p:grpSpPr>
        <p:sp>
          <p:nvSpPr>
            <p:cNvPr id="11" name="矩形: 圆角 10">
              <a:extLst>
                <a:ext uri="{FF2B5EF4-FFF2-40B4-BE49-F238E27FC236}">
                  <a16:creationId xmlns:a16="http://schemas.microsoft.com/office/drawing/2014/main" id="{5C9D5CE3-3737-4C5B-A07D-305110AB3546}"/>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文本框 12">
              <a:extLst>
                <a:ext uri="{FF2B5EF4-FFF2-40B4-BE49-F238E27FC236}">
                  <a16:creationId xmlns:a16="http://schemas.microsoft.com/office/drawing/2014/main" id="{73F589AF-E9B4-4B70-8E50-F19F40D96A27}"/>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375092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0"/>
            <a:ext cx="12192000" cy="150586"/>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a:extLst>
              <a:ext uri="{FF2B5EF4-FFF2-40B4-BE49-F238E27FC236}">
                <a16:creationId xmlns:a16="http://schemas.microsoft.com/office/drawing/2014/main" id="{1AC7FB7C-F7A7-41BB-9135-45633FEAB402}"/>
              </a:ext>
            </a:extLst>
          </p:cNvPr>
          <p:cNvSpPr txBox="1"/>
          <p:nvPr/>
        </p:nvSpPr>
        <p:spPr>
          <a:xfrm>
            <a:off x="6426200" y="422725"/>
            <a:ext cx="5394960" cy="584775"/>
          </a:xfrm>
          <a:prstGeom prst="rect">
            <a:avLst/>
          </a:prstGeom>
          <a:noFill/>
        </p:spPr>
        <p:txBody>
          <a:bodyPr wrap="square" rtlCol="0">
            <a:spAutoFit/>
          </a:bodyPr>
          <a:lstStyle/>
          <a:p>
            <a:pPr algn="ctr"/>
            <a:r>
              <a:rPr lang="zh-CN" altLang="en-US" sz="3200" dirty="0">
                <a:solidFill>
                  <a:srgbClr val="FF0000"/>
                </a:solidFill>
                <a:cs typeface="+mn-ea"/>
                <a:sym typeface="+mn-lt"/>
              </a:rPr>
              <a:t>什么是数据结构？</a:t>
            </a:r>
          </a:p>
        </p:txBody>
      </p:sp>
      <p:sp>
        <p:nvSpPr>
          <p:cNvPr id="4" name="矩形 3">
            <a:extLst>
              <a:ext uri="{FF2B5EF4-FFF2-40B4-BE49-F238E27FC236}">
                <a16:creationId xmlns:a16="http://schemas.microsoft.com/office/drawing/2014/main" id="{5F05A65B-46F7-46DB-B53A-A0A005AC32FA}"/>
              </a:ext>
            </a:extLst>
          </p:cNvPr>
          <p:cNvSpPr/>
          <p:nvPr/>
        </p:nvSpPr>
        <p:spPr>
          <a:xfrm>
            <a:off x="0" y="2682131"/>
            <a:ext cx="12065635" cy="2000548"/>
          </a:xfrm>
          <a:prstGeom prst="rect">
            <a:avLst/>
          </a:prstGeom>
        </p:spPr>
        <p:txBody>
          <a:bodyPr wrap="square">
            <a:spAutoFit/>
          </a:bodyPr>
          <a:lstStyle/>
          <a:p>
            <a:pPr algn="ctr"/>
            <a:r>
              <a:rPr lang="zh-CN" altLang="en-US" sz="4000" b="1" dirty="0">
                <a:solidFill>
                  <a:srgbClr val="3333FF"/>
                </a:solidFill>
                <a:cs typeface="+mn-ea"/>
                <a:sym typeface="+mn-lt"/>
              </a:rPr>
              <a:t>数据结构： </a:t>
            </a:r>
            <a:endParaRPr lang="en-US" altLang="zh-CN" sz="4000" b="1" dirty="0">
              <a:solidFill>
                <a:srgbClr val="3333FF"/>
              </a:solidFill>
              <a:cs typeface="+mn-ea"/>
              <a:sym typeface="+mn-lt"/>
            </a:endParaRPr>
          </a:p>
          <a:p>
            <a:pPr algn="ctr"/>
            <a:endParaRPr lang="en-US" altLang="zh-CN" sz="2800" b="1" dirty="0">
              <a:solidFill>
                <a:srgbClr val="3333FF"/>
              </a:solidFill>
              <a:cs typeface="+mn-ea"/>
              <a:sym typeface="+mn-lt"/>
            </a:endParaRPr>
          </a:p>
          <a:p>
            <a:pPr algn="ctr"/>
            <a:r>
              <a:rPr lang="zh-CN" altLang="en-US" sz="2800" b="1" dirty="0">
                <a:solidFill>
                  <a:srgbClr val="000000"/>
                </a:solidFill>
                <a:cs typeface="+mn-ea"/>
                <a:sym typeface="+mn-lt"/>
              </a:rPr>
              <a:t>研究</a:t>
            </a:r>
            <a:r>
              <a:rPr lang="zh-CN" altLang="en-US" sz="2800" b="1" dirty="0">
                <a:solidFill>
                  <a:srgbClr val="FF0000"/>
                </a:solidFill>
                <a:cs typeface="+mn-ea"/>
                <a:sym typeface="+mn-lt"/>
              </a:rPr>
              <a:t>非数值计算的程序设计问题</a:t>
            </a:r>
            <a:r>
              <a:rPr lang="zh-CN" altLang="en-US" sz="2800" b="1" dirty="0">
                <a:solidFill>
                  <a:srgbClr val="000000"/>
                </a:solidFill>
                <a:cs typeface="+mn-ea"/>
                <a:sym typeface="+mn-lt"/>
              </a:rPr>
              <a:t>中计算机操作对象以及它们之间的</a:t>
            </a:r>
            <a:r>
              <a:rPr lang="zh-CN" altLang="en-US" sz="2800" b="1" dirty="0">
                <a:solidFill>
                  <a:srgbClr val="FF0000"/>
                </a:solidFill>
                <a:cs typeface="+mn-ea"/>
                <a:sym typeface="+mn-lt"/>
              </a:rPr>
              <a:t>关系和操作</a:t>
            </a:r>
            <a:r>
              <a:rPr lang="zh-CN" altLang="en-US" sz="2800" b="1" dirty="0">
                <a:solidFill>
                  <a:srgbClr val="000000"/>
                </a:solidFill>
                <a:cs typeface="+mn-ea"/>
                <a:sym typeface="+mn-lt"/>
              </a:rPr>
              <a:t>的学科</a:t>
            </a:r>
            <a:endParaRPr lang="zh-CN" altLang="en-US" sz="2800" b="1" dirty="0"/>
          </a:p>
        </p:txBody>
      </p:sp>
    </p:spTree>
    <p:extLst>
      <p:ext uri="{BB962C8B-B14F-4D97-AF65-F5344CB8AC3E}">
        <p14:creationId xmlns:p14="http://schemas.microsoft.com/office/powerpoint/2010/main" val="2121279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5559549F-7CF4-4D6A-9CB4-BF59CA796234}"/>
              </a:ext>
            </a:extLst>
          </p:cNvPr>
          <p:cNvSpPr txBox="1">
            <a:spLocks noChangeArrowheads="1"/>
          </p:cNvSpPr>
          <p:nvPr/>
        </p:nvSpPr>
        <p:spPr bwMode="auto">
          <a:xfrm>
            <a:off x="2664560" y="1833913"/>
            <a:ext cx="8424863" cy="3693319"/>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a:buNone/>
            </a:pPr>
            <a:r>
              <a:rPr lang="en-US" altLang="zh-CN" sz="1800" b="0" dirty="0">
                <a:solidFill>
                  <a:srgbClr val="0000FF"/>
                </a:solidFill>
                <a:effectLst/>
                <a:latin typeface="Consolas" panose="020B0609020204030204" pitchFamily="49" charset="0"/>
              </a:rPr>
              <a:t>void</a:t>
            </a:r>
            <a:r>
              <a:rPr lang="en-US" altLang="zh-CN" sz="1800" b="0" dirty="0">
                <a:solidFill>
                  <a:srgbClr val="000000"/>
                </a:solidFill>
                <a:effectLst/>
                <a:latin typeface="Consolas" panose="020B0609020204030204" pitchFamily="49" charset="0"/>
              </a:rPr>
              <a:t>  </a:t>
            </a:r>
            <a:r>
              <a:rPr lang="en-US" altLang="zh-CN" sz="1800" b="0" dirty="0">
                <a:solidFill>
                  <a:srgbClr val="795E26"/>
                </a:solidFill>
                <a:effectLst/>
                <a:latin typeface="Consolas" panose="020B0609020204030204" pitchFamily="49" charset="0"/>
              </a:rPr>
              <a:t>bubble2</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a</a:t>
            </a:r>
            <a:r>
              <a:rPr lang="en-US" altLang="zh-CN" sz="1800" b="0" dirty="0">
                <a:solidFill>
                  <a:srgbClr val="0000FF"/>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 </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=n-</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do</a:t>
            </a:r>
            <a:r>
              <a:rPr lang="en-US" altLang="zh-CN" sz="1800" b="0" dirty="0">
                <a:solidFill>
                  <a:srgbClr val="000000"/>
                </a:solidFill>
                <a:effectLst/>
                <a:latin typeface="Consolas" panose="020B0609020204030204" pitchFamily="49" charset="0"/>
              </a:rPr>
              <a:t> { </a:t>
            </a:r>
          </a:p>
          <a:p>
            <a:pPr>
              <a:buNone/>
            </a:pPr>
            <a:r>
              <a:rPr lang="en-US" altLang="zh-CN" sz="1800" b="0" dirty="0">
                <a:solidFill>
                  <a:srgbClr val="000000"/>
                </a:solidFill>
                <a:effectLst/>
                <a:latin typeface="Consolas" panose="020B0609020204030204" pitchFamily="49" charset="0"/>
              </a:rPr>
              <a:t>       change=</a:t>
            </a:r>
            <a:r>
              <a:rPr lang="en-US" altLang="zh-CN" sz="1800" b="0" dirty="0">
                <a:solidFill>
                  <a:srgbClr val="0000FF"/>
                </a:solidFill>
                <a:effectLst/>
                <a:latin typeface="Consolas" panose="020B0609020204030204" pitchFamily="49" charset="0"/>
              </a:rPr>
              <a:t>FALSE</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 </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n-1</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0</a:t>
            </a:r>
            <a:r>
              <a:rPr lang="zh-CN" altLang="en-US" sz="1800" b="0" dirty="0">
                <a:solidFill>
                  <a:srgbClr val="000000"/>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j&lt;</a:t>
            </a:r>
            <a:r>
              <a:rPr lang="en-US" altLang="zh-CN" sz="1800" b="0" dirty="0" err="1">
                <a:solidFill>
                  <a:srgbClr val="000000"/>
                </a:solidFill>
                <a:effectLst/>
                <a:latin typeface="Consolas" panose="020B0609020204030204" pitchFamily="49" charset="0"/>
              </a:rPr>
              <a:t>i</a:t>
            </a:r>
            <a:r>
              <a:rPr lang="zh-CN" altLang="en-US" sz="1800" b="0" dirty="0">
                <a:solidFill>
                  <a:srgbClr val="000000"/>
                </a:solidFill>
                <a:effectLst/>
                <a:latin typeface="Consolas" panose="020B0609020204030204" pitchFamily="49" charset="0"/>
              </a:rPr>
              <a:t>；</a:t>
            </a:r>
            <a:r>
              <a:rPr lang="en-US" altLang="zh-CN" sz="1800" b="0" dirty="0">
                <a:solidFill>
                  <a:srgbClr val="000000"/>
                </a:solidFill>
                <a:effectLst/>
                <a:latin typeface="Consolas" panose="020B0609020204030204" pitchFamily="49" charset="0"/>
              </a:rPr>
              <a:t>++j</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//n-1</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if</a:t>
            </a:r>
            <a:r>
              <a:rPr lang="en-US" altLang="zh-CN" sz="1800" b="0" dirty="0">
                <a:solidFill>
                  <a:srgbClr val="000000"/>
                </a:solidFill>
                <a:effectLst/>
                <a:latin typeface="Consolas" panose="020B0609020204030204" pitchFamily="49" charset="0"/>
              </a:rPr>
              <a:t>(</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[j]&gt;</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//n-1</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 </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 &lt;--&gt; </a:t>
            </a:r>
            <a:r>
              <a:rPr lang="en-US" altLang="zh-CN" sz="1800" b="0" dirty="0">
                <a:solidFill>
                  <a:srgbClr val="001080"/>
                </a:solidFill>
                <a:effectLst/>
                <a:latin typeface="Consolas" panose="020B0609020204030204" pitchFamily="49" charset="0"/>
              </a:rPr>
              <a:t>a</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0 </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change=</a:t>
            </a:r>
            <a:r>
              <a:rPr lang="en-US" altLang="zh-CN" sz="1800" b="0" dirty="0">
                <a:solidFill>
                  <a:srgbClr val="0000FF"/>
                </a:solidFill>
                <a:effectLst/>
                <a:latin typeface="Consolas" panose="020B0609020204030204" pitchFamily="49" charset="0"/>
              </a:rPr>
              <a:t>TRUE</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0 </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a:t>
            </a:r>
          </a:p>
          <a:p>
            <a:pPr>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while</a:t>
            </a:r>
            <a:r>
              <a:rPr lang="en-US" altLang="zh-CN" sz="1800" b="0" dirty="0">
                <a:solidFill>
                  <a:srgbClr val="000000"/>
                </a:solidFill>
                <a:effectLst/>
                <a:latin typeface="Consolas" panose="020B0609020204030204" pitchFamily="49" charset="0"/>
              </a:rPr>
              <a:t>(change &amp;&amp; --</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&gt;=</a:t>
            </a:r>
            <a:r>
              <a:rPr lang="en-US" altLang="zh-CN" sz="1800" b="0" dirty="0">
                <a:solidFill>
                  <a:srgbClr val="098658"/>
                </a:solidFill>
                <a:effectLst/>
                <a:latin typeface="Consolas" panose="020B0609020204030204" pitchFamily="49" charset="0"/>
              </a:rPr>
              <a:t>1</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 1 </a:t>
            </a:r>
            <a:r>
              <a:rPr lang="zh-CN" altLang="en-US" sz="1800" b="0" dirty="0">
                <a:solidFill>
                  <a:srgbClr val="008000"/>
                </a:solidFill>
                <a:effectLst/>
                <a:latin typeface="Consolas" panose="020B0609020204030204" pitchFamily="49" charset="0"/>
              </a:rPr>
              <a:t>或</a:t>
            </a:r>
            <a:r>
              <a:rPr lang="en-US" altLang="zh-CN" sz="1800" b="0" dirty="0">
                <a:solidFill>
                  <a:srgbClr val="008000"/>
                </a:solidFill>
                <a:effectLst/>
                <a:latin typeface="Consolas" panose="020B0609020204030204" pitchFamily="49" charset="0"/>
              </a:rPr>
              <a:t>n-1</a:t>
            </a:r>
            <a:endParaRPr lang="en-US" altLang="zh-CN" sz="1800" b="0" dirty="0">
              <a:solidFill>
                <a:srgbClr val="000000"/>
              </a:solidFill>
              <a:effectLst/>
              <a:latin typeface="Consolas" panose="020B0609020204030204" pitchFamily="49" charset="0"/>
            </a:endParaRPr>
          </a:p>
          <a:p>
            <a:pPr>
              <a:buNone/>
            </a:pPr>
            <a:r>
              <a:rPr lang="en-US" altLang="zh-CN" sz="1800" b="0" dirty="0">
                <a:solidFill>
                  <a:srgbClr val="000000"/>
                </a:solidFill>
                <a:effectLst/>
                <a:latin typeface="Consolas" panose="020B0609020204030204" pitchFamily="49" charset="0"/>
              </a:rPr>
              <a:t> }        </a:t>
            </a:r>
          </a:p>
        </p:txBody>
      </p:sp>
      <p:sp>
        <p:nvSpPr>
          <p:cNvPr id="10" name="文本框 9">
            <a:extLst>
              <a:ext uri="{FF2B5EF4-FFF2-40B4-BE49-F238E27FC236}">
                <a16:creationId xmlns:a16="http://schemas.microsoft.com/office/drawing/2014/main" id="{62A78D40-069A-4931-A5BF-6AA87A11712B}"/>
              </a:ext>
            </a:extLst>
          </p:cNvPr>
          <p:cNvSpPr txBox="1"/>
          <p:nvPr/>
        </p:nvSpPr>
        <p:spPr>
          <a:xfrm>
            <a:off x="4010241" y="5256980"/>
            <a:ext cx="5616676" cy="1253485"/>
          </a:xfrm>
          <a:prstGeom prst="rect">
            <a:avLst/>
          </a:prstGeom>
          <a:noFill/>
          <a:ln w="28575">
            <a:noFill/>
          </a:ln>
        </p:spPr>
        <p:txBody>
          <a:bodyPr wrap="square">
            <a:spAutoFit/>
          </a:bodyPr>
          <a:lstStyle/>
          <a:p>
            <a:pPr algn="ctr" fontAlgn="base">
              <a:lnSpc>
                <a:spcPct val="130000"/>
              </a:lnSpc>
              <a:spcBef>
                <a:spcPct val="0"/>
              </a:spcBef>
              <a:spcAft>
                <a:spcPct val="0"/>
              </a:spcAft>
              <a:defRPr/>
            </a:pPr>
            <a:r>
              <a:rPr lang="zh-CN" altLang="en-US" sz="2000" dirty="0">
                <a:solidFill>
                  <a:srgbClr val="FF0000"/>
                </a:solidFill>
                <a:cs typeface="+mn-ea"/>
                <a:sym typeface="+mn-lt"/>
              </a:rPr>
              <a:t>最好情况：   </a:t>
            </a:r>
            <a:r>
              <a:rPr lang="en-US" altLang="zh-CN" sz="2000" dirty="0">
                <a:solidFill>
                  <a:srgbClr val="FF0000"/>
                </a:solidFill>
                <a:cs typeface="+mn-ea"/>
                <a:sym typeface="+mn-lt"/>
              </a:rPr>
              <a:t>T</a:t>
            </a:r>
            <a:r>
              <a:rPr lang="zh-CN" altLang="en-US" sz="2000" baseline="-25000" dirty="0">
                <a:solidFill>
                  <a:srgbClr val="FF0000"/>
                </a:solidFill>
                <a:cs typeface="+mn-ea"/>
                <a:sym typeface="+mn-lt"/>
              </a:rPr>
              <a:t>最好</a:t>
            </a:r>
            <a:r>
              <a:rPr lang="en-US" altLang="zh-CN" sz="2000" dirty="0">
                <a:solidFill>
                  <a:srgbClr val="FF0000"/>
                </a:solidFill>
                <a:cs typeface="+mn-ea"/>
                <a:sym typeface="+mn-lt"/>
              </a:rPr>
              <a:t>(n) = O(f</a:t>
            </a:r>
            <a:r>
              <a:rPr lang="zh-CN" altLang="en-US" sz="2000" baseline="-25000" dirty="0">
                <a:solidFill>
                  <a:srgbClr val="FF0000"/>
                </a:solidFill>
                <a:cs typeface="+mn-ea"/>
                <a:sym typeface="+mn-lt"/>
              </a:rPr>
              <a:t>最好</a:t>
            </a:r>
            <a:r>
              <a:rPr lang="en-US" altLang="zh-CN" sz="2000" dirty="0">
                <a:solidFill>
                  <a:srgbClr val="FF0000"/>
                </a:solidFill>
                <a:cs typeface="+mn-ea"/>
                <a:sym typeface="+mn-lt"/>
              </a:rPr>
              <a:t>(n)) = O(n)</a:t>
            </a:r>
          </a:p>
          <a:p>
            <a:pPr algn="ctr" fontAlgn="base">
              <a:lnSpc>
                <a:spcPct val="130000"/>
              </a:lnSpc>
              <a:spcBef>
                <a:spcPct val="0"/>
              </a:spcBef>
              <a:spcAft>
                <a:spcPct val="0"/>
              </a:spcAft>
              <a:defRPr/>
            </a:pPr>
            <a:r>
              <a:rPr lang="zh-CN" altLang="en-US" sz="2000" dirty="0">
                <a:solidFill>
                  <a:srgbClr val="FF0000"/>
                </a:solidFill>
                <a:cs typeface="+mn-ea"/>
                <a:sym typeface="+mn-lt"/>
              </a:rPr>
              <a:t> 最坏情况：   </a:t>
            </a:r>
            <a:r>
              <a:rPr lang="en-US" altLang="zh-CN" sz="2000" dirty="0">
                <a:solidFill>
                  <a:srgbClr val="FF0000"/>
                </a:solidFill>
                <a:cs typeface="+mn-ea"/>
                <a:sym typeface="+mn-lt"/>
              </a:rPr>
              <a:t>T</a:t>
            </a:r>
            <a:r>
              <a:rPr lang="zh-CN" altLang="en-US" sz="2000" baseline="-25000" dirty="0">
                <a:solidFill>
                  <a:srgbClr val="FF0000"/>
                </a:solidFill>
                <a:cs typeface="+mn-ea"/>
                <a:sym typeface="+mn-lt"/>
              </a:rPr>
              <a:t>最坏</a:t>
            </a:r>
            <a:r>
              <a:rPr lang="en-US" altLang="zh-CN" sz="2000" dirty="0">
                <a:solidFill>
                  <a:srgbClr val="FF0000"/>
                </a:solidFill>
                <a:cs typeface="+mn-ea"/>
                <a:sym typeface="+mn-lt"/>
              </a:rPr>
              <a:t>(n) = O(f</a:t>
            </a:r>
            <a:r>
              <a:rPr lang="zh-CN" altLang="en-US" sz="2000" baseline="-25000" dirty="0">
                <a:solidFill>
                  <a:srgbClr val="FF0000"/>
                </a:solidFill>
                <a:cs typeface="+mn-ea"/>
                <a:sym typeface="+mn-lt"/>
              </a:rPr>
              <a:t>最坏</a:t>
            </a:r>
            <a:r>
              <a:rPr lang="en-US" altLang="zh-CN" sz="2000" dirty="0">
                <a:solidFill>
                  <a:srgbClr val="FF0000"/>
                </a:solidFill>
                <a:cs typeface="+mn-ea"/>
                <a:sym typeface="+mn-lt"/>
              </a:rPr>
              <a:t>(n)) = O(n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a:t>
            </a:r>
          </a:p>
          <a:p>
            <a:pPr algn="ctr" fontAlgn="base">
              <a:lnSpc>
                <a:spcPct val="130000"/>
              </a:lnSpc>
              <a:spcBef>
                <a:spcPct val="0"/>
              </a:spcBef>
              <a:spcAft>
                <a:spcPct val="0"/>
              </a:spcAft>
              <a:defRPr/>
            </a:pPr>
            <a:r>
              <a:rPr lang="zh-CN" altLang="en-US" sz="2000" dirty="0">
                <a:solidFill>
                  <a:srgbClr val="FF0000"/>
                </a:solidFill>
                <a:cs typeface="+mn-ea"/>
                <a:sym typeface="+mn-lt"/>
              </a:rPr>
              <a:t> 算法时间复杂度： </a:t>
            </a:r>
            <a:r>
              <a:rPr lang="en-US" altLang="zh-CN" sz="2000" dirty="0">
                <a:solidFill>
                  <a:srgbClr val="FF0000"/>
                </a:solidFill>
                <a:cs typeface="+mn-ea"/>
                <a:sym typeface="+mn-lt"/>
              </a:rPr>
              <a:t>T(n) = T</a:t>
            </a:r>
            <a:r>
              <a:rPr lang="zh-CN" altLang="en-US" sz="2000" baseline="-25000" dirty="0">
                <a:solidFill>
                  <a:srgbClr val="FF0000"/>
                </a:solidFill>
                <a:cs typeface="+mn-ea"/>
                <a:sym typeface="+mn-lt"/>
              </a:rPr>
              <a:t>最坏</a:t>
            </a:r>
            <a:r>
              <a:rPr lang="en-US" altLang="zh-CN" sz="2000" dirty="0">
                <a:solidFill>
                  <a:srgbClr val="FF0000"/>
                </a:solidFill>
                <a:cs typeface="+mn-ea"/>
                <a:sym typeface="+mn-lt"/>
              </a:rPr>
              <a:t>(n) = O(n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 </a:t>
            </a:r>
          </a:p>
        </p:txBody>
      </p:sp>
      <p:sp>
        <p:nvSpPr>
          <p:cNvPr id="12" name="文本框 11">
            <a:extLst>
              <a:ext uri="{FF2B5EF4-FFF2-40B4-BE49-F238E27FC236}">
                <a16:creationId xmlns:a16="http://schemas.microsoft.com/office/drawing/2014/main" id="{9D084962-0D68-410A-B9D9-B3824387A36F}"/>
              </a:ext>
            </a:extLst>
          </p:cNvPr>
          <p:cNvSpPr txBox="1"/>
          <p:nvPr/>
        </p:nvSpPr>
        <p:spPr>
          <a:xfrm>
            <a:off x="2133207" y="1384621"/>
            <a:ext cx="7925585" cy="453266"/>
          </a:xfrm>
          <a:prstGeom prst="rect">
            <a:avLst/>
          </a:prstGeom>
          <a:noFill/>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例</a:t>
            </a:r>
            <a:r>
              <a:rPr kumimoji="0" lang="en-US" altLang="zh-CN" sz="2000" b="1" i="0" u="none" strike="noStrike" kern="1200" cap="none" spc="0" normalizeH="0" baseline="0" noProof="0" dirty="0">
                <a:ln>
                  <a:noFill/>
                </a:ln>
                <a:solidFill>
                  <a:srgbClr val="000000"/>
                </a:solidFill>
                <a:effectLst/>
                <a:uLnTx/>
                <a:uFillTx/>
                <a:cs typeface="+mn-ea"/>
                <a:sym typeface="+mn-lt"/>
              </a:rPr>
              <a:t>6  </a:t>
            </a:r>
            <a:r>
              <a:rPr kumimoji="0" lang="zh-CN" altLang="en-US" sz="2000" b="1" i="0" u="none" strike="noStrike" kern="1200" cap="none" spc="0" normalizeH="0" baseline="0" noProof="0" dirty="0">
                <a:ln>
                  <a:noFill/>
                </a:ln>
                <a:solidFill>
                  <a:srgbClr val="000000"/>
                </a:solidFill>
                <a:effectLst/>
                <a:uLnTx/>
                <a:uFillTx/>
                <a:cs typeface="+mn-ea"/>
                <a:sym typeface="+mn-lt"/>
              </a:rPr>
              <a:t>改进的冒泡排序的“类</a:t>
            </a:r>
            <a:r>
              <a:rPr kumimoji="0" lang="en-US" altLang="zh-CN" sz="2000" b="1" i="0" u="none" strike="noStrike" kern="1200" cap="none" spc="0" normalizeH="0" baseline="0" noProof="0" dirty="0">
                <a:ln>
                  <a:noFill/>
                </a:ln>
                <a:solidFill>
                  <a:srgbClr val="000000"/>
                </a:solidFill>
                <a:effectLst/>
                <a:uLnTx/>
                <a:uFillTx/>
                <a:cs typeface="+mn-ea"/>
                <a:sym typeface="+mn-lt"/>
              </a:rPr>
              <a:t>C</a:t>
            </a:r>
            <a:r>
              <a:rPr kumimoji="0" lang="zh-CN" altLang="en-US" sz="2000" b="1" i="0" u="none" strike="noStrike" kern="1200" cap="none" spc="0" normalizeH="0" baseline="0" noProof="0" dirty="0">
                <a:ln>
                  <a:noFill/>
                </a:ln>
                <a:solidFill>
                  <a:srgbClr val="000000"/>
                </a:solidFill>
                <a:effectLst/>
                <a:uLnTx/>
                <a:uFillTx/>
                <a:cs typeface="+mn-ea"/>
                <a:sym typeface="+mn-lt"/>
              </a:rPr>
              <a:t>语言”算法时间复杂度分析。</a:t>
            </a:r>
          </a:p>
        </p:txBody>
      </p:sp>
      <p:sp>
        <p:nvSpPr>
          <p:cNvPr id="8" name="文本框 7">
            <a:extLst>
              <a:ext uri="{FF2B5EF4-FFF2-40B4-BE49-F238E27FC236}">
                <a16:creationId xmlns:a16="http://schemas.microsoft.com/office/drawing/2014/main" id="{4D94C82E-122D-4B85-9B84-D8F39B7B60C5}"/>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1" name="组合 10">
            <a:extLst>
              <a:ext uri="{FF2B5EF4-FFF2-40B4-BE49-F238E27FC236}">
                <a16:creationId xmlns:a16="http://schemas.microsoft.com/office/drawing/2014/main" id="{59E8AA70-02CD-4348-AC67-7E5A8DA7DA33}"/>
              </a:ext>
            </a:extLst>
          </p:cNvPr>
          <p:cNvGrpSpPr/>
          <p:nvPr/>
        </p:nvGrpSpPr>
        <p:grpSpPr>
          <a:xfrm>
            <a:off x="1485900" y="1155700"/>
            <a:ext cx="10706100" cy="108000"/>
            <a:chOff x="1485900" y="1155700"/>
            <a:chExt cx="10706100" cy="108000"/>
          </a:xfrm>
        </p:grpSpPr>
        <p:sp>
          <p:nvSpPr>
            <p:cNvPr id="13" name="矩形 12">
              <a:extLst>
                <a:ext uri="{FF2B5EF4-FFF2-40B4-BE49-F238E27FC236}">
                  <a16:creationId xmlns:a16="http://schemas.microsoft.com/office/drawing/2014/main" id="{77521D51-3766-45E5-906B-DA3DE399D583}"/>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C3443ADD-5B44-4613-A118-E13E4328A543}"/>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180DE3B7-4E18-48B5-99F1-F06187C726C2}"/>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16" name="组合 15">
            <a:extLst>
              <a:ext uri="{FF2B5EF4-FFF2-40B4-BE49-F238E27FC236}">
                <a16:creationId xmlns:a16="http://schemas.microsoft.com/office/drawing/2014/main" id="{1C3AF97F-8F61-4E20-A024-315991E92E89}"/>
              </a:ext>
            </a:extLst>
          </p:cNvPr>
          <p:cNvGrpSpPr/>
          <p:nvPr/>
        </p:nvGrpSpPr>
        <p:grpSpPr>
          <a:xfrm>
            <a:off x="7853533" y="576562"/>
            <a:ext cx="3632112" cy="525786"/>
            <a:chOff x="8720339" y="658360"/>
            <a:chExt cx="6746309" cy="567230"/>
          </a:xfrm>
        </p:grpSpPr>
        <p:sp>
          <p:nvSpPr>
            <p:cNvPr id="17" name="矩形: 圆角 16">
              <a:extLst>
                <a:ext uri="{FF2B5EF4-FFF2-40B4-BE49-F238E27FC236}">
                  <a16:creationId xmlns:a16="http://schemas.microsoft.com/office/drawing/2014/main" id="{85F3E9CC-2AC9-4823-8A10-313917C01398}"/>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文本框 17">
              <a:extLst>
                <a:ext uri="{FF2B5EF4-FFF2-40B4-BE49-F238E27FC236}">
                  <a16:creationId xmlns:a16="http://schemas.microsoft.com/office/drawing/2014/main" id="{05D3BA7F-1955-4876-A904-6534DC64C1E5}"/>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40043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BCB49B71-2E1D-49F9-8B5A-076C0D64C922}"/>
              </a:ext>
            </a:extLst>
          </p:cNvPr>
          <p:cNvSpPr>
            <a:spLocks noChangeArrowheads="1"/>
          </p:cNvSpPr>
          <p:nvPr/>
        </p:nvSpPr>
        <p:spPr bwMode="auto">
          <a:xfrm>
            <a:off x="2787929" y="1899348"/>
            <a:ext cx="8915400" cy="4741863"/>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indent="0">
              <a:buNone/>
            </a:pPr>
            <a:r>
              <a:rPr lang="zh-CN" altLang="en-US" sz="1800" dirty="0">
                <a:solidFill>
                  <a:srgbClr val="000000"/>
                </a:solidFill>
                <a:latin typeface="+mn-lt"/>
                <a:ea typeface="+mn-ea"/>
                <a:cs typeface="+mn-ea"/>
                <a:sym typeface="+mn-lt"/>
              </a:rPr>
              <a:t>算法</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a:t>
            </a:r>
            <a:r>
              <a:rPr lang="en-US" altLang="zh-CN" sz="1800" b="0" dirty="0">
                <a:solidFill>
                  <a:srgbClr val="0000FF"/>
                </a:solidFill>
                <a:effectLst/>
                <a:latin typeface="Consolas" panose="020B0609020204030204" pitchFamily="49" charset="0"/>
              </a:rPr>
              <a:t>long</a:t>
            </a:r>
            <a:r>
              <a:rPr lang="en-US" altLang="zh-CN"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sum_of_fac</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endParaRPr lang="zh-CN" altLang="en-US" sz="1800" b="0" dirty="0">
              <a:solidFill>
                <a:srgbClr val="000000"/>
              </a:solidFill>
              <a:effectLst/>
              <a:latin typeface="Consolas" panose="020B0609020204030204" pitchFamily="49" charset="0"/>
            </a:endParaRPr>
          </a:p>
          <a:p>
            <a:pPr marL="0" indent="0">
              <a:buNone/>
            </a:pPr>
            <a:r>
              <a:rPr lang="en-US" altLang="zh-CN" sz="1800" b="0" dirty="0">
                <a:solidFill>
                  <a:srgbClr val="000000"/>
                </a:solidFill>
                <a:effectLst/>
                <a:latin typeface="Consolas" panose="020B0609020204030204" pitchFamily="49" charset="0"/>
              </a:rPr>
              <a:t>{ </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long</a:t>
            </a:r>
            <a:r>
              <a:rPr lang="en-US" altLang="zh-CN" sz="1800" b="0" dirty="0">
                <a:solidFill>
                  <a:srgbClr val="000000"/>
                </a:solidFill>
                <a:effectLst/>
                <a:latin typeface="Consolas" panose="020B0609020204030204" pitchFamily="49" charset="0"/>
              </a:rPr>
              <a:t> s=</a:t>
            </a:r>
            <a:r>
              <a:rPr lang="en-US" altLang="zh-CN" sz="1800" b="0" dirty="0">
                <a:solidFill>
                  <a:srgbClr val="098658"/>
                </a:solidFill>
                <a:effectLst/>
                <a:latin typeface="Consolas" panose="020B0609020204030204" pitchFamily="49" charset="0"/>
              </a:rPr>
              <a:t>0</a:t>
            </a:r>
            <a:r>
              <a:rPr lang="en-US" altLang="zh-CN" sz="1800" b="0" dirty="0">
                <a:solidFill>
                  <a:srgbClr val="000000"/>
                </a:solidFill>
                <a:effectLst/>
                <a:latin typeface="Consolas" panose="020B0609020204030204" pitchFamily="49" charset="0"/>
              </a:rPr>
              <a:t>,t,i,j;</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;i&lt;=</a:t>
            </a:r>
            <a:r>
              <a:rPr lang="en-US" altLang="zh-CN" sz="1800" b="0" dirty="0" err="1">
                <a:solidFill>
                  <a:srgbClr val="000000"/>
                </a:solidFill>
                <a:effectLst/>
                <a:latin typeface="Consolas" panose="020B0609020204030204" pitchFamily="49" charset="0"/>
              </a:rPr>
              <a:t>n;i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marL="0" indent="0">
              <a:buNone/>
            </a:pPr>
            <a:r>
              <a:rPr lang="en-US" altLang="zh-CN" sz="1800" b="0" dirty="0">
                <a:solidFill>
                  <a:srgbClr val="000000"/>
                </a:solidFill>
                <a:effectLst/>
                <a:latin typeface="Consolas" panose="020B0609020204030204" pitchFamily="49" charset="0"/>
              </a:rPr>
              <a:t>    t=</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(j=</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;j&lt;=</a:t>
            </a:r>
            <a:r>
              <a:rPr lang="en-US" altLang="zh-CN" sz="1800" b="0" dirty="0" err="1">
                <a:solidFill>
                  <a:srgbClr val="000000"/>
                </a:solidFill>
                <a:effectLst/>
                <a:latin typeface="Consolas" panose="020B0609020204030204" pitchFamily="49" charset="0"/>
              </a:rPr>
              <a:t>i;j</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t*=j;                    </a:t>
            </a:r>
            <a:r>
              <a:rPr lang="en-US" altLang="zh-CN" sz="1800" b="0" dirty="0">
                <a:solidFill>
                  <a:srgbClr val="008000"/>
                </a:solidFill>
                <a:effectLst/>
                <a:latin typeface="Consolas" panose="020B0609020204030204" pitchFamily="49" charset="0"/>
              </a:rPr>
              <a:t>//n*(n+1</a:t>
            </a:r>
            <a:r>
              <a:rPr lang="zh-CN" altLang="en-US" sz="1800" b="0" dirty="0">
                <a:solidFill>
                  <a:srgbClr val="008000"/>
                </a:solidFill>
                <a:effectLst/>
                <a:latin typeface="Consolas" panose="020B0609020204030204" pitchFamily="49" charset="0"/>
              </a:rPr>
              <a:t>）</a:t>
            </a:r>
            <a:r>
              <a:rPr lang="en-US" altLang="zh-CN" sz="1800" b="0" dirty="0">
                <a:solidFill>
                  <a:srgbClr val="008000"/>
                </a:solidFill>
                <a:effectLst/>
                <a:latin typeface="Consolas" panose="020B0609020204030204" pitchFamily="49" charset="0"/>
              </a:rPr>
              <a:t>/2</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return</a:t>
            </a:r>
            <a:r>
              <a:rPr lang="en-US" altLang="zh-CN" sz="1800" b="0" dirty="0">
                <a:solidFill>
                  <a:srgbClr val="000000"/>
                </a:solidFill>
                <a:effectLst/>
                <a:latin typeface="Consolas" panose="020B0609020204030204" pitchFamily="49" charset="0"/>
              </a:rPr>
              <a:t> (s</a:t>
            </a:r>
            <a:r>
              <a:rPr lang="en-US" altLang="zh-CN" sz="1800" dirty="0">
                <a:solidFill>
                  <a:srgbClr val="000000"/>
                </a:solidFill>
                <a:latin typeface="Consolas" panose="020B0609020204030204" pitchFamily="49" charset="0"/>
              </a:rPr>
              <a:t>)</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//1</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en-US" altLang="zh-CN" sz="1800" b="0" dirty="0">
                <a:solidFill>
                  <a:srgbClr val="000000"/>
                </a:solidFill>
                <a:effectLst/>
                <a:latin typeface="Consolas" panose="020B0609020204030204" pitchFamily="49" charset="0"/>
              </a:rPr>
              <a:t>}</a:t>
            </a:r>
          </a:p>
          <a:p>
            <a:pPr marL="0" indent="0">
              <a:buNone/>
            </a:pPr>
            <a:br>
              <a:rPr lang="en-US" altLang="zh-CN" sz="1800" b="0" dirty="0">
                <a:solidFill>
                  <a:srgbClr val="000000"/>
                </a:solidFill>
                <a:effectLst/>
                <a:latin typeface="Consolas" panose="020B0609020204030204" pitchFamily="49" charset="0"/>
              </a:rPr>
            </a:br>
            <a:endParaRPr lang="en-US" altLang="zh-CN" sz="1800" b="0" dirty="0">
              <a:solidFill>
                <a:srgbClr val="000000"/>
              </a:solidFill>
              <a:effectLst/>
              <a:latin typeface="Consolas" panose="020B0609020204030204" pitchFamily="49" charset="0"/>
            </a:endParaRPr>
          </a:p>
          <a:p>
            <a:pPr marL="0" indent="0" eaLnBrk="0" fontAlgn="base" hangingPunct="0">
              <a:spcAft>
                <a:spcPct val="0"/>
              </a:spcAft>
              <a:buClr>
                <a:srgbClr val="3333CC"/>
              </a:buClr>
              <a:buFont typeface="Wingdings" panose="05000000000000000000" pitchFamily="2" charset="2"/>
              <a:buNone/>
              <a:defRPr/>
            </a:pPr>
            <a:br>
              <a:rPr lang="en-US" altLang="zh-CN" sz="1800" dirty="0">
                <a:solidFill>
                  <a:srgbClr val="000000"/>
                </a:solidFill>
                <a:latin typeface="+mn-lt"/>
                <a:ea typeface="+mn-ea"/>
                <a:cs typeface="+mn-ea"/>
                <a:sym typeface="+mn-lt"/>
              </a:rPr>
            </a:br>
            <a:endParaRPr lang="en-US" altLang="zh-CN" sz="1800" dirty="0">
              <a:solidFill>
                <a:srgbClr val="000000"/>
              </a:solidFill>
              <a:latin typeface="+mn-lt"/>
              <a:ea typeface="+mn-ea"/>
              <a:cs typeface="+mn-ea"/>
              <a:sym typeface="+mn-lt"/>
            </a:endParaRPr>
          </a:p>
          <a:p>
            <a:pPr fontAlgn="base">
              <a:lnSpc>
                <a:spcPct val="130000"/>
              </a:lnSpc>
              <a:spcBef>
                <a:spcPct val="0"/>
              </a:spcBef>
              <a:spcAft>
                <a:spcPct val="0"/>
              </a:spcAft>
              <a:buClr>
                <a:srgbClr val="3333CC"/>
              </a:buClr>
              <a:buSzPct val="75000"/>
              <a:buFont typeface="Wingdings" panose="05000000000000000000" pitchFamily="2" charset="2"/>
              <a:buNone/>
              <a:defRPr/>
            </a:pPr>
            <a:r>
              <a:rPr lang="en-US" altLang="zh-CN" sz="1800" dirty="0">
                <a:solidFill>
                  <a:srgbClr val="000000"/>
                </a:solidFill>
                <a:latin typeface="+mn-lt"/>
                <a:ea typeface="+mn-ea"/>
                <a:cs typeface="+mn-ea"/>
                <a:sym typeface="+mn-lt"/>
              </a:rPr>
              <a:t>        </a:t>
            </a:r>
          </a:p>
        </p:txBody>
      </p:sp>
      <p:sp>
        <p:nvSpPr>
          <p:cNvPr id="12" name="Rectangle 3">
            <a:extLst>
              <a:ext uri="{FF2B5EF4-FFF2-40B4-BE49-F238E27FC236}">
                <a16:creationId xmlns:a16="http://schemas.microsoft.com/office/drawing/2014/main" id="{C3F8EE19-1FFE-40C3-959A-D630A435AE33}"/>
              </a:ext>
            </a:extLst>
          </p:cNvPr>
          <p:cNvSpPr>
            <a:spLocks noChangeArrowheads="1"/>
          </p:cNvSpPr>
          <p:nvPr/>
        </p:nvSpPr>
        <p:spPr bwMode="auto">
          <a:xfrm>
            <a:off x="3291068" y="3516198"/>
            <a:ext cx="2412148" cy="1035749"/>
          </a:xfrm>
          <a:prstGeom prst="rect">
            <a:avLst/>
          </a:prstGeom>
          <a:noFill/>
          <a:ln w="9525">
            <a:solidFill>
              <a:srgbClr val="FF66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Tx/>
              <a:buSzTx/>
              <a:buFontTx/>
              <a:buNone/>
              <a:defRPr/>
            </a:pPr>
            <a:endParaRPr lang="zh-CN" altLang="en-US" sz="2400">
              <a:solidFill>
                <a:srgbClr val="000000"/>
              </a:solidFill>
              <a:latin typeface="+mn-lt"/>
              <a:ea typeface="+mn-ea"/>
              <a:cs typeface="+mn-ea"/>
              <a:sym typeface="+mn-lt"/>
            </a:endParaRPr>
          </a:p>
        </p:txBody>
      </p:sp>
      <p:sp>
        <p:nvSpPr>
          <p:cNvPr id="13" name="AutoShape 4">
            <a:extLst>
              <a:ext uri="{FF2B5EF4-FFF2-40B4-BE49-F238E27FC236}">
                <a16:creationId xmlns:a16="http://schemas.microsoft.com/office/drawing/2014/main" id="{03EC3391-DB44-4659-81D9-97EAB493DF4F}"/>
              </a:ext>
            </a:extLst>
          </p:cNvPr>
          <p:cNvSpPr>
            <a:spLocks noChangeArrowheads="1"/>
          </p:cNvSpPr>
          <p:nvPr/>
        </p:nvSpPr>
        <p:spPr bwMode="auto">
          <a:xfrm>
            <a:off x="2133472" y="4797431"/>
            <a:ext cx="814388" cy="504825"/>
          </a:xfrm>
          <a:prstGeom prst="wedgeRectCallout">
            <a:avLst>
              <a:gd name="adj1" fmla="val 116133"/>
              <a:gd name="adj2" fmla="val -171981"/>
            </a:avLst>
          </a:prstGeom>
          <a:solidFill>
            <a:srgbClr val="CCCC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algn="ctr" defTabSz="914400" eaLnBrk="1" fontAlgn="base" latinLnBrk="0" hangingPunct="1">
              <a:lnSpc>
                <a:spcPct val="13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求</a:t>
            </a:r>
            <a:r>
              <a:rPr kumimoji="0" lang="en-US" altLang="zh-CN" sz="2000" b="1" i="0" u="none" strike="noStrike" kern="0" cap="none" spc="0" normalizeH="0" baseline="0" noProof="0" dirty="0" err="1">
                <a:ln>
                  <a:noFill/>
                </a:ln>
                <a:solidFill>
                  <a:srgbClr val="000000"/>
                </a:solidFill>
                <a:effectLst/>
                <a:uLnTx/>
                <a:uFillTx/>
                <a:latin typeface="+mn-lt"/>
                <a:ea typeface="+mn-ea"/>
                <a:cs typeface="+mn-ea"/>
                <a:sym typeface="+mn-lt"/>
              </a:rPr>
              <a:t>i</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4" name="文本框 13">
            <a:extLst>
              <a:ext uri="{FF2B5EF4-FFF2-40B4-BE49-F238E27FC236}">
                <a16:creationId xmlns:a16="http://schemas.microsoft.com/office/drawing/2014/main" id="{AE4D8A90-2FCF-4732-82F5-92DCD68538CF}"/>
              </a:ext>
            </a:extLst>
          </p:cNvPr>
          <p:cNvSpPr txBox="1"/>
          <p:nvPr/>
        </p:nvSpPr>
        <p:spPr>
          <a:xfrm>
            <a:off x="3491230" y="5533887"/>
            <a:ext cx="7512050" cy="853375"/>
          </a:xfrm>
          <a:prstGeom prst="rect">
            <a:avLst/>
          </a:prstGeom>
          <a:noFill/>
          <a:ln w="19050">
            <a:noFill/>
          </a:ln>
        </p:spPr>
        <p:txBody>
          <a:bodyPr>
            <a:spAutoFit/>
          </a:bodyPr>
          <a:lstStyle/>
          <a:p>
            <a:pPr fontAlgn="base">
              <a:lnSpc>
                <a:spcPct val="130000"/>
              </a:lnSpc>
              <a:spcBef>
                <a:spcPct val="0"/>
              </a:spcBef>
              <a:spcAft>
                <a:spcPct val="0"/>
              </a:spcAft>
              <a:buSzPct val="75000"/>
              <a:buFont typeface="Wingdings" panose="05000000000000000000" pitchFamily="2" charset="2"/>
              <a:buNone/>
              <a:defRPr/>
            </a:pPr>
            <a:r>
              <a:rPr lang="en-US" altLang="zh-CN" sz="2000" dirty="0">
                <a:solidFill>
                  <a:srgbClr val="FF0000"/>
                </a:solidFill>
                <a:cs typeface="+mn-ea"/>
                <a:sym typeface="+mn-lt"/>
              </a:rPr>
              <a:t> f(n) = </a:t>
            </a:r>
            <a:r>
              <a:rPr lang="en-US" altLang="zh-CN" sz="2000" dirty="0" err="1">
                <a:solidFill>
                  <a:srgbClr val="FF0000"/>
                </a:solidFill>
                <a:cs typeface="+mn-ea"/>
                <a:sym typeface="+mn-lt"/>
              </a:rPr>
              <a:t>n+n+n</a:t>
            </a:r>
            <a:r>
              <a:rPr lang="en-US" altLang="zh-CN" sz="2000" dirty="0">
                <a:solidFill>
                  <a:srgbClr val="FF0000"/>
                </a:solidFill>
                <a:cs typeface="+mn-ea"/>
                <a:sym typeface="+mn-lt"/>
              </a:rPr>
              <a:t>*(n+1)/2+ n*(n+1)/2+n+1 = 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+4n+1</a:t>
            </a:r>
          </a:p>
          <a:p>
            <a:pPr fontAlgn="base">
              <a:lnSpc>
                <a:spcPct val="130000"/>
              </a:lnSpc>
              <a:spcBef>
                <a:spcPct val="0"/>
              </a:spcBef>
              <a:spcAft>
                <a:spcPct val="0"/>
              </a:spcAft>
              <a:buSzPct val="75000"/>
              <a:buFont typeface="Wingdings" panose="05000000000000000000" pitchFamily="2" charset="2"/>
              <a:buNone/>
              <a:defRPr/>
            </a:pPr>
            <a:r>
              <a:rPr lang="en-US" altLang="zh-CN" sz="2000" dirty="0">
                <a:solidFill>
                  <a:srgbClr val="FF0000"/>
                </a:solidFill>
                <a:cs typeface="+mn-ea"/>
                <a:sym typeface="+mn-lt"/>
              </a:rPr>
              <a:t> T(n) = O(f(n)) = O(n</a:t>
            </a:r>
            <a:r>
              <a:rPr lang="en-US" altLang="zh-CN" sz="2000" baseline="30000" dirty="0">
                <a:solidFill>
                  <a:srgbClr val="FF0000"/>
                </a:solidFill>
                <a:cs typeface="+mn-ea"/>
                <a:sym typeface="+mn-lt"/>
              </a:rPr>
              <a:t>2</a:t>
            </a:r>
            <a:r>
              <a:rPr lang="en-US" altLang="zh-CN" sz="2000" dirty="0">
                <a:solidFill>
                  <a:srgbClr val="FF0000"/>
                </a:solidFill>
                <a:cs typeface="+mn-ea"/>
                <a:sym typeface="+mn-lt"/>
              </a:rPr>
              <a:t>)</a:t>
            </a:r>
          </a:p>
        </p:txBody>
      </p:sp>
      <p:sp>
        <p:nvSpPr>
          <p:cNvPr id="16" name="文本框 15">
            <a:extLst>
              <a:ext uri="{FF2B5EF4-FFF2-40B4-BE49-F238E27FC236}">
                <a16:creationId xmlns:a16="http://schemas.microsoft.com/office/drawing/2014/main" id="{3BF5C9C5-55E2-4809-BFA6-E6A1F63A95C5}"/>
              </a:ext>
            </a:extLst>
          </p:cNvPr>
          <p:cNvSpPr txBox="1"/>
          <p:nvPr/>
        </p:nvSpPr>
        <p:spPr>
          <a:xfrm>
            <a:off x="2133472" y="1354891"/>
            <a:ext cx="6094428" cy="453266"/>
          </a:xfrm>
          <a:prstGeom prst="rect">
            <a:avLst/>
          </a:prstGeom>
          <a:noFill/>
        </p:spPr>
        <p:txBody>
          <a:bodyPr wrap="square">
            <a:spAutoFit/>
          </a:bodyPr>
          <a:lstStyle/>
          <a:p>
            <a:pPr marL="0" marR="0" lvl="0" indent="0" algn="l" defTabSz="914400" rtl="0" eaLnBrk="1" fontAlgn="base" latinLnBrk="0" hangingPunct="1">
              <a:lnSpc>
                <a:spcPct val="130000"/>
              </a:lnSpc>
              <a:spcBef>
                <a:spcPct val="0"/>
              </a:spcBef>
              <a:spcAft>
                <a:spcPct val="0"/>
              </a:spcAft>
              <a:buClr>
                <a:srgbClr val="3333CC"/>
              </a:buClr>
              <a:buSzPct val="75000"/>
              <a:buFont typeface="Wingdings" panose="05000000000000000000" pitchFamily="2" charset="2"/>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例</a:t>
            </a:r>
            <a:r>
              <a:rPr kumimoji="0" lang="en-US" altLang="zh-CN" sz="2000" b="1" i="0" u="none" strike="noStrike" kern="1200" cap="none" spc="0" normalizeH="0" baseline="0" noProof="0" dirty="0">
                <a:ln>
                  <a:noFill/>
                </a:ln>
                <a:solidFill>
                  <a:srgbClr val="000000"/>
                </a:solidFill>
                <a:effectLst/>
                <a:uLnTx/>
                <a:uFillTx/>
                <a:cs typeface="+mn-ea"/>
                <a:sym typeface="+mn-lt"/>
              </a:rPr>
              <a:t>7</a:t>
            </a:r>
            <a:r>
              <a:rPr kumimoji="0" lang="zh-CN" altLang="en-US" sz="2000" b="1" i="0" u="none" strike="noStrike" kern="1200" cap="none" spc="0" normalizeH="0" baseline="0" noProof="0" dirty="0">
                <a:ln>
                  <a:noFill/>
                </a:ln>
                <a:solidFill>
                  <a:srgbClr val="000000"/>
                </a:solidFill>
                <a:effectLst/>
                <a:uLnTx/>
                <a:uFillTx/>
                <a:cs typeface="+mn-ea"/>
                <a:sym typeface="+mn-lt"/>
              </a:rPr>
              <a:t>： 求解：</a:t>
            </a:r>
            <a:r>
              <a:rPr kumimoji="0" lang="en-US" altLang="zh-CN" sz="2000" b="1" i="0" u="none" strike="noStrike" kern="1200" cap="none" spc="0" normalizeH="0" baseline="0" noProof="0" dirty="0">
                <a:ln>
                  <a:noFill/>
                </a:ln>
                <a:solidFill>
                  <a:srgbClr val="000000"/>
                </a:solidFill>
                <a:effectLst/>
                <a:uLnTx/>
                <a:uFillTx/>
                <a:cs typeface="+mn-ea"/>
                <a:sym typeface="+mn-lt"/>
              </a:rPr>
              <a:t>S=1!+2!+…..+n!</a:t>
            </a:r>
          </a:p>
        </p:txBody>
      </p:sp>
      <p:sp>
        <p:nvSpPr>
          <p:cNvPr id="10" name="文本框 9">
            <a:extLst>
              <a:ext uri="{FF2B5EF4-FFF2-40B4-BE49-F238E27FC236}">
                <a16:creationId xmlns:a16="http://schemas.microsoft.com/office/drawing/2014/main" id="{E84EE432-616C-4CB5-9F5F-B2200D281227}"/>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5" name="组合 14">
            <a:extLst>
              <a:ext uri="{FF2B5EF4-FFF2-40B4-BE49-F238E27FC236}">
                <a16:creationId xmlns:a16="http://schemas.microsoft.com/office/drawing/2014/main" id="{AE65FC6E-DFEC-4CB9-9A2F-59618C99EBDF}"/>
              </a:ext>
            </a:extLst>
          </p:cNvPr>
          <p:cNvGrpSpPr/>
          <p:nvPr/>
        </p:nvGrpSpPr>
        <p:grpSpPr>
          <a:xfrm>
            <a:off x="1485900" y="1155700"/>
            <a:ext cx="10706100" cy="108000"/>
            <a:chOff x="1485900" y="1155700"/>
            <a:chExt cx="10706100" cy="108000"/>
          </a:xfrm>
        </p:grpSpPr>
        <p:sp>
          <p:nvSpPr>
            <p:cNvPr id="17" name="矩形 16">
              <a:extLst>
                <a:ext uri="{FF2B5EF4-FFF2-40B4-BE49-F238E27FC236}">
                  <a16:creationId xmlns:a16="http://schemas.microsoft.com/office/drawing/2014/main" id="{006A7686-E3CE-4454-B9C0-8917621078FA}"/>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A89A2C11-8AA4-4E6A-9B07-743A9242CDBC}"/>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文本框 18">
            <a:extLst>
              <a:ext uri="{FF2B5EF4-FFF2-40B4-BE49-F238E27FC236}">
                <a16:creationId xmlns:a16="http://schemas.microsoft.com/office/drawing/2014/main" id="{2CF16E3D-D9CB-4AA3-B827-FF0F726DAA01}"/>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20" name="组合 19">
            <a:extLst>
              <a:ext uri="{FF2B5EF4-FFF2-40B4-BE49-F238E27FC236}">
                <a16:creationId xmlns:a16="http://schemas.microsoft.com/office/drawing/2014/main" id="{4FCDB4A8-0832-46D0-965F-FD54D96E09FE}"/>
              </a:ext>
            </a:extLst>
          </p:cNvPr>
          <p:cNvGrpSpPr/>
          <p:nvPr/>
        </p:nvGrpSpPr>
        <p:grpSpPr>
          <a:xfrm>
            <a:off x="7853533" y="576562"/>
            <a:ext cx="3632112" cy="525786"/>
            <a:chOff x="8720339" y="658360"/>
            <a:chExt cx="6746309" cy="567230"/>
          </a:xfrm>
        </p:grpSpPr>
        <p:sp>
          <p:nvSpPr>
            <p:cNvPr id="21" name="矩形: 圆角 20">
              <a:extLst>
                <a:ext uri="{FF2B5EF4-FFF2-40B4-BE49-F238E27FC236}">
                  <a16:creationId xmlns:a16="http://schemas.microsoft.com/office/drawing/2014/main" id="{9998BB55-4B8C-4A5B-9932-0F75852FD2A6}"/>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文本框 21">
              <a:extLst>
                <a:ext uri="{FF2B5EF4-FFF2-40B4-BE49-F238E27FC236}">
                  <a16:creationId xmlns:a16="http://schemas.microsoft.com/office/drawing/2014/main" id="{A768296E-05AB-44A7-9CFF-2A2A2E68312B}"/>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6554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C9C5E40-A5A4-430B-88BC-20384CA844E2}"/>
              </a:ext>
            </a:extLst>
          </p:cNvPr>
          <p:cNvSpPr>
            <a:spLocks noChangeArrowheads="1"/>
          </p:cNvSpPr>
          <p:nvPr/>
        </p:nvSpPr>
        <p:spPr bwMode="auto">
          <a:xfrm>
            <a:off x="3574768" y="1994578"/>
            <a:ext cx="7310437" cy="4735513"/>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fontAlgn="base">
              <a:lnSpc>
                <a:spcPct val="130000"/>
              </a:lnSpc>
              <a:spcBef>
                <a:spcPct val="0"/>
              </a:spcBef>
              <a:spcAft>
                <a:spcPct val="0"/>
              </a:spcAft>
              <a:buClr>
                <a:srgbClr val="3333CC"/>
              </a:buClr>
              <a:buSzPct val="75000"/>
              <a:buFont typeface="Wingdings" panose="05000000000000000000" pitchFamily="2" charset="2"/>
              <a:buNone/>
              <a:defRPr/>
            </a:pPr>
            <a:r>
              <a:rPr lang="zh-CN" altLang="en-US" sz="1800" dirty="0">
                <a:solidFill>
                  <a:srgbClr val="000000"/>
                </a:solidFill>
                <a:latin typeface="+mn-lt"/>
                <a:ea typeface="+mn-ea"/>
                <a:cs typeface="+mn-ea"/>
                <a:sym typeface="+mn-lt"/>
              </a:rPr>
              <a:t>算法</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a:t>
            </a:r>
          </a:p>
          <a:p>
            <a:pPr marL="0" indent="0">
              <a:buNone/>
            </a:pPr>
            <a:r>
              <a:rPr lang="en-US" altLang="zh-CN" sz="1800" b="0" dirty="0">
                <a:solidFill>
                  <a:srgbClr val="0000FF"/>
                </a:solidFill>
                <a:effectLst/>
                <a:latin typeface="Consolas" panose="020B0609020204030204" pitchFamily="49" charset="0"/>
              </a:rPr>
              <a:t>long</a:t>
            </a:r>
            <a:r>
              <a:rPr lang="en-US" altLang="zh-CN" sz="1800" b="0" dirty="0">
                <a:solidFill>
                  <a:srgbClr val="000000"/>
                </a:solidFill>
                <a:effectLst/>
                <a:latin typeface="Consolas" panose="020B0609020204030204" pitchFamily="49" charset="0"/>
              </a:rPr>
              <a:t>   </a:t>
            </a:r>
            <a:r>
              <a:rPr lang="en-US" altLang="zh-CN" sz="1800" b="0" dirty="0" err="1">
                <a:solidFill>
                  <a:srgbClr val="795E26"/>
                </a:solidFill>
                <a:effectLst/>
                <a:latin typeface="Consolas" panose="020B0609020204030204" pitchFamily="49" charset="0"/>
              </a:rPr>
              <a:t>sum_of_fac</a:t>
            </a:r>
            <a:r>
              <a:rPr lang="en-US" altLang="zh-CN" sz="1800" b="0" dirty="0">
                <a:solidFill>
                  <a:srgbClr val="000000"/>
                </a:solidFill>
                <a:effectLst/>
                <a:latin typeface="Consolas" panose="020B0609020204030204" pitchFamily="49" charset="0"/>
              </a:rPr>
              <a:t>(</a:t>
            </a:r>
            <a:r>
              <a:rPr lang="en-US" altLang="zh-CN" sz="1800" b="0" dirty="0">
                <a:solidFill>
                  <a:srgbClr val="0000FF"/>
                </a:solidFill>
                <a:effectLst/>
                <a:latin typeface="Consolas" panose="020B0609020204030204" pitchFamily="49" charset="0"/>
              </a:rPr>
              <a:t>int</a:t>
            </a:r>
            <a:r>
              <a:rPr lang="en-US" altLang="zh-CN" sz="1800" b="0" dirty="0">
                <a:solidFill>
                  <a:srgbClr val="000000"/>
                </a:solidFill>
                <a:effectLst/>
                <a:latin typeface="Consolas" panose="020B0609020204030204" pitchFamily="49" charset="0"/>
              </a:rPr>
              <a:t> n</a:t>
            </a:r>
            <a:r>
              <a:rPr lang="en-US" altLang="zh-CN" sz="1800" dirty="0">
                <a:solidFill>
                  <a:srgbClr val="000000"/>
                </a:solidFill>
                <a:latin typeface="Consolas" panose="020B0609020204030204" pitchFamily="49" charset="0"/>
              </a:rPr>
              <a:t>)</a:t>
            </a:r>
            <a:endParaRPr lang="zh-CN" altLang="en-US" sz="1800" b="0" dirty="0">
              <a:solidFill>
                <a:srgbClr val="000000"/>
              </a:solidFill>
              <a:effectLst/>
              <a:latin typeface="Consolas" panose="020B0609020204030204" pitchFamily="49" charset="0"/>
            </a:endParaRPr>
          </a:p>
          <a:p>
            <a:pPr marL="0" indent="0">
              <a:buNone/>
            </a:pPr>
            <a:r>
              <a:rPr lang="en-US" altLang="zh-CN" sz="1800" b="0" dirty="0">
                <a:solidFill>
                  <a:srgbClr val="000000"/>
                </a:solidFill>
                <a:effectLst/>
                <a:latin typeface="Consolas" panose="020B0609020204030204" pitchFamily="49" charset="0"/>
              </a:rPr>
              <a:t>{</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0000FF"/>
                </a:solidFill>
                <a:effectLst/>
                <a:latin typeface="Consolas" panose="020B0609020204030204" pitchFamily="49" charset="0"/>
              </a:rPr>
              <a:t>long</a:t>
            </a:r>
            <a:r>
              <a:rPr lang="en-US" altLang="zh-CN" sz="1800" b="0" dirty="0">
                <a:solidFill>
                  <a:srgbClr val="000000"/>
                </a:solidFill>
                <a:effectLst/>
                <a:latin typeface="Consolas" panose="020B0609020204030204" pitchFamily="49" charset="0"/>
              </a:rPr>
              <a:t> s=</a:t>
            </a:r>
            <a:r>
              <a:rPr lang="en-US" altLang="zh-CN" sz="1800" b="0" dirty="0">
                <a:solidFill>
                  <a:srgbClr val="098658"/>
                </a:solidFill>
                <a:effectLst/>
                <a:latin typeface="Consolas" panose="020B0609020204030204" pitchFamily="49" charset="0"/>
              </a:rPr>
              <a:t>0</a:t>
            </a:r>
            <a:r>
              <a:rPr lang="en-US" altLang="zh-CN" sz="1800" b="0" dirty="0">
                <a:solidFill>
                  <a:srgbClr val="000000"/>
                </a:solidFill>
                <a:effectLst/>
                <a:latin typeface="Consolas" panose="020B0609020204030204" pitchFamily="49" charset="0"/>
              </a:rPr>
              <a:t>,t,i;</a:t>
            </a:r>
          </a:p>
          <a:p>
            <a:pPr marL="0" indent="0">
              <a:buNone/>
            </a:pPr>
            <a:r>
              <a:rPr lang="en-US" altLang="zh-CN" sz="1800" b="0" dirty="0">
                <a:solidFill>
                  <a:srgbClr val="000000"/>
                </a:solidFill>
                <a:effectLst/>
                <a:latin typeface="Consolas" panose="020B0609020204030204" pitchFamily="49" charset="0"/>
              </a:rPr>
              <a:t>  t=</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//1</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for</a:t>
            </a:r>
            <a:r>
              <a:rPr lang="en-US" altLang="zh-CN" sz="1800" b="0" dirty="0">
                <a:solidFill>
                  <a:srgbClr val="000000"/>
                </a:solidFill>
                <a:effectLst/>
                <a:latin typeface="Consolas" panose="020B0609020204030204" pitchFamily="49" charset="0"/>
              </a:rPr>
              <a:t>(</a:t>
            </a:r>
            <a:r>
              <a:rPr lang="en-US" altLang="zh-CN" sz="1800" b="0" dirty="0" err="1">
                <a:solidFill>
                  <a:srgbClr val="00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a:t>
            </a:r>
            <a:r>
              <a:rPr lang="en-US" altLang="zh-CN" sz="1800" b="0" dirty="0">
                <a:solidFill>
                  <a:srgbClr val="098658"/>
                </a:solidFill>
                <a:effectLst/>
                <a:latin typeface="Consolas" panose="020B0609020204030204" pitchFamily="49" charset="0"/>
              </a:rPr>
              <a:t>1</a:t>
            </a:r>
            <a:r>
              <a:rPr lang="en-US" altLang="zh-CN" sz="1800" b="0" dirty="0">
                <a:solidFill>
                  <a:srgbClr val="000000"/>
                </a:solidFill>
                <a:effectLst/>
                <a:latin typeface="Consolas" panose="020B0609020204030204" pitchFamily="49" charset="0"/>
              </a:rPr>
              <a:t>;i&lt;=</a:t>
            </a:r>
            <a:r>
              <a:rPr lang="en-US" altLang="zh-CN" sz="1800" b="0" dirty="0" err="1">
                <a:solidFill>
                  <a:srgbClr val="000000"/>
                </a:solidFill>
                <a:effectLst/>
                <a:latin typeface="Consolas" panose="020B0609020204030204" pitchFamily="49" charset="0"/>
              </a:rPr>
              <a:t>n;i</a:t>
            </a:r>
            <a:r>
              <a:rPr lang="en-US" altLang="zh-CN" sz="1800" b="0" dirty="0">
                <a:solidFill>
                  <a:srgbClr val="000000"/>
                </a:solidFill>
                <a:effectLst/>
                <a:latin typeface="Consolas" panose="020B0609020204030204" pitchFamily="49" charset="0"/>
              </a:rPr>
              <a:t>++</a:t>
            </a:r>
            <a:r>
              <a:rPr lang="en-US" altLang="zh-CN" sz="1800" dirty="0">
                <a:solidFill>
                  <a:srgbClr val="000000"/>
                </a:solidFill>
                <a:latin typeface="Consolas" panose="020B0609020204030204" pitchFamily="49" charset="0"/>
              </a:rPr>
              <a:t>)</a:t>
            </a:r>
            <a:r>
              <a:rPr lang="zh-CN" altLang="en-US"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FF0000"/>
                </a:solidFill>
                <a:effectLst/>
                <a:latin typeface="Consolas" panose="020B0609020204030204" pitchFamily="49" charset="0"/>
              </a:rPr>
              <a:t>t*=</a:t>
            </a:r>
            <a:r>
              <a:rPr lang="en-US" altLang="zh-CN" sz="1800" b="0" dirty="0" err="1">
                <a:solidFill>
                  <a:srgbClr val="FF0000"/>
                </a:solidFill>
                <a:effectLst/>
                <a:latin typeface="Consolas" panose="020B0609020204030204" pitchFamily="49" charset="0"/>
              </a:rPr>
              <a:t>i</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s+=t;                       </a:t>
            </a:r>
            <a:r>
              <a:rPr lang="en-US" altLang="zh-CN" sz="1800" b="0" dirty="0">
                <a:solidFill>
                  <a:srgbClr val="008000"/>
                </a:solidFill>
                <a:effectLst/>
                <a:latin typeface="Consolas" panose="020B0609020204030204" pitchFamily="49" charset="0"/>
              </a:rPr>
              <a:t>//n</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zh-CN" altLang="en-US" sz="1800" b="0" dirty="0">
                <a:solidFill>
                  <a:srgbClr val="000000"/>
                </a:solidFill>
                <a:effectLst/>
                <a:latin typeface="Consolas" panose="020B0609020204030204" pitchFamily="49" charset="0"/>
              </a:rPr>
              <a:t>     </a:t>
            </a:r>
            <a:r>
              <a:rPr lang="en-US" altLang="zh-CN" sz="1800" b="0" dirty="0">
                <a:solidFill>
                  <a:srgbClr val="000000"/>
                </a:solidFill>
                <a:effectLst/>
                <a:latin typeface="Consolas" panose="020B0609020204030204" pitchFamily="49" charset="0"/>
              </a:rPr>
              <a:t>}</a:t>
            </a:r>
          </a:p>
          <a:p>
            <a:pPr marL="0" indent="0">
              <a:buNone/>
            </a:pPr>
            <a:r>
              <a:rPr lang="en-US" altLang="zh-CN" sz="1800" b="0" dirty="0">
                <a:solidFill>
                  <a:srgbClr val="000000"/>
                </a:solidFill>
                <a:effectLst/>
                <a:latin typeface="Consolas" panose="020B0609020204030204" pitchFamily="49" charset="0"/>
              </a:rPr>
              <a:t>   </a:t>
            </a:r>
            <a:r>
              <a:rPr lang="en-US" altLang="zh-CN" sz="1800" b="0" dirty="0">
                <a:solidFill>
                  <a:srgbClr val="AF00DB"/>
                </a:solidFill>
                <a:effectLst/>
                <a:latin typeface="Consolas" panose="020B0609020204030204" pitchFamily="49" charset="0"/>
              </a:rPr>
              <a:t>return</a:t>
            </a:r>
            <a:r>
              <a:rPr lang="en-US" altLang="zh-CN" sz="1800" b="0" dirty="0">
                <a:solidFill>
                  <a:srgbClr val="000000"/>
                </a:solidFill>
                <a:effectLst/>
                <a:latin typeface="Consolas" panose="020B0609020204030204" pitchFamily="49" charset="0"/>
              </a:rPr>
              <a:t> (s</a:t>
            </a:r>
            <a:r>
              <a:rPr lang="en-US" altLang="zh-CN" sz="1800" dirty="0">
                <a:solidFill>
                  <a:srgbClr val="000000"/>
                </a:solidFill>
                <a:latin typeface="Consolas" panose="020B0609020204030204" pitchFamily="49" charset="0"/>
              </a:rPr>
              <a:t>)</a:t>
            </a:r>
            <a:r>
              <a:rPr lang="en-US" altLang="zh-CN" sz="1800" b="0" dirty="0">
                <a:solidFill>
                  <a:srgbClr val="000000"/>
                </a:solidFill>
                <a:effectLst/>
                <a:latin typeface="Consolas" panose="020B0609020204030204" pitchFamily="49" charset="0"/>
              </a:rPr>
              <a:t>;                    </a:t>
            </a:r>
            <a:r>
              <a:rPr lang="en-US" altLang="zh-CN" sz="1800" b="0" dirty="0">
                <a:solidFill>
                  <a:srgbClr val="008000"/>
                </a:solidFill>
                <a:effectLst/>
                <a:latin typeface="Consolas" panose="020B0609020204030204" pitchFamily="49" charset="0"/>
              </a:rPr>
              <a:t>//1</a:t>
            </a:r>
            <a:r>
              <a:rPr lang="zh-CN" altLang="en-US" sz="1800" b="0" dirty="0">
                <a:solidFill>
                  <a:srgbClr val="008000"/>
                </a:solidFill>
                <a:effectLst/>
                <a:latin typeface="Consolas" panose="020B0609020204030204" pitchFamily="49" charset="0"/>
              </a:rPr>
              <a:t>次</a:t>
            </a:r>
            <a:endParaRPr lang="zh-CN" altLang="en-US" sz="1800" b="0" dirty="0">
              <a:solidFill>
                <a:srgbClr val="000000"/>
              </a:solidFill>
              <a:effectLst/>
              <a:latin typeface="Consolas" panose="020B0609020204030204" pitchFamily="49" charset="0"/>
            </a:endParaRPr>
          </a:p>
          <a:p>
            <a:pPr marL="0" indent="0">
              <a:buNone/>
            </a:pPr>
            <a:r>
              <a:rPr lang="en-US" altLang="zh-CN" sz="1800" b="0" dirty="0">
                <a:solidFill>
                  <a:srgbClr val="000000"/>
                </a:solidFill>
                <a:effectLst/>
                <a:latin typeface="Consolas" panose="020B0609020204030204" pitchFamily="49" charset="0"/>
              </a:rPr>
              <a:t>}</a:t>
            </a:r>
          </a:p>
          <a:p>
            <a:pPr marL="0" indent="0">
              <a:buNone/>
            </a:pPr>
            <a:br>
              <a:rPr lang="en-US" altLang="zh-CN" sz="1800" b="0" dirty="0">
                <a:solidFill>
                  <a:srgbClr val="000000"/>
                </a:solidFill>
                <a:effectLst/>
                <a:latin typeface="Consolas" panose="020B0609020204030204" pitchFamily="49" charset="0"/>
              </a:rPr>
            </a:br>
            <a:endParaRPr lang="en-US" altLang="zh-CN" sz="1800" b="0" dirty="0">
              <a:solidFill>
                <a:srgbClr val="000000"/>
              </a:solidFill>
              <a:effectLst/>
              <a:latin typeface="Consolas" panose="020B0609020204030204" pitchFamily="49" charset="0"/>
            </a:endParaRPr>
          </a:p>
        </p:txBody>
      </p:sp>
      <p:sp>
        <p:nvSpPr>
          <p:cNvPr id="11" name="AutoShape 3">
            <a:extLst>
              <a:ext uri="{FF2B5EF4-FFF2-40B4-BE49-F238E27FC236}">
                <a16:creationId xmlns:a16="http://schemas.microsoft.com/office/drawing/2014/main" id="{8F8E601D-CEB8-4053-BB48-D5840A56116F}"/>
              </a:ext>
            </a:extLst>
          </p:cNvPr>
          <p:cNvSpPr>
            <a:spLocks noChangeArrowheads="1"/>
          </p:cNvSpPr>
          <p:nvPr/>
        </p:nvSpPr>
        <p:spPr bwMode="auto">
          <a:xfrm>
            <a:off x="2952750" y="4231223"/>
            <a:ext cx="838200" cy="457200"/>
          </a:xfrm>
          <a:prstGeom prst="wedgeRectCallout">
            <a:avLst>
              <a:gd name="adj1" fmla="val 110657"/>
              <a:gd name="adj2" fmla="val 33293"/>
            </a:avLst>
          </a:prstGeom>
          <a:solidFill>
            <a:srgbClr val="CCCC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0" marR="0" lvl="0" indent="0" algn="ctr" defTabSz="914400" eaLnBrk="1" fontAlgn="base" latinLnBrk="0" hangingPunct="1">
              <a:lnSpc>
                <a:spcPct val="130000"/>
              </a:lnSpc>
              <a:spcBef>
                <a:spcPct val="0"/>
              </a:spcBef>
              <a:spcAft>
                <a:spcPct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mn-lt"/>
                <a:ea typeface="+mn-ea"/>
                <a:cs typeface="+mn-ea"/>
                <a:sym typeface="+mn-lt"/>
              </a:rPr>
              <a:t>求</a:t>
            </a:r>
            <a:r>
              <a:rPr kumimoji="0" lang="en-US" altLang="zh-CN" sz="2200" b="1" i="0" u="none" strike="noStrike" kern="0" cap="none" spc="0" normalizeH="0" baseline="0" noProof="0" dirty="0" err="1">
                <a:ln>
                  <a:noFill/>
                </a:ln>
                <a:solidFill>
                  <a:srgbClr val="000000"/>
                </a:solidFill>
                <a:effectLst/>
                <a:uLnTx/>
                <a:uFillTx/>
                <a:latin typeface="+mn-lt"/>
                <a:ea typeface="+mn-ea"/>
                <a:cs typeface="+mn-ea"/>
                <a:sym typeface="+mn-lt"/>
              </a:rPr>
              <a:t>i</a:t>
            </a:r>
            <a:r>
              <a:rPr kumimoji="0" lang="en-US" altLang="zh-CN" sz="2200" b="1"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2" name="文本框 11">
            <a:extLst>
              <a:ext uri="{FF2B5EF4-FFF2-40B4-BE49-F238E27FC236}">
                <a16:creationId xmlns:a16="http://schemas.microsoft.com/office/drawing/2014/main" id="{7D8C0167-5A76-4FB1-81F9-8CBD8E6201B8}"/>
              </a:ext>
            </a:extLst>
          </p:cNvPr>
          <p:cNvSpPr txBox="1"/>
          <p:nvPr/>
        </p:nvSpPr>
        <p:spPr>
          <a:xfrm>
            <a:off x="5496560" y="5676518"/>
            <a:ext cx="3945819" cy="853375"/>
          </a:xfrm>
          <a:prstGeom prst="rect">
            <a:avLst/>
          </a:prstGeom>
          <a:noFill/>
          <a:ln w="28575">
            <a:noFill/>
          </a:ln>
        </p:spPr>
        <p:txBody>
          <a:bodyPr wrap="square">
            <a:spAutoFit/>
          </a:bodyPr>
          <a:lstStyle/>
          <a:p>
            <a:pPr fontAlgn="base">
              <a:lnSpc>
                <a:spcPct val="130000"/>
              </a:lnSpc>
              <a:spcBef>
                <a:spcPct val="0"/>
              </a:spcBef>
              <a:spcAft>
                <a:spcPct val="0"/>
              </a:spcAft>
              <a:buSzPct val="75000"/>
              <a:buFont typeface="Wingdings" panose="05000000000000000000" pitchFamily="2" charset="2"/>
              <a:buNone/>
              <a:defRPr/>
            </a:pPr>
            <a:r>
              <a:rPr lang="en-US" altLang="zh-CN" sz="2000" dirty="0">
                <a:solidFill>
                  <a:srgbClr val="FF0000"/>
                </a:solidFill>
                <a:cs typeface="+mn-ea"/>
                <a:sym typeface="+mn-lt"/>
              </a:rPr>
              <a:t>f(n) = 1+n+n+n+n+1 = 3n+2</a:t>
            </a:r>
          </a:p>
          <a:p>
            <a:pPr fontAlgn="base">
              <a:lnSpc>
                <a:spcPct val="130000"/>
              </a:lnSpc>
              <a:spcBef>
                <a:spcPct val="0"/>
              </a:spcBef>
              <a:spcAft>
                <a:spcPct val="0"/>
              </a:spcAft>
              <a:buSzPct val="75000"/>
              <a:buFont typeface="Wingdings" panose="05000000000000000000" pitchFamily="2" charset="2"/>
              <a:buNone/>
              <a:defRPr/>
            </a:pPr>
            <a:r>
              <a:rPr lang="en-US" altLang="zh-CN" sz="2000" dirty="0">
                <a:solidFill>
                  <a:srgbClr val="FF0000"/>
                </a:solidFill>
                <a:cs typeface="+mn-ea"/>
                <a:sym typeface="+mn-lt"/>
              </a:rPr>
              <a:t>T(n) = O(f(n)) = O(n)</a:t>
            </a:r>
          </a:p>
        </p:txBody>
      </p:sp>
      <p:sp>
        <p:nvSpPr>
          <p:cNvPr id="14" name="文本框 13">
            <a:extLst>
              <a:ext uri="{FF2B5EF4-FFF2-40B4-BE49-F238E27FC236}">
                <a16:creationId xmlns:a16="http://schemas.microsoft.com/office/drawing/2014/main" id="{3AF41E48-095B-4262-A987-D4E00664B210}"/>
              </a:ext>
            </a:extLst>
          </p:cNvPr>
          <p:cNvSpPr txBox="1"/>
          <p:nvPr/>
        </p:nvSpPr>
        <p:spPr>
          <a:xfrm>
            <a:off x="2277596" y="1533996"/>
            <a:ext cx="6094428" cy="400110"/>
          </a:xfrm>
          <a:prstGeom prst="rect">
            <a:avLst/>
          </a:prstGeom>
          <a:noFill/>
        </p:spPr>
        <p:txBody>
          <a:bodyPr wrap="square">
            <a:spAutoFit/>
          </a:bodyPr>
          <a:lstStyle/>
          <a:p>
            <a:r>
              <a:rPr kumimoji="0" lang="zh-CN" altLang="en-US" sz="2000" b="1" i="0" u="none" strike="noStrike" kern="1200" cap="none" spc="0" normalizeH="0" baseline="0" noProof="0" dirty="0">
                <a:ln>
                  <a:noFill/>
                </a:ln>
                <a:solidFill>
                  <a:srgbClr val="000000"/>
                </a:solidFill>
                <a:effectLst/>
                <a:uLnTx/>
                <a:uFillTx/>
                <a:cs typeface="+mn-ea"/>
                <a:sym typeface="+mn-lt"/>
              </a:rPr>
              <a:t>例</a:t>
            </a:r>
            <a:r>
              <a:rPr kumimoji="0" lang="en-US" altLang="zh-CN" sz="2000" b="1" i="0" u="none" strike="noStrike" kern="1200" cap="none" spc="0" normalizeH="0" baseline="0" noProof="0" dirty="0">
                <a:ln>
                  <a:noFill/>
                </a:ln>
                <a:solidFill>
                  <a:srgbClr val="000000"/>
                </a:solidFill>
                <a:effectLst/>
                <a:uLnTx/>
                <a:uFillTx/>
                <a:cs typeface="+mn-ea"/>
                <a:sym typeface="+mn-lt"/>
              </a:rPr>
              <a:t>7(</a:t>
            </a:r>
            <a:r>
              <a:rPr kumimoji="0" lang="zh-CN" altLang="en-US" sz="2000" b="1" i="0" u="none" strike="noStrike" kern="1200" cap="none" spc="0" normalizeH="0" baseline="0" noProof="0" dirty="0">
                <a:ln>
                  <a:noFill/>
                </a:ln>
                <a:solidFill>
                  <a:srgbClr val="000000"/>
                </a:solidFill>
                <a:effectLst/>
                <a:uLnTx/>
                <a:uFillTx/>
                <a:cs typeface="+mn-ea"/>
                <a:sym typeface="+mn-lt"/>
              </a:rPr>
              <a:t>续</a:t>
            </a:r>
            <a:r>
              <a:rPr kumimoji="0" lang="en-US" altLang="zh-CN" sz="2000" b="1" i="0" u="none" strike="noStrike" kern="1200" cap="none" spc="0" normalizeH="0" baseline="0" noProof="0" dirty="0">
                <a:ln>
                  <a:noFill/>
                </a:ln>
                <a:solidFill>
                  <a:srgbClr val="000000"/>
                </a:solidFill>
                <a:effectLst/>
                <a:uLnTx/>
                <a:uFillTx/>
                <a:cs typeface="+mn-ea"/>
                <a:sym typeface="+mn-lt"/>
              </a:rPr>
              <a:t>)</a:t>
            </a:r>
            <a:r>
              <a:rPr kumimoji="0" lang="zh-CN" altLang="en-US" sz="2000" b="1" i="0" u="none" strike="noStrike" kern="1200" cap="none" spc="0" normalizeH="0" baseline="0" noProof="0" dirty="0">
                <a:ln>
                  <a:noFill/>
                </a:ln>
                <a:solidFill>
                  <a:srgbClr val="000000"/>
                </a:solidFill>
                <a:effectLst/>
                <a:uLnTx/>
                <a:uFillTx/>
                <a:cs typeface="+mn-ea"/>
                <a:sym typeface="+mn-lt"/>
              </a:rPr>
              <a:t>： 求解：</a:t>
            </a:r>
            <a:r>
              <a:rPr kumimoji="0" lang="en-US" altLang="zh-CN" sz="2000" b="1" i="0" u="none" strike="noStrike" kern="1200" cap="none" spc="0" normalizeH="0" baseline="0" noProof="0" dirty="0">
                <a:ln>
                  <a:noFill/>
                </a:ln>
                <a:solidFill>
                  <a:srgbClr val="000000"/>
                </a:solidFill>
                <a:effectLst/>
                <a:uLnTx/>
                <a:uFillTx/>
                <a:cs typeface="+mn-ea"/>
                <a:sym typeface="+mn-lt"/>
              </a:rPr>
              <a:t>S=1!+2!+…..+n!</a:t>
            </a:r>
            <a:endParaRPr lang="zh-CN" altLang="en-US" sz="2000" dirty="0">
              <a:cs typeface="+mn-ea"/>
              <a:sym typeface="+mn-lt"/>
            </a:endParaRPr>
          </a:p>
        </p:txBody>
      </p:sp>
      <p:sp>
        <p:nvSpPr>
          <p:cNvPr id="9" name="文本框 8">
            <a:extLst>
              <a:ext uri="{FF2B5EF4-FFF2-40B4-BE49-F238E27FC236}">
                <a16:creationId xmlns:a16="http://schemas.microsoft.com/office/drawing/2014/main" id="{C18C5BCF-8578-4E7E-8D9E-9F5B9BF84DE1}"/>
              </a:ext>
            </a:extLst>
          </p:cNvPr>
          <p:cNvSpPr txBox="1"/>
          <p:nvPr/>
        </p:nvSpPr>
        <p:spPr>
          <a:xfrm>
            <a:off x="35681" y="287549"/>
            <a:ext cx="163055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13" name="组合 12">
            <a:extLst>
              <a:ext uri="{FF2B5EF4-FFF2-40B4-BE49-F238E27FC236}">
                <a16:creationId xmlns:a16="http://schemas.microsoft.com/office/drawing/2014/main" id="{A8BABA5A-8CDC-4969-B4AB-F8493552ADCE}"/>
              </a:ext>
            </a:extLst>
          </p:cNvPr>
          <p:cNvGrpSpPr/>
          <p:nvPr/>
        </p:nvGrpSpPr>
        <p:grpSpPr>
          <a:xfrm>
            <a:off x="1485900" y="1155700"/>
            <a:ext cx="10706100" cy="108000"/>
            <a:chOff x="1485900" y="1155700"/>
            <a:chExt cx="10706100" cy="108000"/>
          </a:xfrm>
        </p:grpSpPr>
        <p:sp>
          <p:nvSpPr>
            <p:cNvPr id="15" name="矩形 14">
              <a:extLst>
                <a:ext uri="{FF2B5EF4-FFF2-40B4-BE49-F238E27FC236}">
                  <a16:creationId xmlns:a16="http://schemas.microsoft.com/office/drawing/2014/main" id="{A3FF21F6-EADF-405C-9843-660BD3020758}"/>
                </a:ext>
              </a:extLst>
            </p:cNvPr>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BEA3AB5E-844D-4196-A0F9-9E7AA3553F1E}"/>
                </a:ext>
              </a:extLst>
            </p:cNvPr>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07941A4C-30B6-4DE9-AC44-D1D189EBE21A}"/>
              </a:ext>
            </a:extLst>
          </p:cNvPr>
          <p:cNvSpPr txBox="1"/>
          <p:nvPr/>
        </p:nvSpPr>
        <p:spPr>
          <a:xfrm>
            <a:off x="1485900" y="657487"/>
            <a:ext cx="4010660"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grpSp>
        <p:nvGrpSpPr>
          <p:cNvPr id="19" name="组合 18">
            <a:extLst>
              <a:ext uri="{FF2B5EF4-FFF2-40B4-BE49-F238E27FC236}">
                <a16:creationId xmlns:a16="http://schemas.microsoft.com/office/drawing/2014/main" id="{AD6BFA9C-79D0-49A4-9948-4847560EEBDD}"/>
              </a:ext>
            </a:extLst>
          </p:cNvPr>
          <p:cNvGrpSpPr/>
          <p:nvPr/>
        </p:nvGrpSpPr>
        <p:grpSpPr>
          <a:xfrm>
            <a:off x="7853533" y="576562"/>
            <a:ext cx="3632112" cy="525786"/>
            <a:chOff x="8720339" y="658360"/>
            <a:chExt cx="6746309" cy="567230"/>
          </a:xfrm>
        </p:grpSpPr>
        <p:sp>
          <p:nvSpPr>
            <p:cNvPr id="20" name="矩形: 圆角 19">
              <a:extLst>
                <a:ext uri="{FF2B5EF4-FFF2-40B4-BE49-F238E27FC236}">
                  <a16:creationId xmlns:a16="http://schemas.microsoft.com/office/drawing/2014/main" id="{21E4E3BE-E54D-4D7C-B052-45F77DB33DB2}"/>
                </a:ext>
              </a:extLst>
            </p:cNvPr>
            <p:cNvSpPr/>
            <p:nvPr/>
          </p:nvSpPr>
          <p:spPr>
            <a:xfrm>
              <a:off x="8720339" y="658360"/>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文本框 20">
              <a:extLst>
                <a:ext uri="{FF2B5EF4-FFF2-40B4-BE49-F238E27FC236}">
                  <a16:creationId xmlns:a16="http://schemas.microsoft.com/office/drawing/2014/main" id="{B91FDBD2-3C40-4335-8457-B810A72D455C}"/>
                </a:ext>
              </a:extLst>
            </p:cNvPr>
            <p:cNvSpPr txBox="1"/>
            <p:nvPr/>
          </p:nvSpPr>
          <p:spPr>
            <a:xfrm>
              <a:off x="8829040" y="658499"/>
              <a:ext cx="6370388" cy="567091"/>
            </a:xfrm>
            <a:prstGeom prst="rect">
              <a:avLst/>
            </a:prstGeom>
            <a:noFill/>
            <a:ln>
              <a:noFill/>
            </a:ln>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000" i="0" u="none" strike="noStrike" kern="1200" cap="none" spc="0" normalizeH="0" baseline="0" noProof="0" dirty="0">
                  <a:ln>
                    <a:noFill/>
                  </a:ln>
                  <a:solidFill>
                    <a:srgbClr val="000000"/>
                  </a:solidFill>
                  <a:effectLst/>
                  <a:uLnTx/>
                  <a:uFillTx/>
                  <a:cs typeface="+mn-ea"/>
                  <a:sym typeface="+mn-lt"/>
                </a:rPr>
                <a:t> </a:t>
              </a:r>
              <a:r>
                <a:rPr kumimoji="0" lang="zh-CN" altLang="en-US" sz="2400" b="1" i="0" u="none" strike="noStrike" kern="1200" cap="none" spc="0" normalizeH="0" baseline="0" noProof="0" dirty="0">
                  <a:ln>
                    <a:noFill/>
                  </a:ln>
                  <a:solidFill>
                    <a:srgbClr val="5C5CFF"/>
                  </a:solidFill>
                  <a:effectLst/>
                  <a:uLnTx/>
                  <a:uFillTx/>
                  <a:cs typeface="+mn-ea"/>
                  <a:sym typeface="+mn-lt"/>
                </a:rPr>
                <a:t>算法的时间复杂度</a:t>
              </a:r>
              <a:endParaRPr kumimoji="0" lang="zh-CN" altLang="en-US" sz="2000" b="1" i="0" u="none" strike="noStrike" kern="1200" cap="none" spc="0" normalizeH="0" baseline="0" noProof="0" dirty="0">
                <a:ln>
                  <a:noFill/>
                </a:ln>
                <a:solidFill>
                  <a:srgbClr val="5C5CFF"/>
                </a:solidFill>
                <a:effectLst/>
                <a:uLnTx/>
                <a:uFillTx/>
                <a:cs typeface="+mn-ea"/>
                <a:sym typeface="+mn-lt"/>
              </a:endParaRPr>
            </a:p>
          </p:txBody>
        </p:sp>
      </p:grpSp>
    </p:spTree>
    <p:extLst>
      <p:ext uri="{BB962C8B-B14F-4D97-AF65-F5344CB8AC3E}">
        <p14:creationId xmlns:p14="http://schemas.microsoft.com/office/powerpoint/2010/main" val="155573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40" y="349709"/>
            <a:ext cx="1450219" cy="1200329"/>
          </a:xfrm>
          <a:prstGeom prst="rect">
            <a:avLst/>
          </a:prstGeom>
          <a:noFill/>
        </p:spPr>
        <p:txBody>
          <a:bodyPr wrap="square" rtlCol="0">
            <a:spAutoFit/>
          </a:bodyPr>
          <a:lstStyle/>
          <a:p>
            <a:pPr algn="ctr"/>
            <a:r>
              <a:rPr lang="en-US" altLang="zh-CN" sz="7200" dirty="0">
                <a:solidFill>
                  <a:schemeClr val="tx1">
                    <a:lumMod val="65000"/>
                    <a:lumOff val="35000"/>
                  </a:schemeClr>
                </a:solidFill>
                <a:cs typeface="+mn-ea"/>
                <a:sym typeface="+mn-lt"/>
              </a:rPr>
              <a:t>1.3</a:t>
            </a: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485900" y="657487"/>
            <a:ext cx="3284063" cy="584775"/>
          </a:xfrm>
          <a:prstGeom prst="rect">
            <a:avLst/>
          </a:prstGeom>
          <a:noFill/>
        </p:spPr>
        <p:txBody>
          <a:bodyPr wrap="square" rtlCol="0">
            <a:spAutoFit/>
          </a:bodyPr>
          <a:lstStyle/>
          <a:p>
            <a:r>
              <a:rPr lang="zh-CN" altLang="en-US" sz="3200" dirty="0">
                <a:cs typeface="+mn-ea"/>
                <a:sym typeface="+mn-lt"/>
              </a:rPr>
              <a:t>算法和算法分析</a:t>
            </a:r>
            <a:endParaRPr lang="en-US" altLang="zh-CN" sz="3200" dirty="0">
              <a:cs typeface="+mn-ea"/>
              <a:sym typeface="+mn-lt"/>
            </a:endParaRPr>
          </a:p>
        </p:txBody>
      </p:sp>
      <p:pic>
        <p:nvPicPr>
          <p:cNvPr id="4" name="图片 3"/>
          <p:cNvPicPr>
            <a:picLocks noChangeAspect="1"/>
          </p:cNvPicPr>
          <p:nvPr/>
        </p:nvPicPr>
        <p:blipFill>
          <a:blip r:embed="rId2"/>
          <a:stretch>
            <a:fillRect/>
          </a:stretch>
        </p:blipFill>
        <p:spPr>
          <a:xfrm>
            <a:off x="0" y="2325955"/>
            <a:ext cx="5363852" cy="3034485"/>
          </a:xfrm>
          <a:prstGeom prst="rect">
            <a:avLst/>
          </a:prstGeom>
        </p:spPr>
      </p:pic>
      <p:sp>
        <p:nvSpPr>
          <p:cNvPr id="10" name="Text Box 3">
            <a:extLst>
              <a:ext uri="{FF2B5EF4-FFF2-40B4-BE49-F238E27FC236}">
                <a16:creationId xmlns:a16="http://schemas.microsoft.com/office/drawing/2014/main" id="{05286737-1A9B-4366-9B4F-C9C3B712BF88}"/>
              </a:ext>
            </a:extLst>
          </p:cNvPr>
          <p:cNvSpPr txBox="1">
            <a:spLocks noChangeArrowheads="1"/>
          </p:cNvSpPr>
          <p:nvPr/>
        </p:nvSpPr>
        <p:spPr bwMode="auto">
          <a:xfrm>
            <a:off x="5847066" y="2550886"/>
            <a:ext cx="5879584" cy="2853153"/>
          </a:xfrm>
          <a:prstGeom prst="rect">
            <a:avLst/>
          </a:prstGeom>
          <a:no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marL="342900" indent="-342900" fontAlgn="base">
              <a:lnSpc>
                <a:spcPct val="130000"/>
              </a:lnSpc>
              <a:spcBef>
                <a:spcPct val="0"/>
              </a:spcBef>
              <a:spcAft>
                <a:spcPct val="0"/>
              </a:spcAft>
              <a:buClr>
                <a:srgbClr val="FF0000"/>
              </a:buClr>
              <a:buSzPct val="90000"/>
              <a:buFont typeface="Wingdings" panose="05000000000000000000" pitchFamily="2" charset="2"/>
              <a:buChar char="l"/>
              <a:defRPr/>
            </a:pPr>
            <a:r>
              <a:rPr lang="zh-CN" altLang="en-US" sz="2000" dirty="0">
                <a:solidFill>
                  <a:srgbClr val="000000"/>
                </a:solidFill>
                <a:latin typeface="+mn-lt"/>
                <a:ea typeface="+mn-ea"/>
                <a:cs typeface="+mn-ea"/>
                <a:sym typeface="+mn-lt"/>
              </a:rPr>
              <a:t>执行算法所需存储空间的大小。</a:t>
            </a:r>
          </a:p>
          <a:p>
            <a:pPr marL="342900" indent="-342900" fontAlgn="base">
              <a:lnSpc>
                <a:spcPct val="130000"/>
              </a:lnSpc>
              <a:spcBef>
                <a:spcPct val="0"/>
              </a:spcBef>
              <a:spcAft>
                <a:spcPct val="0"/>
              </a:spcAft>
              <a:buClr>
                <a:srgbClr val="FF0000"/>
              </a:buClr>
              <a:buSzPct val="90000"/>
              <a:buFont typeface="Wingdings" panose="05000000000000000000" pitchFamily="2" charset="2"/>
              <a:buChar char="l"/>
              <a:defRPr/>
            </a:pPr>
            <a:r>
              <a:rPr lang="en-US" altLang="zh-CN" sz="2000" dirty="0">
                <a:solidFill>
                  <a:srgbClr val="000000"/>
                </a:solidFill>
                <a:latin typeface="+mn-lt"/>
                <a:ea typeface="+mn-ea"/>
                <a:cs typeface="+mn-ea"/>
                <a:sym typeface="+mn-lt"/>
              </a:rPr>
              <a:t>S(n)</a:t>
            </a: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 O(f(n)) </a:t>
            </a:r>
          </a:p>
          <a:p>
            <a:pPr fontAlgn="base">
              <a:lnSpc>
                <a:spcPct val="130000"/>
              </a:lnSpc>
              <a:spcBef>
                <a:spcPct val="0"/>
              </a:spcBef>
              <a:spcAft>
                <a:spcPct val="0"/>
              </a:spcAft>
              <a:buClr>
                <a:srgbClr val="FF0000"/>
              </a:buClr>
              <a:buSzPct val="90000"/>
              <a:buNone/>
              <a:defRPr/>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其中：</a:t>
            </a:r>
            <a:r>
              <a:rPr lang="en-US" altLang="zh-CN" sz="2000" dirty="0">
                <a:solidFill>
                  <a:srgbClr val="000000"/>
                </a:solidFill>
                <a:latin typeface="+mn-lt"/>
                <a:ea typeface="+mn-ea"/>
                <a:cs typeface="+mn-ea"/>
                <a:sym typeface="+mn-lt"/>
              </a:rPr>
              <a:t>f(n)</a:t>
            </a:r>
            <a:r>
              <a:rPr lang="zh-CN" altLang="en-US" sz="2000" dirty="0">
                <a:solidFill>
                  <a:srgbClr val="000000"/>
                </a:solidFill>
                <a:latin typeface="+mn-lt"/>
                <a:ea typeface="+mn-ea"/>
                <a:cs typeface="+mn-ea"/>
                <a:sym typeface="+mn-lt"/>
              </a:rPr>
              <a:t>为算法使用的单元数</a:t>
            </a:r>
          </a:p>
          <a:p>
            <a:pPr marL="342900" indent="-342900" fontAlgn="base">
              <a:lnSpc>
                <a:spcPct val="130000"/>
              </a:lnSpc>
              <a:spcBef>
                <a:spcPct val="0"/>
              </a:spcBef>
              <a:spcAft>
                <a:spcPct val="0"/>
              </a:spcAft>
              <a:buClr>
                <a:srgbClr val="FF0000"/>
              </a:buClr>
              <a:buSzPct val="90000"/>
              <a:buFont typeface="Wingdings" panose="05000000000000000000" pitchFamily="2" charset="2"/>
              <a:buChar char="l"/>
              <a:defRPr/>
            </a:pPr>
            <a:r>
              <a:rPr lang="en-US" altLang="zh-CN" sz="2000" dirty="0">
                <a:solidFill>
                  <a:srgbClr val="FF0000"/>
                </a:solidFill>
                <a:latin typeface="+mn-lt"/>
                <a:ea typeface="+mn-ea"/>
                <a:cs typeface="+mn-ea"/>
                <a:sym typeface="+mn-lt"/>
              </a:rPr>
              <a:t> </a:t>
            </a:r>
            <a:r>
              <a:rPr lang="en-US" altLang="zh-CN" sz="2000" dirty="0">
                <a:latin typeface="+mn-lt"/>
                <a:ea typeface="+mn-ea"/>
                <a:cs typeface="+mn-ea"/>
                <a:sym typeface="+mn-lt"/>
              </a:rPr>
              <a:t>O(</a:t>
            </a:r>
            <a:r>
              <a:rPr lang="en-US" altLang="zh-CN" sz="2000" dirty="0">
                <a:solidFill>
                  <a:srgbClr val="000000"/>
                </a:solidFill>
                <a:latin typeface="+mn-lt"/>
                <a:ea typeface="+mn-ea"/>
                <a:cs typeface="+mn-ea"/>
                <a:sym typeface="+mn-lt"/>
              </a:rPr>
              <a:t>f(n))</a:t>
            </a:r>
            <a:r>
              <a:rPr lang="zh-CN" altLang="zh-CN" sz="2000" dirty="0">
                <a:solidFill>
                  <a:srgbClr val="000000"/>
                </a:solidFill>
                <a:latin typeface="+mn-lt"/>
                <a:ea typeface="+mn-ea"/>
                <a:cs typeface="+mn-ea"/>
                <a:sym typeface="+mn-lt"/>
              </a:rPr>
              <a:t>：</a:t>
            </a:r>
            <a:r>
              <a:rPr lang="zh-CN" altLang="zh-CN" sz="2000" dirty="0">
                <a:solidFill>
                  <a:srgbClr val="FF0000"/>
                </a:solidFill>
                <a:latin typeface="+mn-lt"/>
                <a:ea typeface="+mn-ea"/>
                <a:cs typeface="+mn-ea"/>
                <a:sym typeface="+mn-lt"/>
              </a:rPr>
              <a:t>存在</a:t>
            </a:r>
            <a:r>
              <a:rPr lang="en-US" altLang="zh-CN" sz="2000" dirty="0">
                <a:solidFill>
                  <a:srgbClr val="FF0000"/>
                </a:solidFill>
                <a:latin typeface="+mn-lt"/>
                <a:ea typeface="+mn-ea"/>
                <a:cs typeface="+mn-ea"/>
                <a:sym typeface="+mn-lt"/>
              </a:rPr>
              <a:t>M</a:t>
            </a:r>
            <a:r>
              <a:rPr lang="zh-CN" altLang="en-US" sz="2000" dirty="0">
                <a:solidFill>
                  <a:srgbClr val="FF0000"/>
                </a:solidFill>
                <a:latin typeface="+mn-lt"/>
                <a:ea typeface="+mn-ea"/>
                <a:cs typeface="+mn-ea"/>
                <a:sym typeface="+mn-lt"/>
              </a:rPr>
              <a:t>，</a:t>
            </a:r>
            <a:r>
              <a:rPr lang="en-US" altLang="zh-CN" sz="2000" dirty="0">
                <a:solidFill>
                  <a:srgbClr val="FF0000"/>
                </a:solidFill>
                <a:latin typeface="+mn-lt"/>
                <a:ea typeface="+mn-ea"/>
                <a:cs typeface="+mn-ea"/>
                <a:sym typeface="+mn-lt"/>
              </a:rPr>
              <a:t>f(n)</a:t>
            </a:r>
            <a:r>
              <a:rPr lang="zh-CN" altLang="en-US" sz="2000" dirty="0">
                <a:solidFill>
                  <a:srgbClr val="FF0000"/>
                </a:solidFill>
                <a:latin typeface="+mn-lt"/>
                <a:ea typeface="+mn-ea"/>
                <a:cs typeface="+mn-ea"/>
                <a:sym typeface="+mn-lt"/>
              </a:rPr>
              <a:t>小于等于</a:t>
            </a:r>
            <a:r>
              <a:rPr lang="en-US" altLang="zh-CN" sz="2000" dirty="0">
                <a:solidFill>
                  <a:srgbClr val="FF0000"/>
                </a:solidFill>
                <a:latin typeface="+mn-lt"/>
                <a:ea typeface="+mn-ea"/>
                <a:cs typeface="+mn-ea"/>
                <a:sym typeface="+mn-lt"/>
              </a:rPr>
              <a:t>M*F(n)</a:t>
            </a:r>
          </a:p>
          <a:p>
            <a:pPr marL="342900" indent="-342900" fontAlgn="base">
              <a:lnSpc>
                <a:spcPct val="130000"/>
              </a:lnSpc>
              <a:spcBef>
                <a:spcPct val="0"/>
              </a:spcBef>
              <a:spcAft>
                <a:spcPct val="0"/>
              </a:spcAft>
              <a:buClr>
                <a:srgbClr val="FF0000"/>
              </a:buClr>
              <a:buSzPct val="90000"/>
              <a:buFont typeface="Wingdings" panose="05000000000000000000" pitchFamily="2" charset="2"/>
              <a:buChar char="l"/>
              <a:defRPr/>
            </a:pPr>
            <a:r>
              <a:rPr lang="zh-CN" altLang="en-US" sz="2000" dirty="0">
                <a:solidFill>
                  <a:srgbClr val="FF0000"/>
                </a:solidFill>
                <a:latin typeface="+mn-lt"/>
                <a:ea typeface="+mn-ea"/>
                <a:cs typeface="+mn-ea"/>
                <a:sym typeface="+mn-lt"/>
              </a:rPr>
              <a:t> 存储空间：</a:t>
            </a:r>
            <a:r>
              <a:rPr lang="zh-CN" altLang="en-US" sz="2000" dirty="0">
                <a:latin typeface="+mn-lt"/>
                <a:ea typeface="+mn-ea"/>
                <a:cs typeface="+mn-ea"/>
                <a:sym typeface="+mn-lt"/>
              </a:rPr>
              <a:t>寄存指令、常数、变量和输入数据</a:t>
            </a:r>
            <a:endParaRPr lang="en-US" altLang="zh-CN" sz="2000" dirty="0">
              <a:latin typeface="+mn-lt"/>
              <a:ea typeface="+mn-ea"/>
              <a:cs typeface="+mn-ea"/>
              <a:sym typeface="+mn-lt"/>
            </a:endParaRPr>
          </a:p>
          <a:p>
            <a:pPr fontAlgn="base">
              <a:lnSpc>
                <a:spcPct val="130000"/>
              </a:lnSpc>
              <a:spcBef>
                <a:spcPct val="0"/>
              </a:spcBef>
              <a:spcAft>
                <a:spcPct val="0"/>
              </a:spcAft>
              <a:buClr>
                <a:srgbClr val="FF0000"/>
              </a:buClr>
              <a:buSzPct val="90000"/>
              <a:buNone/>
              <a:defRPr/>
            </a:pPr>
            <a:r>
              <a:rPr lang="en-US" altLang="zh-CN" sz="2000" dirty="0">
                <a:latin typeface="+mn-lt"/>
                <a:ea typeface="+mn-ea"/>
                <a:cs typeface="+mn-ea"/>
                <a:sym typeface="+mn-lt"/>
              </a:rPr>
              <a:t>                           </a:t>
            </a:r>
            <a:r>
              <a:rPr lang="zh-CN" altLang="en-US" sz="2000" dirty="0">
                <a:latin typeface="+mn-lt"/>
                <a:ea typeface="+mn-ea"/>
                <a:cs typeface="+mn-ea"/>
                <a:sym typeface="+mn-lt"/>
              </a:rPr>
              <a:t>对数据进行操作的工作单元</a:t>
            </a:r>
            <a:endParaRPr lang="en-US" altLang="zh-CN" sz="2000" dirty="0">
              <a:latin typeface="+mn-lt"/>
              <a:ea typeface="+mn-ea"/>
              <a:cs typeface="+mn-ea"/>
              <a:sym typeface="+mn-lt"/>
            </a:endParaRPr>
          </a:p>
          <a:p>
            <a:pPr fontAlgn="base">
              <a:lnSpc>
                <a:spcPct val="130000"/>
              </a:lnSpc>
              <a:spcBef>
                <a:spcPct val="0"/>
              </a:spcBef>
              <a:spcAft>
                <a:spcPct val="0"/>
              </a:spcAft>
              <a:buClr>
                <a:srgbClr val="FF0000"/>
              </a:buClr>
              <a:buSzPct val="90000"/>
              <a:buNone/>
              <a:defRPr/>
            </a:pPr>
            <a:r>
              <a:rPr lang="en-US" altLang="zh-CN" sz="2000" dirty="0">
                <a:latin typeface="+mn-lt"/>
                <a:ea typeface="+mn-ea"/>
                <a:cs typeface="+mn-ea"/>
                <a:sym typeface="+mn-lt"/>
              </a:rPr>
              <a:t>                           </a:t>
            </a:r>
            <a:r>
              <a:rPr lang="zh-CN" altLang="en-US" sz="2000" dirty="0">
                <a:latin typeface="+mn-lt"/>
                <a:ea typeface="+mn-ea"/>
                <a:cs typeface="+mn-ea"/>
                <a:sym typeface="+mn-lt"/>
              </a:rPr>
              <a:t>实现计算所需的空间</a:t>
            </a:r>
            <a:endParaRPr lang="en-US" altLang="zh-CN" sz="2000" dirty="0">
              <a:latin typeface="+mn-lt"/>
              <a:ea typeface="+mn-ea"/>
              <a:cs typeface="+mn-ea"/>
              <a:sym typeface="+mn-lt"/>
            </a:endParaRPr>
          </a:p>
        </p:txBody>
      </p:sp>
      <p:grpSp>
        <p:nvGrpSpPr>
          <p:cNvPr id="13" name="组合 12">
            <a:extLst>
              <a:ext uri="{FF2B5EF4-FFF2-40B4-BE49-F238E27FC236}">
                <a16:creationId xmlns:a16="http://schemas.microsoft.com/office/drawing/2014/main" id="{D0F87E49-9B40-4CBB-99C5-EF9216AF84FD}"/>
              </a:ext>
            </a:extLst>
          </p:cNvPr>
          <p:cNvGrpSpPr/>
          <p:nvPr/>
        </p:nvGrpSpPr>
        <p:grpSpPr>
          <a:xfrm>
            <a:off x="6274851" y="1770893"/>
            <a:ext cx="3632112" cy="525465"/>
            <a:chOff x="2082731" y="1453624"/>
            <a:chExt cx="6746309" cy="566884"/>
          </a:xfrm>
        </p:grpSpPr>
        <p:sp>
          <p:nvSpPr>
            <p:cNvPr id="15" name="矩形: 圆角 14">
              <a:extLst>
                <a:ext uri="{FF2B5EF4-FFF2-40B4-BE49-F238E27FC236}">
                  <a16:creationId xmlns:a16="http://schemas.microsoft.com/office/drawing/2014/main" id="{727D39F0-568F-465B-97E6-6B8247FBAE4E}"/>
                </a:ext>
              </a:extLst>
            </p:cNvPr>
            <p:cNvSpPr/>
            <p:nvPr/>
          </p:nvSpPr>
          <p:spPr>
            <a:xfrm>
              <a:off x="2082731" y="1472379"/>
              <a:ext cx="6746309" cy="529375"/>
            </a:xfrm>
            <a:prstGeom prst="roundRect">
              <a:avLst/>
            </a:prstGeom>
            <a:solidFill>
              <a:srgbClr val="D1D4DB"/>
            </a:solidFill>
            <a:ln>
              <a:solidFill>
                <a:srgbClr val="D1D4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文本框 15">
              <a:extLst>
                <a:ext uri="{FF2B5EF4-FFF2-40B4-BE49-F238E27FC236}">
                  <a16:creationId xmlns:a16="http://schemas.microsoft.com/office/drawing/2014/main" id="{4FEA2DAA-3067-4036-9689-969490893384}"/>
                </a:ext>
              </a:extLst>
            </p:cNvPr>
            <p:cNvSpPr txBox="1"/>
            <p:nvPr/>
          </p:nvSpPr>
          <p:spPr>
            <a:xfrm>
              <a:off x="3262177" y="1453624"/>
              <a:ext cx="5223709" cy="566884"/>
            </a:xfrm>
            <a:prstGeom prst="rect">
              <a:avLst/>
            </a:prstGeom>
            <a:noFill/>
            <a:ln>
              <a:noFill/>
            </a:ln>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lang="zh-CN" altLang="en-US" sz="2400" b="1" dirty="0">
                  <a:solidFill>
                    <a:srgbClr val="5C5CFF"/>
                  </a:solidFill>
                  <a:cs typeface="+mn-ea"/>
                  <a:sym typeface="+mn-lt"/>
                </a:rPr>
                <a:t>算法的空间复杂度</a:t>
              </a:r>
              <a:endParaRPr lang="en-US" altLang="zh-CN" sz="2400" b="1" dirty="0">
                <a:solidFill>
                  <a:srgbClr val="5C5CFF"/>
                </a:solidFill>
                <a:cs typeface="+mn-ea"/>
                <a:sym typeface="+mn-lt"/>
              </a:endParaRPr>
            </a:p>
          </p:txBody>
        </p:sp>
      </p:grpSp>
    </p:spTree>
    <p:extLst>
      <p:ext uri="{BB962C8B-B14F-4D97-AF65-F5344CB8AC3E}">
        <p14:creationId xmlns:p14="http://schemas.microsoft.com/office/powerpoint/2010/main" val="488361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3100" y="466987"/>
            <a:ext cx="3657600" cy="461665"/>
          </a:xfrm>
          <a:prstGeom prst="rect">
            <a:avLst/>
          </a:prstGeom>
          <a:noFill/>
        </p:spPr>
        <p:txBody>
          <a:bodyPr wrap="square" rtlCol="0">
            <a:spAutoFit/>
          </a:bodyPr>
          <a:lstStyle/>
          <a:p>
            <a:pPr algn="ctr"/>
            <a:r>
              <a:rPr lang="zh-CN" altLang="en-US" sz="2400" dirty="0">
                <a:cs typeface="+mn-ea"/>
                <a:sym typeface="+mn-lt"/>
              </a:rPr>
              <a:t>数据结构课程主要内容</a:t>
            </a:r>
            <a:endParaRPr lang="en-US" altLang="zh-CN" sz="2400" dirty="0">
              <a:cs typeface="+mn-ea"/>
              <a:sym typeface="+mn-lt"/>
            </a:endParaRPr>
          </a:p>
        </p:txBody>
      </p:sp>
      <p:cxnSp>
        <p:nvCxnSpPr>
          <p:cNvPr id="23" name="直接连接符 22"/>
          <p:cNvCxnSpPr>
            <a:cxnSpLocks/>
          </p:cNvCxnSpPr>
          <p:nvPr/>
        </p:nvCxnSpPr>
        <p:spPr>
          <a:xfrm flipV="1">
            <a:off x="6201518" y="4856480"/>
            <a:ext cx="0" cy="8204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p:cNvCxnSpPr>
          <p:nvPr/>
        </p:nvCxnSpPr>
        <p:spPr>
          <a:xfrm flipH="1">
            <a:off x="5366112" y="4856480"/>
            <a:ext cx="83540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782029" y="4533629"/>
            <a:ext cx="594478" cy="5944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43" name="椭圆 42"/>
          <p:cNvSpPr/>
          <p:nvPr/>
        </p:nvSpPr>
        <p:spPr>
          <a:xfrm>
            <a:off x="7276893" y="2404044"/>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sp>
        <p:nvSpPr>
          <p:cNvPr id="45" name="椭圆 44"/>
          <p:cNvSpPr/>
          <p:nvPr/>
        </p:nvSpPr>
        <p:spPr>
          <a:xfrm>
            <a:off x="7037955" y="3798395"/>
            <a:ext cx="594478" cy="5944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41" name="椭圆 40"/>
          <p:cNvSpPr/>
          <p:nvPr/>
        </p:nvSpPr>
        <p:spPr>
          <a:xfrm>
            <a:off x="4484644" y="3154779"/>
            <a:ext cx="594478" cy="59447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cxnSp>
        <p:nvCxnSpPr>
          <p:cNvPr id="52" name="直接连接符 51"/>
          <p:cNvCxnSpPr>
            <a:cxnSpLocks/>
          </p:cNvCxnSpPr>
          <p:nvPr/>
        </p:nvCxnSpPr>
        <p:spPr>
          <a:xfrm>
            <a:off x="6201518" y="5277158"/>
            <a:ext cx="33082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flipH="1" flipV="1">
            <a:off x="6525620" y="4068722"/>
            <a:ext cx="8660" cy="124449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endCxn id="45" idx="2"/>
          </p:cNvCxnSpPr>
          <p:nvPr/>
        </p:nvCxnSpPr>
        <p:spPr>
          <a:xfrm>
            <a:off x="6525620" y="4095634"/>
            <a:ext cx="512335"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flipV="1">
            <a:off x="6009616" y="2811690"/>
            <a:ext cx="10395" cy="2890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endCxn id="43" idx="2"/>
          </p:cNvCxnSpPr>
          <p:nvPr/>
        </p:nvCxnSpPr>
        <p:spPr>
          <a:xfrm>
            <a:off x="6020011" y="2701283"/>
            <a:ext cx="125688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76854" y="5327755"/>
            <a:ext cx="3431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p:cNvCxnSpPr>
          <p:nvPr/>
        </p:nvCxnSpPr>
        <p:spPr>
          <a:xfrm flipH="1" flipV="1">
            <a:off x="5676854" y="3429000"/>
            <a:ext cx="26468" cy="188422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flipH="1">
            <a:off x="5064334" y="3432540"/>
            <a:ext cx="633824"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flipH="1">
            <a:off x="263741" y="4493765"/>
            <a:ext cx="5089011" cy="2647904"/>
          </a:xfrm>
          <a:prstGeom prst="rect">
            <a:avLst/>
          </a:prstGeom>
          <a:noFill/>
        </p:spPr>
        <p:txBody>
          <a:bodyPr wrap="square" rtlCol="0">
            <a:spAutoFit/>
          </a:bodyPr>
          <a:lstStyle/>
          <a:p>
            <a:pPr fontAlgn="base">
              <a:lnSpc>
                <a:spcPct val="130000"/>
              </a:lnSpc>
              <a:spcBef>
                <a:spcPct val="0"/>
              </a:spcBef>
              <a:spcAft>
                <a:spcPts val="600"/>
              </a:spcAft>
              <a:buClrTx/>
              <a:buSzTx/>
              <a:defRPr/>
            </a:pPr>
            <a:r>
              <a:rPr lang="zh-CN" altLang="en-US" dirty="0">
                <a:solidFill>
                  <a:srgbClr val="FF0000"/>
                </a:solidFill>
                <a:cs typeface="+mn-ea"/>
                <a:sym typeface="+mn-lt"/>
              </a:rPr>
              <a:t>基本数据结构的定义、特性、运算与算法</a:t>
            </a:r>
            <a:endParaRPr lang="en-US" altLang="zh-CN" dirty="0">
              <a:solidFill>
                <a:srgbClr val="FF0000"/>
              </a:solidFill>
              <a:cs typeface="+mn-ea"/>
              <a:sym typeface="+mn-lt"/>
            </a:endParaRPr>
          </a:p>
          <a:p>
            <a:pPr marL="285750" lvl="0" indent="-285750" fontAlgn="base">
              <a:lnSpc>
                <a:spcPct val="130000"/>
              </a:lnSpc>
              <a:spcBef>
                <a:spcPct val="0"/>
              </a:spcBef>
              <a:spcAft>
                <a:spcPts val="300"/>
              </a:spcAft>
              <a:buClr>
                <a:srgbClr val="3333FF"/>
              </a:buClr>
              <a:buSzPct val="90000"/>
              <a:buFont typeface="Wingdings" panose="05000000000000000000" pitchFamily="2" charset="2"/>
              <a:buChar char="u"/>
              <a:defRPr/>
            </a:pPr>
            <a:r>
              <a:rPr lang="en-US" altLang="zh-CN" sz="1600" dirty="0">
                <a:solidFill>
                  <a:srgbClr val="000000"/>
                </a:solidFill>
                <a:cs typeface="+mn-ea"/>
                <a:sym typeface="+mn-lt"/>
              </a:rPr>
              <a:t>1.1  </a:t>
            </a:r>
            <a:r>
              <a:rPr lang="zh-CN" altLang="en-US" sz="1600" dirty="0">
                <a:solidFill>
                  <a:srgbClr val="000000"/>
                </a:solidFill>
                <a:cs typeface="+mn-ea"/>
                <a:sym typeface="+mn-lt"/>
              </a:rPr>
              <a:t>线性结构：</a:t>
            </a:r>
            <a:endParaRPr lang="en-US" altLang="zh-CN" sz="1600" dirty="0">
              <a:solidFill>
                <a:srgbClr val="000000"/>
              </a:solidFill>
              <a:cs typeface="+mn-ea"/>
              <a:sym typeface="+mn-lt"/>
            </a:endParaRPr>
          </a:p>
          <a:p>
            <a:pPr lvl="0" fontAlgn="base">
              <a:lnSpc>
                <a:spcPct val="130000"/>
              </a:lnSpc>
              <a:spcBef>
                <a:spcPct val="0"/>
              </a:spcBef>
              <a:spcAft>
                <a:spcPts val="300"/>
              </a:spcAft>
              <a:buClr>
                <a:srgbClr val="3333FF"/>
              </a:buClr>
              <a:buSzPct val="90000"/>
              <a:defRPr/>
            </a:pPr>
            <a:r>
              <a:rPr lang="en-US" altLang="zh-CN" sz="1600" dirty="0">
                <a:solidFill>
                  <a:srgbClr val="000000"/>
                </a:solidFill>
                <a:cs typeface="+mn-ea"/>
                <a:sym typeface="+mn-lt"/>
              </a:rPr>
              <a:t>             </a:t>
            </a:r>
            <a:r>
              <a:rPr lang="zh-CN" altLang="en-US" sz="1600" dirty="0">
                <a:solidFill>
                  <a:srgbClr val="000000"/>
                </a:solidFill>
                <a:cs typeface="+mn-ea"/>
                <a:sym typeface="+mn-lt"/>
              </a:rPr>
              <a:t>线性表；栈，队列；链表，数组；广义表，串</a:t>
            </a:r>
            <a:endParaRPr lang="en-US" altLang="zh-CN" sz="1600" dirty="0">
              <a:solidFill>
                <a:srgbClr val="000000"/>
              </a:solidFill>
              <a:cs typeface="+mn-ea"/>
              <a:sym typeface="+mn-lt"/>
            </a:endParaRPr>
          </a:p>
          <a:p>
            <a:pPr marL="285750" lvl="0" indent="-285750" fontAlgn="base">
              <a:lnSpc>
                <a:spcPct val="130000"/>
              </a:lnSpc>
              <a:spcBef>
                <a:spcPct val="0"/>
              </a:spcBef>
              <a:spcAft>
                <a:spcPts val="300"/>
              </a:spcAft>
              <a:buClr>
                <a:srgbClr val="3333FF"/>
              </a:buClr>
              <a:buSzPct val="90000"/>
              <a:buFont typeface="Wingdings" panose="05000000000000000000" pitchFamily="2" charset="2"/>
              <a:buChar char="u"/>
              <a:defRPr/>
            </a:pPr>
            <a:r>
              <a:rPr lang="en-US" altLang="zh-CN" sz="1600" dirty="0">
                <a:solidFill>
                  <a:srgbClr val="000000"/>
                </a:solidFill>
                <a:cs typeface="+mn-ea"/>
                <a:sym typeface="+mn-lt"/>
              </a:rPr>
              <a:t>1.2  </a:t>
            </a:r>
            <a:r>
              <a:rPr lang="zh-CN" altLang="en-US" sz="1600" dirty="0">
                <a:solidFill>
                  <a:srgbClr val="000000"/>
                </a:solidFill>
                <a:cs typeface="+mn-ea"/>
                <a:sym typeface="+mn-lt"/>
              </a:rPr>
              <a:t>非线性结构：</a:t>
            </a:r>
          </a:p>
          <a:p>
            <a:pPr lvl="0" fontAlgn="base">
              <a:lnSpc>
                <a:spcPct val="130000"/>
              </a:lnSpc>
              <a:spcBef>
                <a:spcPct val="0"/>
              </a:spcBef>
              <a:spcAft>
                <a:spcPts val="300"/>
              </a:spcAft>
              <a:buClr>
                <a:srgbClr val="3333FF"/>
              </a:buClr>
              <a:buSzPct val="90000"/>
              <a:defRPr/>
            </a:pPr>
            <a:r>
              <a:rPr lang="en-US" altLang="zh-CN" sz="1600" dirty="0">
                <a:solidFill>
                  <a:srgbClr val="000000"/>
                </a:solidFill>
                <a:cs typeface="+mn-ea"/>
                <a:sym typeface="+mn-lt"/>
              </a:rPr>
              <a:t>             </a:t>
            </a:r>
            <a:r>
              <a:rPr lang="zh-CN" altLang="en-US" sz="1600" dirty="0">
                <a:solidFill>
                  <a:srgbClr val="000000"/>
                </a:solidFill>
                <a:cs typeface="+mn-ea"/>
                <a:sym typeface="+mn-lt"/>
              </a:rPr>
              <a:t>树，二叉树，堆；图（网络）</a:t>
            </a:r>
          </a:p>
          <a:p>
            <a:pPr marL="342900" indent="-342900" fontAlgn="base">
              <a:lnSpc>
                <a:spcPct val="130000"/>
              </a:lnSpc>
              <a:spcBef>
                <a:spcPct val="0"/>
              </a:spcBef>
              <a:spcAft>
                <a:spcPct val="0"/>
              </a:spcAft>
              <a:buClrTx/>
              <a:buSzTx/>
              <a:buFontTx/>
              <a:buAutoNum type="arabicPeriod"/>
              <a:defRPr/>
            </a:pPr>
            <a:endParaRPr lang="en-US" altLang="zh-CN" dirty="0">
              <a:solidFill>
                <a:srgbClr val="000000"/>
              </a:solidFill>
              <a:cs typeface="+mn-ea"/>
              <a:sym typeface="+mn-lt"/>
            </a:endParaRPr>
          </a:p>
          <a:p>
            <a:pPr marL="342900" indent="-342900" fontAlgn="base">
              <a:lnSpc>
                <a:spcPct val="130000"/>
              </a:lnSpc>
              <a:spcBef>
                <a:spcPct val="0"/>
              </a:spcBef>
              <a:spcAft>
                <a:spcPct val="0"/>
              </a:spcAft>
              <a:buClrTx/>
              <a:buSzTx/>
              <a:buFontTx/>
              <a:buAutoNum type="arabicPeriod"/>
              <a:defRPr/>
            </a:pPr>
            <a:endParaRPr lang="en-US" altLang="zh-CN" dirty="0">
              <a:solidFill>
                <a:srgbClr val="000000"/>
              </a:solidFill>
              <a:cs typeface="+mn-ea"/>
              <a:sym typeface="+mn-lt"/>
            </a:endParaRPr>
          </a:p>
        </p:txBody>
      </p:sp>
      <p:sp>
        <p:nvSpPr>
          <p:cNvPr id="72" name="文本框 71"/>
          <p:cNvSpPr txBox="1"/>
          <p:nvPr/>
        </p:nvSpPr>
        <p:spPr>
          <a:xfrm flipH="1">
            <a:off x="667140" y="2882888"/>
            <a:ext cx="4097136" cy="1138260"/>
          </a:xfrm>
          <a:prstGeom prst="rect">
            <a:avLst/>
          </a:prstGeom>
          <a:noFill/>
        </p:spPr>
        <p:txBody>
          <a:bodyPr wrap="square" rtlCol="0">
            <a:spAutoFit/>
          </a:bodyPr>
          <a:lstStyle/>
          <a:p>
            <a:pPr fontAlgn="base">
              <a:lnSpc>
                <a:spcPct val="130000"/>
              </a:lnSpc>
              <a:spcBef>
                <a:spcPct val="0"/>
              </a:spcBef>
              <a:spcAft>
                <a:spcPts val="600"/>
              </a:spcAft>
              <a:buClrTx/>
              <a:buSzTx/>
              <a:buFontTx/>
              <a:buNone/>
              <a:defRPr/>
            </a:pPr>
            <a:r>
              <a:rPr lang="zh-CN" altLang="en-US" dirty="0">
                <a:solidFill>
                  <a:srgbClr val="000000"/>
                </a:solidFill>
                <a:cs typeface="+mn-ea"/>
                <a:sym typeface="+mn-lt"/>
              </a:rPr>
              <a:t> </a:t>
            </a:r>
            <a:r>
              <a:rPr lang="zh-CN" altLang="en-US" dirty="0">
                <a:solidFill>
                  <a:srgbClr val="FF0000"/>
                </a:solidFill>
                <a:cs typeface="+mn-ea"/>
                <a:sym typeface="+mn-lt"/>
              </a:rPr>
              <a:t>查找算法</a:t>
            </a:r>
            <a:endParaRPr lang="en-US" altLang="zh-CN" dirty="0">
              <a:solidFill>
                <a:srgbClr val="FF0000"/>
              </a:solidFill>
              <a:cs typeface="+mn-ea"/>
              <a:sym typeface="+mn-lt"/>
            </a:endParaRPr>
          </a:p>
          <a:p>
            <a:pPr fontAlgn="base">
              <a:lnSpc>
                <a:spcPct val="130000"/>
              </a:lnSpc>
              <a:spcBef>
                <a:spcPct val="0"/>
              </a:spcBef>
              <a:spcAft>
                <a:spcPct val="0"/>
              </a:spcAft>
              <a:buClrTx/>
              <a:buSzTx/>
              <a:buFontTx/>
              <a:buNone/>
              <a:defRPr/>
            </a:pPr>
            <a:r>
              <a:rPr lang="zh-CN" altLang="en-US" sz="1600" dirty="0">
                <a:solidFill>
                  <a:srgbClr val="000000"/>
                </a:solidFill>
                <a:cs typeface="+mn-ea"/>
                <a:sym typeface="+mn-lt"/>
              </a:rPr>
              <a:t> 顺序， 折半，分块，哈希，二叉排序树、</a:t>
            </a:r>
            <a:endParaRPr lang="en-US" altLang="zh-CN" sz="1600" dirty="0">
              <a:solidFill>
                <a:srgbClr val="000000"/>
              </a:solidFill>
              <a:cs typeface="+mn-ea"/>
              <a:sym typeface="+mn-lt"/>
            </a:endParaRPr>
          </a:p>
          <a:p>
            <a:pPr fontAlgn="base">
              <a:lnSpc>
                <a:spcPct val="130000"/>
              </a:lnSpc>
              <a:spcBef>
                <a:spcPct val="0"/>
              </a:spcBef>
              <a:spcAft>
                <a:spcPct val="0"/>
              </a:spcAft>
              <a:buClrTx/>
              <a:buSzTx/>
              <a:buFontTx/>
              <a:buNone/>
              <a:defRPr/>
            </a:pPr>
            <a:r>
              <a:rPr lang="zh-CN" altLang="en-US" sz="1600" dirty="0">
                <a:solidFill>
                  <a:srgbClr val="000000"/>
                </a:solidFill>
                <a:cs typeface="+mn-ea"/>
                <a:sym typeface="+mn-lt"/>
              </a:rPr>
              <a:t> 平衡树等 </a:t>
            </a:r>
          </a:p>
        </p:txBody>
      </p:sp>
      <p:sp>
        <p:nvSpPr>
          <p:cNvPr id="73" name="文本框 72"/>
          <p:cNvSpPr txBox="1"/>
          <p:nvPr/>
        </p:nvSpPr>
        <p:spPr>
          <a:xfrm flipH="1">
            <a:off x="8044259" y="2264176"/>
            <a:ext cx="3777281" cy="854208"/>
          </a:xfrm>
          <a:prstGeom prst="rect">
            <a:avLst/>
          </a:prstGeom>
          <a:noFill/>
        </p:spPr>
        <p:txBody>
          <a:bodyPr wrap="square" rtlCol="0">
            <a:spAutoFit/>
          </a:bodyPr>
          <a:lstStyle/>
          <a:p>
            <a:pPr>
              <a:lnSpc>
                <a:spcPct val="130000"/>
              </a:lnSpc>
              <a:spcAft>
                <a:spcPts val="600"/>
              </a:spcAft>
            </a:pPr>
            <a:r>
              <a:rPr lang="zh-CN" altLang="en-US" dirty="0">
                <a:solidFill>
                  <a:srgbClr val="FF0000"/>
                </a:solidFill>
                <a:cs typeface="+mn-ea"/>
                <a:sym typeface="+mn-lt"/>
              </a:rPr>
              <a:t>排序算法</a:t>
            </a:r>
            <a:endParaRPr lang="en-US" altLang="zh-CN" dirty="0">
              <a:solidFill>
                <a:srgbClr val="FF0000"/>
              </a:solidFill>
              <a:cs typeface="+mn-ea"/>
              <a:sym typeface="+mn-lt"/>
            </a:endParaRPr>
          </a:p>
          <a:p>
            <a:pPr>
              <a:lnSpc>
                <a:spcPct val="130000"/>
              </a:lnSpc>
            </a:pPr>
            <a:r>
              <a:rPr lang="zh-CN" altLang="en-US" dirty="0">
                <a:solidFill>
                  <a:srgbClr val="000000"/>
                </a:solidFill>
                <a:cs typeface="+mn-ea"/>
                <a:sym typeface="+mn-lt"/>
              </a:rPr>
              <a:t>内部排序，外部排序</a:t>
            </a:r>
            <a:endParaRPr lang="en-US" altLang="zh-CN" dirty="0">
              <a:solidFill>
                <a:srgbClr val="000000"/>
              </a:solidFill>
              <a:cs typeface="+mn-ea"/>
              <a:sym typeface="+mn-lt"/>
            </a:endParaRPr>
          </a:p>
        </p:txBody>
      </p:sp>
      <p:sp>
        <p:nvSpPr>
          <p:cNvPr id="74" name="文本框 73"/>
          <p:cNvSpPr txBox="1"/>
          <p:nvPr/>
        </p:nvSpPr>
        <p:spPr>
          <a:xfrm flipH="1">
            <a:off x="7706782" y="3859479"/>
            <a:ext cx="3276975" cy="1493742"/>
          </a:xfrm>
          <a:prstGeom prst="rect">
            <a:avLst/>
          </a:prstGeom>
          <a:noFill/>
        </p:spPr>
        <p:txBody>
          <a:bodyPr wrap="square" rtlCol="0">
            <a:spAutoFit/>
          </a:bodyPr>
          <a:lstStyle/>
          <a:p>
            <a:pPr fontAlgn="base">
              <a:lnSpc>
                <a:spcPct val="130000"/>
              </a:lnSpc>
              <a:spcBef>
                <a:spcPct val="0"/>
              </a:spcBef>
              <a:spcAft>
                <a:spcPts val="600"/>
              </a:spcAft>
              <a:buClrTx/>
              <a:buSzTx/>
              <a:buFontTx/>
              <a:buNone/>
              <a:defRPr/>
            </a:pPr>
            <a:r>
              <a:rPr lang="zh-CN" altLang="en-US" dirty="0">
                <a:solidFill>
                  <a:srgbClr val="FF0000"/>
                </a:solidFill>
                <a:cs typeface="+mn-ea"/>
                <a:sym typeface="+mn-lt"/>
              </a:rPr>
              <a:t>数据结构的存储结构与实现</a:t>
            </a:r>
            <a:endParaRPr lang="en-US" altLang="zh-CN" dirty="0">
              <a:solidFill>
                <a:srgbClr val="000000"/>
              </a:solidFill>
              <a:cs typeface="+mn-ea"/>
              <a:sym typeface="+mn-lt"/>
            </a:endParaRPr>
          </a:p>
          <a:p>
            <a:pPr fontAlgn="base">
              <a:lnSpc>
                <a:spcPct val="130000"/>
              </a:lnSpc>
              <a:spcBef>
                <a:spcPct val="0"/>
              </a:spcBef>
              <a:spcAft>
                <a:spcPct val="0"/>
              </a:spcAft>
              <a:buClrTx/>
              <a:buSzTx/>
              <a:buFontTx/>
              <a:buNone/>
              <a:defRPr/>
            </a:pPr>
            <a:r>
              <a:rPr lang="zh-CN" altLang="en-US" sz="1600" dirty="0">
                <a:solidFill>
                  <a:srgbClr val="000000"/>
                </a:solidFill>
                <a:cs typeface="+mn-ea"/>
                <a:sym typeface="+mn-lt"/>
              </a:rPr>
              <a:t>选择存储结构，算法分析与实现，遍历（</a:t>
            </a:r>
            <a:r>
              <a:rPr lang="en-US" altLang="zh-CN" sz="1600" dirty="0">
                <a:solidFill>
                  <a:srgbClr val="000000"/>
                </a:solidFill>
                <a:cs typeface="+mn-ea"/>
                <a:sym typeface="+mn-lt"/>
              </a:rPr>
              <a:t>BFS</a:t>
            </a:r>
            <a:r>
              <a:rPr lang="zh-CN" altLang="en-US" sz="1600" dirty="0">
                <a:solidFill>
                  <a:srgbClr val="000000"/>
                </a:solidFill>
                <a:cs typeface="+mn-ea"/>
                <a:sym typeface="+mn-lt"/>
              </a:rPr>
              <a:t>、</a:t>
            </a:r>
            <a:r>
              <a:rPr lang="en-US" altLang="zh-CN" sz="1600" dirty="0">
                <a:solidFill>
                  <a:srgbClr val="000000"/>
                </a:solidFill>
                <a:cs typeface="+mn-ea"/>
                <a:sym typeface="+mn-lt"/>
              </a:rPr>
              <a:t>DFS</a:t>
            </a:r>
            <a:r>
              <a:rPr lang="zh-CN" altLang="en-US" sz="1600" dirty="0">
                <a:solidFill>
                  <a:srgbClr val="000000"/>
                </a:solidFill>
                <a:cs typeface="+mn-ea"/>
                <a:sym typeface="+mn-lt"/>
              </a:rPr>
              <a:t>）</a:t>
            </a:r>
          </a:p>
          <a:p>
            <a:pPr fontAlgn="base">
              <a:lnSpc>
                <a:spcPct val="130000"/>
              </a:lnSpc>
              <a:spcBef>
                <a:spcPct val="0"/>
              </a:spcBef>
              <a:spcAft>
                <a:spcPct val="0"/>
              </a:spcAft>
              <a:buClrTx/>
              <a:buSzTx/>
              <a:buFontTx/>
              <a:buNone/>
              <a:defRPr/>
            </a:pPr>
            <a:endParaRPr lang="zh-CN" altLang="en-US" dirty="0">
              <a:solidFill>
                <a:srgbClr val="000000"/>
              </a:solidFill>
              <a:cs typeface="+mn-ea"/>
              <a:sym typeface="+mn-lt"/>
            </a:endParaRPr>
          </a:p>
        </p:txBody>
      </p:sp>
      <p:cxnSp>
        <p:nvCxnSpPr>
          <p:cNvPr id="3" name="直接连接符 2"/>
          <p:cNvCxnSpPr>
            <a:cxnSpLocks/>
          </p:cNvCxnSpPr>
          <p:nvPr/>
        </p:nvCxnSpPr>
        <p:spPr>
          <a:xfrm flipH="1">
            <a:off x="6009616" y="928652"/>
            <a:ext cx="10395" cy="499006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28172" y="5575785"/>
            <a:ext cx="952015" cy="952015"/>
            <a:chOff x="5628172" y="5575785"/>
            <a:chExt cx="952015" cy="952015"/>
          </a:xfrm>
        </p:grpSpPr>
        <p:sp>
          <p:nvSpPr>
            <p:cNvPr id="8" name="椭圆 7"/>
            <p:cNvSpPr/>
            <p:nvPr/>
          </p:nvSpPr>
          <p:spPr>
            <a:xfrm>
              <a:off x="5628172" y="5575785"/>
              <a:ext cx="952015" cy="95201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cstate="email">
              <a:duotone>
                <a:schemeClr val="accent3">
                  <a:shade val="45000"/>
                  <a:satMod val="135000"/>
                </a:schemeClr>
                <a:prstClr val="white"/>
              </a:duotone>
            </a:blip>
            <a:stretch>
              <a:fillRect/>
            </a:stretch>
          </p:blipFill>
          <p:spPr>
            <a:xfrm>
              <a:off x="5819279" y="5704845"/>
              <a:ext cx="569798" cy="735653"/>
            </a:xfrm>
            <a:prstGeom prst="rect">
              <a:avLst/>
            </a:prstGeom>
          </p:spPr>
        </p:pic>
      </p:grpSp>
      <p:sp>
        <p:nvSpPr>
          <p:cNvPr id="55" name="椭圆 54">
            <a:extLst>
              <a:ext uri="{FF2B5EF4-FFF2-40B4-BE49-F238E27FC236}">
                <a16:creationId xmlns:a16="http://schemas.microsoft.com/office/drawing/2014/main" id="{2CA50F39-408E-4D9C-9695-E7A8F8A01A7A}"/>
              </a:ext>
            </a:extLst>
          </p:cNvPr>
          <p:cNvSpPr/>
          <p:nvPr/>
        </p:nvSpPr>
        <p:spPr>
          <a:xfrm>
            <a:off x="4188139" y="1509064"/>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5</a:t>
            </a:r>
            <a:endParaRPr lang="zh-CN" altLang="en-US" sz="2400" dirty="0">
              <a:cs typeface="+mn-ea"/>
              <a:sym typeface="+mn-lt"/>
            </a:endParaRPr>
          </a:p>
        </p:txBody>
      </p:sp>
      <p:sp>
        <p:nvSpPr>
          <p:cNvPr id="62" name="文本框 61">
            <a:extLst>
              <a:ext uri="{FF2B5EF4-FFF2-40B4-BE49-F238E27FC236}">
                <a16:creationId xmlns:a16="http://schemas.microsoft.com/office/drawing/2014/main" id="{5B204026-BC11-4E42-830E-5ECD982EBF69}"/>
              </a:ext>
            </a:extLst>
          </p:cNvPr>
          <p:cNvSpPr txBox="1"/>
          <p:nvPr/>
        </p:nvSpPr>
        <p:spPr>
          <a:xfrm flipH="1">
            <a:off x="3265697" y="1570572"/>
            <a:ext cx="841934" cy="458715"/>
          </a:xfrm>
          <a:prstGeom prst="rect">
            <a:avLst/>
          </a:prstGeom>
          <a:noFill/>
        </p:spPr>
        <p:txBody>
          <a:bodyPr wrap="square" rtlCol="0">
            <a:spAutoFit/>
          </a:bodyPr>
          <a:lstStyle/>
          <a:p>
            <a:pPr algn="r">
              <a:lnSpc>
                <a:spcPct val="150000"/>
              </a:lnSpc>
            </a:pPr>
            <a:r>
              <a:rPr lang="zh-CN" altLang="en-US" dirty="0">
                <a:solidFill>
                  <a:srgbClr val="000000"/>
                </a:solidFill>
                <a:cs typeface="+mn-ea"/>
                <a:sym typeface="+mn-lt"/>
              </a:rPr>
              <a:t>文件</a:t>
            </a:r>
            <a:endParaRPr lang="en-US" altLang="zh-CN" dirty="0">
              <a:solidFill>
                <a:srgbClr val="0000CC"/>
              </a:solidFill>
              <a:cs typeface="+mn-ea"/>
              <a:sym typeface="+mn-lt"/>
            </a:endParaRPr>
          </a:p>
        </p:txBody>
      </p:sp>
      <p:cxnSp>
        <p:nvCxnSpPr>
          <p:cNvPr id="63" name="直接箭头连接符 62">
            <a:extLst>
              <a:ext uri="{FF2B5EF4-FFF2-40B4-BE49-F238E27FC236}">
                <a16:creationId xmlns:a16="http://schemas.microsoft.com/office/drawing/2014/main" id="{F75E46A3-5DB3-41D7-A592-325F7E69C6EF}"/>
              </a:ext>
            </a:extLst>
          </p:cNvPr>
          <p:cNvCxnSpPr>
            <a:cxnSpLocks/>
            <a:endCxn id="55" idx="6"/>
          </p:cNvCxnSpPr>
          <p:nvPr/>
        </p:nvCxnSpPr>
        <p:spPr>
          <a:xfrm flipH="1">
            <a:off x="4782617" y="1799930"/>
            <a:ext cx="1227002" cy="637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616E437-AB7C-4CD8-9551-0B0FB774B456}"/>
              </a:ext>
            </a:extLst>
          </p:cNvPr>
          <p:cNvCxnSpPr>
            <a:cxnSpLocks/>
            <a:endCxn id="32" idx="2"/>
          </p:cNvCxnSpPr>
          <p:nvPr/>
        </p:nvCxnSpPr>
        <p:spPr>
          <a:xfrm>
            <a:off x="6020011" y="923894"/>
            <a:ext cx="1431563" cy="4758"/>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D16F1354-DC91-4AA4-9892-36475156E8AE}"/>
              </a:ext>
            </a:extLst>
          </p:cNvPr>
          <p:cNvSpPr/>
          <p:nvPr/>
        </p:nvSpPr>
        <p:spPr>
          <a:xfrm>
            <a:off x="7451574" y="631413"/>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6</a:t>
            </a:r>
            <a:endParaRPr lang="zh-CN" altLang="en-US" sz="2400" dirty="0">
              <a:cs typeface="+mn-ea"/>
              <a:sym typeface="+mn-lt"/>
            </a:endParaRPr>
          </a:p>
        </p:txBody>
      </p:sp>
      <p:sp>
        <p:nvSpPr>
          <p:cNvPr id="34" name="文本框 33">
            <a:extLst>
              <a:ext uri="{FF2B5EF4-FFF2-40B4-BE49-F238E27FC236}">
                <a16:creationId xmlns:a16="http://schemas.microsoft.com/office/drawing/2014/main" id="{DE71B318-278A-4DAF-AFFA-8E4EA1DA6275}"/>
              </a:ext>
            </a:extLst>
          </p:cNvPr>
          <p:cNvSpPr txBox="1"/>
          <p:nvPr/>
        </p:nvSpPr>
        <p:spPr>
          <a:xfrm>
            <a:off x="8193254" y="743986"/>
            <a:ext cx="3628286" cy="369332"/>
          </a:xfrm>
          <a:prstGeom prst="rect">
            <a:avLst/>
          </a:prstGeom>
          <a:noFill/>
        </p:spPr>
        <p:txBody>
          <a:bodyPr wrap="square">
            <a:spAutoFit/>
          </a:bodyPr>
          <a:lstStyle/>
          <a:p>
            <a:r>
              <a:rPr lang="zh-CN" altLang="en-US" sz="1800" dirty="0">
                <a:solidFill>
                  <a:srgbClr val="000000"/>
                </a:solidFill>
                <a:cs typeface="+mn-ea"/>
                <a:sym typeface="+mn-lt"/>
              </a:rPr>
              <a:t>基本应用与综合应用（能力）</a:t>
            </a:r>
            <a:endParaRPr lang="zh-CN" altLang="en-US" dirty="0">
              <a:cs typeface="+mn-ea"/>
              <a:sym typeface="+mn-lt"/>
            </a:endParaRPr>
          </a:p>
        </p:txBody>
      </p:sp>
    </p:spTree>
    <p:extLst>
      <p:ext uri="{BB962C8B-B14F-4D97-AF65-F5344CB8AC3E}">
        <p14:creationId xmlns:p14="http://schemas.microsoft.com/office/powerpoint/2010/main" val="3591514013"/>
      </p:ext>
    </p:extLst>
  </p:cSld>
  <p:clrMapOvr>
    <a:masterClrMapping/>
  </p:clrMapOvr>
  <mc:AlternateContent xmlns:mc="http://schemas.openxmlformats.org/markup-compatibility/2006" xmlns:p14="http://schemas.microsoft.com/office/powerpoint/2010/main">
    <mc:Choice Requires="p14">
      <p:transition p14:dur="0" advClick="0" advTm="29000"/>
    </mc:Choice>
    <mc:Fallback xmlns="">
      <p:transition advClick="0" advTm="29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783848"/>
            <a:ext cx="12192000" cy="18674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 name="内容占位符 3">
            <a:extLst>
              <a:ext uri="{FF2B5EF4-FFF2-40B4-BE49-F238E27FC236}">
                <a16:creationId xmlns:a16="http://schemas.microsoft.com/office/drawing/2014/main" id="{843D76C6-1D7D-4F91-9127-5A55499C3B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31" b="1045"/>
          <a:stretch>
            <a:fillRect/>
          </a:stretch>
        </p:blipFill>
        <p:spPr>
          <a:xfrm>
            <a:off x="2031048" y="1658646"/>
            <a:ext cx="7134225" cy="4291013"/>
          </a:xfrm>
        </p:spPr>
      </p:pic>
    </p:spTree>
    <p:extLst>
      <p:ext uri="{BB962C8B-B14F-4D97-AF65-F5344CB8AC3E}">
        <p14:creationId xmlns:p14="http://schemas.microsoft.com/office/powerpoint/2010/main" val="61738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3100" y="466987"/>
            <a:ext cx="2629731" cy="461665"/>
          </a:xfrm>
          <a:prstGeom prst="rect">
            <a:avLst/>
          </a:prstGeom>
          <a:noFill/>
        </p:spPr>
        <p:txBody>
          <a:bodyPr wrap="square" rtlCol="0">
            <a:spAutoFit/>
          </a:bodyPr>
          <a:lstStyle/>
          <a:p>
            <a:r>
              <a:rPr lang="zh-CN" altLang="en-US" sz="2400" dirty="0">
                <a:cs typeface="+mn-ea"/>
                <a:sym typeface="+mn-lt"/>
              </a:rPr>
              <a:t>基本要求</a:t>
            </a:r>
            <a:endParaRPr lang="en-US" altLang="zh-CN" sz="2400" dirty="0">
              <a:cs typeface="+mn-ea"/>
              <a:sym typeface="+mn-lt"/>
            </a:endParaRPr>
          </a:p>
        </p:txBody>
      </p:sp>
      <p:cxnSp>
        <p:nvCxnSpPr>
          <p:cNvPr id="23" name="直接连接符 22"/>
          <p:cNvCxnSpPr>
            <a:cxnSpLocks/>
          </p:cNvCxnSpPr>
          <p:nvPr/>
        </p:nvCxnSpPr>
        <p:spPr>
          <a:xfrm flipV="1">
            <a:off x="6201518" y="4856480"/>
            <a:ext cx="0" cy="8204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cxnSpLocks/>
          </p:cNvCxnSpPr>
          <p:nvPr/>
        </p:nvCxnSpPr>
        <p:spPr>
          <a:xfrm flipH="1">
            <a:off x="5366112" y="4856480"/>
            <a:ext cx="83540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782029" y="4533629"/>
            <a:ext cx="594478" cy="5944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a:t>
            </a:r>
            <a:endParaRPr lang="zh-CN" altLang="en-US" sz="2400" dirty="0">
              <a:cs typeface="+mn-ea"/>
              <a:sym typeface="+mn-lt"/>
            </a:endParaRPr>
          </a:p>
        </p:txBody>
      </p:sp>
      <p:sp>
        <p:nvSpPr>
          <p:cNvPr id="43" name="椭圆 42"/>
          <p:cNvSpPr/>
          <p:nvPr/>
        </p:nvSpPr>
        <p:spPr>
          <a:xfrm>
            <a:off x="6676286" y="2514451"/>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3</a:t>
            </a:r>
            <a:endParaRPr lang="zh-CN" altLang="en-US" sz="2400" dirty="0">
              <a:cs typeface="+mn-ea"/>
              <a:sym typeface="+mn-lt"/>
            </a:endParaRPr>
          </a:p>
        </p:txBody>
      </p:sp>
      <p:sp>
        <p:nvSpPr>
          <p:cNvPr id="45" name="椭圆 44"/>
          <p:cNvSpPr/>
          <p:nvPr/>
        </p:nvSpPr>
        <p:spPr>
          <a:xfrm>
            <a:off x="7203037" y="4003795"/>
            <a:ext cx="594478" cy="5944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2</a:t>
            </a:r>
            <a:endParaRPr lang="zh-CN" altLang="en-US" sz="2400" dirty="0">
              <a:cs typeface="+mn-ea"/>
              <a:sym typeface="+mn-lt"/>
            </a:endParaRPr>
          </a:p>
        </p:txBody>
      </p:sp>
      <p:sp>
        <p:nvSpPr>
          <p:cNvPr id="41" name="椭圆 40"/>
          <p:cNvSpPr/>
          <p:nvPr/>
        </p:nvSpPr>
        <p:spPr>
          <a:xfrm>
            <a:off x="4499578" y="2893768"/>
            <a:ext cx="594478" cy="59447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4</a:t>
            </a:r>
            <a:endParaRPr lang="zh-CN" altLang="en-US" sz="2400" dirty="0">
              <a:cs typeface="+mn-ea"/>
              <a:sym typeface="+mn-lt"/>
            </a:endParaRPr>
          </a:p>
        </p:txBody>
      </p:sp>
      <p:cxnSp>
        <p:nvCxnSpPr>
          <p:cNvPr id="52" name="直接连接符 51"/>
          <p:cNvCxnSpPr/>
          <p:nvPr/>
        </p:nvCxnSpPr>
        <p:spPr>
          <a:xfrm>
            <a:off x="6201518" y="5277158"/>
            <a:ext cx="29256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flipV="1">
            <a:off x="6494078" y="4273461"/>
            <a:ext cx="0" cy="100369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endCxn id="45" idx="2"/>
          </p:cNvCxnSpPr>
          <p:nvPr/>
        </p:nvCxnSpPr>
        <p:spPr>
          <a:xfrm>
            <a:off x="6500805" y="4301034"/>
            <a:ext cx="70223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flipV="1">
            <a:off x="6009616" y="2811690"/>
            <a:ext cx="10395" cy="28906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43" idx="2"/>
          </p:cNvCxnSpPr>
          <p:nvPr/>
        </p:nvCxnSpPr>
        <p:spPr>
          <a:xfrm flipV="1">
            <a:off x="6020011" y="2811690"/>
            <a:ext cx="656275" cy="582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676854" y="5327755"/>
            <a:ext cx="3431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5703322" y="3171529"/>
            <a:ext cx="0" cy="214169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flipH="1">
            <a:off x="5079268" y="3171529"/>
            <a:ext cx="633824"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flipH="1">
            <a:off x="1688453" y="4369203"/>
            <a:ext cx="3100233" cy="777264"/>
          </a:xfrm>
          <a:prstGeom prst="rect">
            <a:avLst/>
          </a:prstGeom>
          <a:noFill/>
        </p:spPr>
        <p:txBody>
          <a:bodyPr wrap="square" rtlCol="0">
            <a:spAutoFit/>
          </a:bodyPr>
          <a:lstStyle/>
          <a:p>
            <a:pPr algn="ctr" fontAlgn="base">
              <a:lnSpc>
                <a:spcPct val="130000"/>
              </a:lnSpc>
              <a:spcBef>
                <a:spcPct val="0"/>
              </a:spcBef>
              <a:spcAft>
                <a:spcPct val="0"/>
              </a:spcAft>
              <a:buClrTx/>
              <a:buSzTx/>
              <a:buFontTx/>
              <a:buNone/>
              <a:defRPr/>
            </a:pPr>
            <a:r>
              <a:rPr lang="zh-CN" altLang="en-US" dirty="0">
                <a:solidFill>
                  <a:srgbClr val="000000"/>
                </a:solidFill>
                <a:cs typeface="+mn-ea"/>
                <a:sym typeface="+mn-lt"/>
              </a:rPr>
              <a:t>阅读教材与参考书、看慕课、按时到堂听课；</a:t>
            </a:r>
          </a:p>
        </p:txBody>
      </p:sp>
      <p:sp>
        <p:nvSpPr>
          <p:cNvPr id="72" name="文本框 71"/>
          <p:cNvSpPr txBox="1"/>
          <p:nvPr/>
        </p:nvSpPr>
        <p:spPr>
          <a:xfrm flipH="1">
            <a:off x="639708" y="2673964"/>
            <a:ext cx="3823188" cy="1924309"/>
          </a:xfrm>
          <a:prstGeom prst="rect">
            <a:avLst/>
          </a:prstGeom>
          <a:noFill/>
        </p:spPr>
        <p:txBody>
          <a:bodyPr wrap="square" rtlCol="0">
            <a:spAutoFit/>
          </a:bodyPr>
          <a:lstStyle/>
          <a:p>
            <a:pPr algn="r">
              <a:lnSpc>
                <a:spcPct val="150000"/>
              </a:lnSpc>
            </a:pPr>
            <a:r>
              <a:rPr lang="zh-CN" altLang="en-US" dirty="0">
                <a:solidFill>
                  <a:srgbClr val="000000"/>
                </a:solidFill>
                <a:cs typeface="+mn-ea"/>
                <a:sym typeface="+mn-lt"/>
              </a:rPr>
              <a:t>习题集</a:t>
            </a:r>
            <a:endParaRPr lang="en-US" dirty="0">
              <a:solidFill>
                <a:schemeClr val="tx1">
                  <a:lumMod val="65000"/>
                  <a:lumOff val="35000"/>
                </a:schemeClr>
              </a:solidFill>
              <a:cs typeface="+mn-ea"/>
              <a:sym typeface="+mn-lt"/>
            </a:endParaRPr>
          </a:p>
          <a:p>
            <a:pPr lvl="0" algn="ctr" fontAlgn="base">
              <a:lnSpc>
                <a:spcPct val="130000"/>
              </a:lnSpc>
              <a:spcBef>
                <a:spcPct val="0"/>
              </a:spcBef>
              <a:spcAft>
                <a:spcPct val="0"/>
              </a:spcAft>
              <a:defRPr/>
            </a:pPr>
            <a:r>
              <a:rPr lang="en-US" altLang="zh-CN" sz="1600" dirty="0">
                <a:solidFill>
                  <a:srgbClr val="FF0000"/>
                </a:solidFill>
                <a:cs typeface="+mn-ea"/>
                <a:sym typeface="+mn-lt"/>
              </a:rPr>
              <a:t>《</a:t>
            </a:r>
            <a:r>
              <a:rPr lang="zh-CN" altLang="en-US" sz="1600" dirty="0">
                <a:solidFill>
                  <a:srgbClr val="FF0000"/>
                </a:solidFill>
                <a:cs typeface="+mn-ea"/>
                <a:sym typeface="+mn-lt"/>
              </a:rPr>
              <a:t>数据结构题集</a:t>
            </a:r>
            <a:r>
              <a:rPr lang="en-US" altLang="zh-CN" sz="1600" dirty="0">
                <a:solidFill>
                  <a:srgbClr val="FF0000"/>
                </a:solidFill>
                <a:cs typeface="+mn-ea"/>
                <a:sym typeface="+mn-lt"/>
              </a:rPr>
              <a:t>》</a:t>
            </a:r>
            <a:r>
              <a:rPr lang="zh-CN" altLang="en-US" sz="1600" dirty="0">
                <a:solidFill>
                  <a:srgbClr val="FF0000"/>
                </a:solidFill>
                <a:cs typeface="+mn-ea"/>
                <a:sym typeface="+mn-lt"/>
              </a:rPr>
              <a:t>（</a:t>
            </a:r>
            <a:r>
              <a:rPr lang="en-US" altLang="zh-CN" sz="1600" dirty="0">
                <a:solidFill>
                  <a:srgbClr val="FF0000"/>
                </a:solidFill>
                <a:cs typeface="+mn-ea"/>
                <a:sym typeface="+mn-lt"/>
              </a:rPr>
              <a:t>c</a:t>
            </a:r>
            <a:r>
              <a:rPr lang="zh-CN" altLang="en-US" sz="1600" dirty="0">
                <a:solidFill>
                  <a:srgbClr val="FF0000"/>
                </a:solidFill>
                <a:cs typeface="+mn-ea"/>
                <a:sym typeface="+mn-lt"/>
              </a:rPr>
              <a:t>语言版） 严蔚敏  清华大学出版社</a:t>
            </a:r>
          </a:p>
          <a:p>
            <a:pPr lvl="0" algn="ctr" fontAlgn="base">
              <a:lnSpc>
                <a:spcPct val="130000"/>
              </a:lnSpc>
              <a:spcBef>
                <a:spcPct val="0"/>
              </a:spcBef>
              <a:spcAft>
                <a:spcPct val="0"/>
              </a:spcAft>
              <a:defRPr/>
            </a:pPr>
            <a:r>
              <a:rPr lang="zh-CN" altLang="en-US" sz="1600" dirty="0">
                <a:solidFill>
                  <a:srgbClr val="FF0000"/>
                </a:solidFill>
                <a:cs typeface="+mn-ea"/>
                <a:sym typeface="+mn-lt"/>
              </a:rPr>
              <a:t>（含实验内容）</a:t>
            </a:r>
          </a:p>
          <a:p>
            <a:pPr algn="ctr">
              <a:lnSpc>
                <a:spcPct val="150000"/>
              </a:lnSpc>
            </a:pPr>
            <a:endParaRPr sz="1050" dirty="0">
              <a:solidFill>
                <a:schemeClr val="tx1">
                  <a:lumMod val="65000"/>
                  <a:lumOff val="35000"/>
                </a:schemeClr>
              </a:solidFill>
              <a:cs typeface="+mn-ea"/>
              <a:sym typeface="+mn-lt"/>
            </a:endParaRPr>
          </a:p>
          <a:p>
            <a:pPr algn="ctr">
              <a:lnSpc>
                <a:spcPct val="150000"/>
              </a:lnSpc>
            </a:pPr>
            <a:endParaRPr sz="1050" dirty="0">
              <a:solidFill>
                <a:schemeClr val="tx1">
                  <a:lumMod val="65000"/>
                  <a:lumOff val="35000"/>
                </a:schemeClr>
              </a:solidFill>
              <a:cs typeface="+mn-ea"/>
              <a:sym typeface="+mn-lt"/>
            </a:endParaRPr>
          </a:p>
        </p:txBody>
      </p:sp>
      <p:sp>
        <p:nvSpPr>
          <p:cNvPr id="73" name="文本框 72"/>
          <p:cNvSpPr txBox="1"/>
          <p:nvPr/>
        </p:nvSpPr>
        <p:spPr>
          <a:xfrm flipH="1">
            <a:off x="7275371" y="2375833"/>
            <a:ext cx="4810495" cy="1116716"/>
          </a:xfrm>
          <a:prstGeom prst="rect">
            <a:avLst/>
          </a:prstGeom>
          <a:noFill/>
        </p:spPr>
        <p:txBody>
          <a:bodyPr wrap="square" rtlCol="0">
            <a:spAutoFit/>
          </a:bodyPr>
          <a:lstStyle/>
          <a:p>
            <a:pPr>
              <a:lnSpc>
                <a:spcPct val="150000"/>
              </a:lnSpc>
            </a:pPr>
            <a:r>
              <a:rPr lang="zh-CN" altLang="en-US" dirty="0">
                <a:solidFill>
                  <a:srgbClr val="000000"/>
                </a:solidFill>
                <a:cs typeface="+mn-ea"/>
                <a:sym typeface="+mn-lt"/>
              </a:rPr>
              <a:t>教材与参考书</a:t>
            </a:r>
            <a:endParaRPr lang="en-US" altLang="zh-CN" sz="1600" dirty="0">
              <a:solidFill>
                <a:srgbClr val="000000"/>
              </a:solidFill>
              <a:cs typeface="+mn-ea"/>
              <a:sym typeface="+mn-lt"/>
            </a:endParaRPr>
          </a:p>
          <a:p>
            <a:pPr lvl="0" fontAlgn="base">
              <a:lnSpc>
                <a:spcPct val="130000"/>
              </a:lnSpc>
              <a:spcBef>
                <a:spcPct val="0"/>
              </a:spcBef>
              <a:spcAft>
                <a:spcPct val="0"/>
              </a:spcAft>
              <a:defRPr/>
            </a:pPr>
            <a:r>
              <a:rPr lang="en-US" altLang="zh-CN" sz="1600" dirty="0">
                <a:solidFill>
                  <a:srgbClr val="0000CC"/>
                </a:solidFill>
                <a:cs typeface="+mn-ea"/>
                <a:sym typeface="+mn-lt"/>
              </a:rPr>
              <a:t>《</a:t>
            </a:r>
            <a:r>
              <a:rPr lang="zh-CN" altLang="en-US" sz="1600" dirty="0">
                <a:solidFill>
                  <a:srgbClr val="FF0000"/>
                </a:solidFill>
                <a:cs typeface="+mn-ea"/>
                <a:sym typeface="+mn-lt"/>
              </a:rPr>
              <a:t>数据结构</a:t>
            </a:r>
            <a:r>
              <a:rPr lang="en-US" altLang="zh-CN" sz="1600" dirty="0">
                <a:solidFill>
                  <a:srgbClr val="FF0000"/>
                </a:solidFill>
                <a:cs typeface="+mn-ea"/>
                <a:sym typeface="+mn-lt"/>
              </a:rPr>
              <a:t>》</a:t>
            </a:r>
            <a:r>
              <a:rPr lang="zh-CN" altLang="en-US" sz="1600" dirty="0">
                <a:solidFill>
                  <a:srgbClr val="FF0000"/>
                </a:solidFill>
                <a:cs typeface="+mn-ea"/>
                <a:sym typeface="+mn-lt"/>
              </a:rPr>
              <a:t>（</a:t>
            </a:r>
            <a:r>
              <a:rPr lang="en-US" altLang="zh-CN" sz="1600" dirty="0">
                <a:solidFill>
                  <a:srgbClr val="FF0000"/>
                </a:solidFill>
                <a:cs typeface="+mn-ea"/>
                <a:sym typeface="+mn-lt"/>
              </a:rPr>
              <a:t>c</a:t>
            </a:r>
            <a:r>
              <a:rPr lang="zh-CN" altLang="en-US" sz="1600" dirty="0">
                <a:solidFill>
                  <a:srgbClr val="FF0000"/>
                </a:solidFill>
                <a:cs typeface="+mn-ea"/>
                <a:sym typeface="+mn-lt"/>
              </a:rPr>
              <a:t>语言版） 严蔚敏    清华大学出版社</a:t>
            </a:r>
          </a:p>
          <a:p>
            <a:pPr lvl="0" fontAlgn="base">
              <a:lnSpc>
                <a:spcPct val="130000"/>
              </a:lnSpc>
              <a:spcBef>
                <a:spcPct val="0"/>
              </a:spcBef>
              <a:spcAft>
                <a:spcPct val="0"/>
              </a:spcAft>
              <a:defRPr/>
            </a:pPr>
            <a:r>
              <a:rPr lang="en-US" altLang="zh-CN" sz="1600" dirty="0">
                <a:solidFill>
                  <a:srgbClr val="000000"/>
                </a:solidFill>
                <a:cs typeface="+mn-ea"/>
                <a:sym typeface="+mn-lt"/>
              </a:rPr>
              <a:t>《</a:t>
            </a:r>
            <a:r>
              <a:rPr lang="zh-CN" altLang="en-US" sz="1600" dirty="0">
                <a:solidFill>
                  <a:srgbClr val="000000"/>
                </a:solidFill>
                <a:cs typeface="+mn-ea"/>
                <a:sym typeface="+mn-lt"/>
              </a:rPr>
              <a:t>数据结构</a:t>
            </a:r>
            <a:r>
              <a:rPr lang="en-US" altLang="zh-CN" sz="1600" dirty="0">
                <a:solidFill>
                  <a:srgbClr val="000000"/>
                </a:solidFill>
                <a:cs typeface="+mn-ea"/>
                <a:sym typeface="+mn-lt"/>
              </a:rPr>
              <a:t>》 </a:t>
            </a:r>
            <a:r>
              <a:rPr lang="zh-CN" altLang="en-US" sz="1600" dirty="0">
                <a:solidFill>
                  <a:srgbClr val="000000"/>
                </a:solidFill>
                <a:cs typeface="+mn-ea"/>
                <a:sym typeface="+mn-lt"/>
              </a:rPr>
              <a:t>杨秀金       西安电子科技大学出版社</a:t>
            </a:r>
            <a:endParaRPr lang="en-US" altLang="zh-CN" dirty="0">
              <a:solidFill>
                <a:srgbClr val="000000"/>
              </a:solidFill>
              <a:cs typeface="+mn-ea"/>
              <a:sym typeface="+mn-lt"/>
            </a:endParaRPr>
          </a:p>
        </p:txBody>
      </p:sp>
      <p:sp>
        <p:nvSpPr>
          <p:cNvPr id="74" name="文本框 73"/>
          <p:cNvSpPr txBox="1"/>
          <p:nvPr/>
        </p:nvSpPr>
        <p:spPr>
          <a:xfrm flipH="1">
            <a:off x="7871867" y="4064879"/>
            <a:ext cx="3100233" cy="417165"/>
          </a:xfrm>
          <a:prstGeom prst="rect">
            <a:avLst/>
          </a:prstGeom>
          <a:noFill/>
        </p:spPr>
        <p:txBody>
          <a:bodyPr wrap="square" rtlCol="0">
            <a:spAutoFit/>
          </a:bodyPr>
          <a:lstStyle/>
          <a:p>
            <a:pPr fontAlgn="base">
              <a:lnSpc>
                <a:spcPct val="130000"/>
              </a:lnSpc>
              <a:spcBef>
                <a:spcPct val="0"/>
              </a:spcBef>
              <a:spcAft>
                <a:spcPct val="0"/>
              </a:spcAft>
              <a:buClrTx/>
              <a:buSzTx/>
              <a:buFontTx/>
              <a:buNone/>
              <a:defRPr/>
            </a:pPr>
            <a:r>
              <a:rPr lang="zh-CN" altLang="en-US" dirty="0">
                <a:solidFill>
                  <a:srgbClr val="000000"/>
                </a:solidFill>
                <a:cs typeface="+mn-ea"/>
                <a:sym typeface="+mn-lt"/>
              </a:rPr>
              <a:t>完成一定数量的书面作业；</a:t>
            </a:r>
          </a:p>
        </p:txBody>
      </p:sp>
      <p:cxnSp>
        <p:nvCxnSpPr>
          <p:cNvPr id="3" name="直接连接符 2"/>
          <p:cNvCxnSpPr>
            <a:cxnSpLocks/>
          </p:cNvCxnSpPr>
          <p:nvPr/>
        </p:nvCxnSpPr>
        <p:spPr>
          <a:xfrm>
            <a:off x="6009616" y="1798320"/>
            <a:ext cx="0" cy="412039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28172" y="5575785"/>
            <a:ext cx="952015" cy="952015"/>
            <a:chOff x="5628172" y="5575785"/>
            <a:chExt cx="952015" cy="952015"/>
          </a:xfrm>
        </p:grpSpPr>
        <p:sp>
          <p:nvSpPr>
            <p:cNvPr id="8" name="椭圆 7"/>
            <p:cNvSpPr/>
            <p:nvPr/>
          </p:nvSpPr>
          <p:spPr>
            <a:xfrm>
              <a:off x="5628172" y="5575785"/>
              <a:ext cx="952015" cy="95201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cstate="email">
              <a:duotone>
                <a:schemeClr val="accent3">
                  <a:shade val="45000"/>
                  <a:satMod val="135000"/>
                </a:schemeClr>
                <a:prstClr val="white"/>
              </a:duotone>
            </a:blip>
            <a:stretch>
              <a:fillRect/>
            </a:stretch>
          </p:blipFill>
          <p:spPr>
            <a:xfrm>
              <a:off x="5819279" y="5704845"/>
              <a:ext cx="569798" cy="735653"/>
            </a:xfrm>
            <a:prstGeom prst="rect">
              <a:avLst/>
            </a:prstGeom>
          </p:spPr>
        </p:pic>
      </p:grpSp>
      <p:sp>
        <p:nvSpPr>
          <p:cNvPr id="55" name="椭圆 54">
            <a:extLst>
              <a:ext uri="{FF2B5EF4-FFF2-40B4-BE49-F238E27FC236}">
                <a16:creationId xmlns:a16="http://schemas.microsoft.com/office/drawing/2014/main" id="{2CA50F39-408E-4D9C-9695-E7A8F8A01A7A}"/>
              </a:ext>
            </a:extLst>
          </p:cNvPr>
          <p:cNvSpPr/>
          <p:nvPr/>
        </p:nvSpPr>
        <p:spPr>
          <a:xfrm>
            <a:off x="4382078" y="1556126"/>
            <a:ext cx="594478" cy="5944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5</a:t>
            </a:r>
            <a:endParaRPr lang="zh-CN" altLang="en-US" sz="2400" dirty="0">
              <a:cs typeface="+mn-ea"/>
              <a:sym typeface="+mn-lt"/>
            </a:endParaRPr>
          </a:p>
        </p:txBody>
      </p:sp>
      <p:sp>
        <p:nvSpPr>
          <p:cNvPr id="62" name="文本框 61">
            <a:extLst>
              <a:ext uri="{FF2B5EF4-FFF2-40B4-BE49-F238E27FC236}">
                <a16:creationId xmlns:a16="http://schemas.microsoft.com/office/drawing/2014/main" id="{5B204026-BC11-4E42-830E-5ECD982EBF69}"/>
              </a:ext>
            </a:extLst>
          </p:cNvPr>
          <p:cNvSpPr txBox="1"/>
          <p:nvPr/>
        </p:nvSpPr>
        <p:spPr>
          <a:xfrm flipH="1">
            <a:off x="294539" y="1292618"/>
            <a:ext cx="4168357" cy="1116716"/>
          </a:xfrm>
          <a:prstGeom prst="rect">
            <a:avLst/>
          </a:prstGeom>
          <a:noFill/>
        </p:spPr>
        <p:txBody>
          <a:bodyPr wrap="square" rtlCol="0">
            <a:spAutoFit/>
          </a:bodyPr>
          <a:lstStyle/>
          <a:p>
            <a:pPr algn="r">
              <a:lnSpc>
                <a:spcPct val="150000"/>
              </a:lnSpc>
            </a:pPr>
            <a:r>
              <a:rPr lang="zh-CN" altLang="en-US" dirty="0">
                <a:solidFill>
                  <a:srgbClr val="000000"/>
                </a:solidFill>
                <a:cs typeface="+mn-ea"/>
                <a:sym typeface="+mn-lt"/>
              </a:rPr>
              <a:t>成绩评定</a:t>
            </a:r>
            <a:endParaRPr lang="en-US" altLang="zh-CN" dirty="0">
              <a:solidFill>
                <a:srgbClr val="000000"/>
              </a:solidFill>
              <a:cs typeface="+mn-ea"/>
              <a:sym typeface="+mn-lt"/>
            </a:endParaRPr>
          </a:p>
          <a:p>
            <a:pPr lvl="0" fontAlgn="base">
              <a:lnSpc>
                <a:spcPct val="130000"/>
              </a:lnSpc>
              <a:spcBef>
                <a:spcPct val="0"/>
              </a:spcBef>
              <a:spcAft>
                <a:spcPct val="0"/>
              </a:spcAft>
              <a:defRPr/>
            </a:pPr>
            <a:r>
              <a:rPr lang="zh-CN" altLang="en-US" sz="1600" dirty="0">
                <a:solidFill>
                  <a:srgbClr val="000000"/>
                </a:solidFill>
                <a:cs typeface="+mn-ea"/>
                <a:sym typeface="+mn-lt"/>
              </a:rPr>
              <a:t>卷面分数： </a:t>
            </a:r>
            <a:r>
              <a:rPr lang="en-US" altLang="zh-CN" sz="1600" dirty="0">
                <a:solidFill>
                  <a:srgbClr val="000000"/>
                </a:solidFill>
                <a:cs typeface="+mn-ea"/>
                <a:sym typeface="+mn-lt"/>
              </a:rPr>
              <a:t>80%   </a:t>
            </a:r>
            <a:r>
              <a:rPr lang="zh-CN" altLang="en-US" sz="1600" dirty="0">
                <a:solidFill>
                  <a:srgbClr val="000000"/>
                </a:solidFill>
                <a:cs typeface="+mn-ea"/>
                <a:sym typeface="+mn-lt"/>
              </a:rPr>
              <a:t>平时课堂：</a:t>
            </a:r>
            <a:r>
              <a:rPr lang="en-US" altLang="zh-CN" sz="1600" dirty="0">
                <a:solidFill>
                  <a:srgbClr val="000000"/>
                </a:solidFill>
                <a:cs typeface="+mn-ea"/>
                <a:sym typeface="+mn-lt"/>
              </a:rPr>
              <a:t>10%</a:t>
            </a:r>
          </a:p>
          <a:p>
            <a:pPr lvl="0" fontAlgn="base">
              <a:lnSpc>
                <a:spcPct val="130000"/>
              </a:lnSpc>
              <a:spcBef>
                <a:spcPct val="0"/>
              </a:spcBef>
              <a:spcAft>
                <a:spcPct val="0"/>
              </a:spcAft>
              <a:defRPr/>
            </a:pPr>
            <a:r>
              <a:rPr lang="zh-CN" altLang="en-US" sz="1600" dirty="0">
                <a:solidFill>
                  <a:srgbClr val="000000"/>
                </a:solidFill>
                <a:cs typeface="+mn-ea"/>
                <a:sym typeface="+mn-lt"/>
              </a:rPr>
              <a:t>作业成绩： </a:t>
            </a:r>
            <a:r>
              <a:rPr lang="en-US" altLang="zh-CN" sz="1600" dirty="0">
                <a:solidFill>
                  <a:srgbClr val="000000"/>
                </a:solidFill>
                <a:cs typeface="+mn-ea"/>
                <a:sym typeface="+mn-lt"/>
              </a:rPr>
              <a:t>10%    </a:t>
            </a:r>
            <a:r>
              <a:rPr lang="zh-CN" altLang="en-US" sz="1600" dirty="0">
                <a:solidFill>
                  <a:srgbClr val="000000"/>
                </a:solidFill>
                <a:cs typeface="+mn-ea"/>
                <a:sym typeface="+mn-lt"/>
              </a:rPr>
              <a:t>慕课（李国徽主讲）</a:t>
            </a:r>
            <a:endParaRPr lang="en-US" altLang="zh-CN" sz="1600" dirty="0">
              <a:solidFill>
                <a:srgbClr val="0000CC"/>
              </a:solidFill>
              <a:cs typeface="+mn-ea"/>
              <a:sym typeface="+mn-lt"/>
            </a:endParaRPr>
          </a:p>
        </p:txBody>
      </p:sp>
      <p:cxnSp>
        <p:nvCxnSpPr>
          <p:cNvPr id="63" name="直接箭头连接符 62">
            <a:extLst>
              <a:ext uri="{FF2B5EF4-FFF2-40B4-BE49-F238E27FC236}">
                <a16:creationId xmlns:a16="http://schemas.microsoft.com/office/drawing/2014/main" id="{F75E46A3-5DB3-41D7-A592-325F7E69C6EF}"/>
              </a:ext>
            </a:extLst>
          </p:cNvPr>
          <p:cNvCxnSpPr>
            <a:cxnSpLocks/>
          </p:cNvCxnSpPr>
          <p:nvPr/>
        </p:nvCxnSpPr>
        <p:spPr>
          <a:xfrm flipH="1">
            <a:off x="4968240" y="1799930"/>
            <a:ext cx="1041377" cy="9498"/>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0" advTm="29000"/>
    </mc:Choice>
    <mc:Fallback>
      <p:transition advClick="0"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250"/>
                                        <p:tgtEl>
                                          <p:spTgt spid="23"/>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right)">
                                      <p:cBhvr>
                                        <p:cTn id="16" dur="250"/>
                                        <p:tgtEl>
                                          <p:spTgt spid="29"/>
                                        </p:tgtEl>
                                      </p:cBhvr>
                                    </p:animEffect>
                                  </p:childTnLst>
                                </p:cTn>
                              </p:par>
                            </p:childTnLst>
                          </p:cTn>
                        </p:par>
                        <p:par>
                          <p:cTn id="17" fill="hold">
                            <p:stCondLst>
                              <p:cond delay="750"/>
                            </p:stCondLst>
                            <p:childTnLst>
                              <p:par>
                                <p:cTn id="18" presetID="22" presetClass="entr" presetSubtype="2" fill="hold" grpId="0" nodeType="afterEffect">
                                  <p:stCondLst>
                                    <p:cond delay="0"/>
                                  </p:stCondLst>
                                  <p:childTnLst>
                                    <p:set>
                                      <p:cBhvr>
                                        <p:cTn id="19" dur="1" fill="hold">
                                          <p:stCondLst>
                                            <p:cond delay="0"/>
                                          </p:stCondLst>
                                        </p:cTn>
                                        <p:tgtEl>
                                          <p:spTgt spid="71">
                                            <p:txEl>
                                              <p:pRg st="0" end="0"/>
                                            </p:txEl>
                                          </p:spTgt>
                                        </p:tgtEl>
                                        <p:attrNameLst>
                                          <p:attrName>style.visibility</p:attrName>
                                        </p:attrNameLst>
                                      </p:cBhvr>
                                      <p:to>
                                        <p:strVal val="visible"/>
                                      </p:to>
                                    </p:set>
                                    <p:animEffect transition="in" filter="wipe(right)">
                                      <p:cBhvr>
                                        <p:cTn id="20" dur="250"/>
                                        <p:tgtEl>
                                          <p:spTgt spid="71">
                                            <p:txEl>
                                              <p:pRg st="0" end="0"/>
                                            </p:txEl>
                                          </p:spTgt>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right)">
                                      <p:cBhvr>
                                        <p:cTn id="23" dur="250"/>
                                        <p:tgtEl>
                                          <p:spTgt spid="4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250"/>
                                        <p:tgtEl>
                                          <p:spTgt spid="52"/>
                                        </p:tgtEl>
                                      </p:cBhvr>
                                    </p:animEffect>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250"/>
                                        <p:tgtEl>
                                          <p:spTgt spid="54"/>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250"/>
                                        <p:tgtEl>
                                          <p:spTgt spid="56"/>
                                        </p:tgtEl>
                                      </p:cBhvr>
                                    </p:animEffect>
                                  </p:childTnLst>
                                </p:cTn>
                              </p:par>
                            </p:childTnLst>
                          </p:cTn>
                        </p:par>
                        <p:par>
                          <p:cTn id="36" fill="hold">
                            <p:stCondLst>
                              <p:cond delay="1750"/>
                            </p:stCondLst>
                            <p:childTnLst>
                              <p:par>
                                <p:cTn id="37" presetID="22" presetClass="entr" presetSubtype="8" fill="hold" grpId="0" nodeType="afterEffect">
                                  <p:stCondLst>
                                    <p:cond delay="0"/>
                                  </p:stCondLst>
                                  <p:childTnLst>
                                    <p:set>
                                      <p:cBhvr>
                                        <p:cTn id="38" dur="1" fill="hold">
                                          <p:stCondLst>
                                            <p:cond delay="0"/>
                                          </p:stCondLst>
                                        </p:cTn>
                                        <p:tgtEl>
                                          <p:spTgt spid="74">
                                            <p:txEl>
                                              <p:pRg st="0" end="0"/>
                                            </p:txEl>
                                          </p:spTgt>
                                        </p:tgtEl>
                                        <p:attrNameLst>
                                          <p:attrName>style.visibility</p:attrName>
                                        </p:attrNameLst>
                                      </p:cBhvr>
                                      <p:to>
                                        <p:strVal val="visible"/>
                                      </p:to>
                                    </p:set>
                                    <p:animEffect transition="in" filter="wipe(left)">
                                      <p:cBhvr>
                                        <p:cTn id="39" dur="250"/>
                                        <p:tgtEl>
                                          <p:spTgt spid="74">
                                            <p:txEl>
                                              <p:pRg st="0" end="0"/>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250"/>
                                        <p:tgtEl>
                                          <p:spTgt spid="45"/>
                                        </p:tgtEl>
                                      </p:cBhvr>
                                    </p:animEffect>
                                  </p:childTnLst>
                                </p:cTn>
                              </p:par>
                            </p:childTnLst>
                          </p:cTn>
                        </p:par>
                        <p:par>
                          <p:cTn id="43" fill="hold">
                            <p:stCondLst>
                              <p:cond delay="2000"/>
                            </p:stCondLst>
                            <p:childTnLst>
                              <p:par>
                                <p:cTn id="44" presetID="22" presetClass="entr" presetSubtype="4"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250"/>
                                        <p:tgtEl>
                                          <p:spTgt spid="58"/>
                                        </p:tgtEl>
                                      </p:cBhvr>
                                    </p:animEffect>
                                  </p:childTnLst>
                                </p:cTn>
                              </p:par>
                            </p:childTnLst>
                          </p:cTn>
                        </p:par>
                        <p:par>
                          <p:cTn id="47" fill="hold">
                            <p:stCondLst>
                              <p:cond delay="2250"/>
                            </p:stCondLst>
                            <p:childTnLst>
                              <p:par>
                                <p:cTn id="48" presetID="22" presetClass="entr" presetSubtype="8"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25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250"/>
                                        <p:tgtEl>
                                          <p:spTgt spid="43"/>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73">
                                            <p:txEl>
                                              <p:pRg st="0" end="0"/>
                                            </p:txEl>
                                          </p:spTgt>
                                        </p:tgtEl>
                                        <p:attrNameLst>
                                          <p:attrName>style.visibility</p:attrName>
                                        </p:attrNameLst>
                                      </p:cBhvr>
                                      <p:to>
                                        <p:strVal val="visible"/>
                                      </p:to>
                                    </p:set>
                                    <p:animEffect transition="in" filter="wipe(left)">
                                      <p:cBhvr>
                                        <p:cTn id="57" dur="250"/>
                                        <p:tgtEl>
                                          <p:spTgt spid="73">
                                            <p:txEl>
                                              <p:pRg st="0" end="0"/>
                                            </p:txEl>
                                          </p:spTgt>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3">
                                            <p:txEl>
                                              <p:pRg st="1" end="1"/>
                                            </p:txEl>
                                          </p:spTgt>
                                        </p:tgtEl>
                                        <p:attrNameLst>
                                          <p:attrName>style.visibility</p:attrName>
                                        </p:attrNameLst>
                                      </p:cBhvr>
                                      <p:to>
                                        <p:strVal val="visible"/>
                                      </p:to>
                                    </p:set>
                                    <p:animEffect transition="in" filter="wipe(left)">
                                      <p:cBhvr>
                                        <p:cTn id="60" dur="250"/>
                                        <p:tgtEl>
                                          <p:spTgt spid="73">
                                            <p:txEl>
                                              <p:pRg st="1" end="1"/>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3">
                                            <p:txEl>
                                              <p:pRg st="2" end="2"/>
                                            </p:txEl>
                                          </p:spTgt>
                                        </p:tgtEl>
                                        <p:attrNameLst>
                                          <p:attrName>style.visibility</p:attrName>
                                        </p:attrNameLst>
                                      </p:cBhvr>
                                      <p:to>
                                        <p:strVal val="visible"/>
                                      </p:to>
                                    </p:set>
                                    <p:animEffect transition="in" filter="wipe(left)">
                                      <p:cBhvr>
                                        <p:cTn id="63" dur="250"/>
                                        <p:tgtEl>
                                          <p:spTgt spid="73">
                                            <p:txEl>
                                              <p:pRg st="2" end="2"/>
                                            </p:txEl>
                                          </p:spTgt>
                                        </p:tgtEl>
                                      </p:cBhvr>
                                    </p:animEffect>
                                  </p:childTnLst>
                                </p:cTn>
                              </p:par>
                            </p:childTnLst>
                          </p:cTn>
                        </p:par>
                        <p:par>
                          <p:cTn id="64" fill="hold">
                            <p:stCondLst>
                              <p:cond delay="2750"/>
                            </p:stCondLst>
                            <p:childTnLst>
                              <p:par>
                                <p:cTn id="65" presetID="22" presetClass="entr" presetSubtype="2"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right)">
                                      <p:cBhvr>
                                        <p:cTn id="67" dur="250"/>
                                        <p:tgtEl>
                                          <p:spTgt spid="61"/>
                                        </p:tgtEl>
                                      </p:cBhvr>
                                    </p:animEffect>
                                  </p:childTnLst>
                                </p:cTn>
                              </p:par>
                            </p:childTnLst>
                          </p:cTn>
                        </p:par>
                        <p:par>
                          <p:cTn id="68" fill="hold">
                            <p:stCondLst>
                              <p:cond delay="3000"/>
                            </p:stCondLst>
                            <p:childTnLst>
                              <p:par>
                                <p:cTn id="69" presetID="22" presetClass="entr" presetSubtype="4" fill="hold"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down)">
                                      <p:cBhvr>
                                        <p:cTn id="71" dur="250"/>
                                        <p:tgtEl>
                                          <p:spTgt spid="68"/>
                                        </p:tgtEl>
                                      </p:cBhvr>
                                    </p:animEffect>
                                  </p:childTnLst>
                                </p:cTn>
                              </p:par>
                            </p:childTnLst>
                          </p:cTn>
                        </p:par>
                        <p:par>
                          <p:cTn id="72" fill="hold">
                            <p:stCondLst>
                              <p:cond delay="3250"/>
                            </p:stCondLst>
                            <p:childTnLst>
                              <p:par>
                                <p:cTn id="73" presetID="22" presetClass="entr" presetSubtype="2"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right)">
                                      <p:cBhvr>
                                        <p:cTn id="75" dur="250"/>
                                        <p:tgtEl>
                                          <p:spTgt spid="70"/>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right)">
                                      <p:cBhvr>
                                        <p:cTn id="78" dur="250"/>
                                        <p:tgtEl>
                                          <p:spTgt spid="41"/>
                                        </p:tgtEl>
                                      </p:cBhvr>
                                    </p:animEffect>
                                  </p:childTnLst>
                                </p:cTn>
                              </p:par>
                            </p:childTnLst>
                          </p:cTn>
                        </p:par>
                        <p:par>
                          <p:cTn id="79" fill="hold">
                            <p:stCondLst>
                              <p:cond delay="3500"/>
                            </p:stCondLst>
                            <p:childTnLst>
                              <p:par>
                                <p:cTn id="80" presetID="22" presetClass="entr" presetSubtype="2" fill="hold" grpId="0" nodeType="afterEffect">
                                  <p:stCondLst>
                                    <p:cond delay="0"/>
                                  </p:stCondLst>
                                  <p:childTnLst>
                                    <p:set>
                                      <p:cBhvr>
                                        <p:cTn id="81" dur="1" fill="hold">
                                          <p:stCondLst>
                                            <p:cond delay="0"/>
                                          </p:stCondLst>
                                        </p:cTn>
                                        <p:tgtEl>
                                          <p:spTgt spid="72">
                                            <p:txEl>
                                              <p:pRg st="0" end="0"/>
                                            </p:txEl>
                                          </p:spTgt>
                                        </p:tgtEl>
                                        <p:attrNameLst>
                                          <p:attrName>style.visibility</p:attrName>
                                        </p:attrNameLst>
                                      </p:cBhvr>
                                      <p:to>
                                        <p:strVal val="visible"/>
                                      </p:to>
                                    </p:set>
                                    <p:animEffect transition="in" filter="wipe(right)">
                                      <p:cBhvr>
                                        <p:cTn id="82" dur="250"/>
                                        <p:tgtEl>
                                          <p:spTgt spid="72">
                                            <p:txEl>
                                              <p:pRg st="0" end="0"/>
                                            </p:txEl>
                                          </p:spTgt>
                                        </p:tgtEl>
                                      </p:cBhvr>
                                    </p:animEffect>
                                  </p:childTnLst>
                                </p:cTn>
                              </p:par>
                            </p:childTnLst>
                          </p:cTn>
                        </p:par>
                        <p:par>
                          <p:cTn id="83" fill="hold">
                            <p:stCondLst>
                              <p:cond delay="3750"/>
                            </p:stCondLst>
                            <p:childTnLst>
                              <p:par>
                                <p:cTn id="84" presetID="22" presetClass="entr" presetSubtype="2" fill="hold" grpId="0" nodeType="afterEffect">
                                  <p:stCondLst>
                                    <p:cond delay="0"/>
                                  </p:stCondLst>
                                  <p:childTnLst>
                                    <p:set>
                                      <p:cBhvr>
                                        <p:cTn id="85" dur="1" fill="hold">
                                          <p:stCondLst>
                                            <p:cond delay="0"/>
                                          </p:stCondLst>
                                        </p:cTn>
                                        <p:tgtEl>
                                          <p:spTgt spid="72">
                                            <p:txEl>
                                              <p:pRg st="1" end="1"/>
                                            </p:txEl>
                                          </p:spTgt>
                                        </p:tgtEl>
                                        <p:attrNameLst>
                                          <p:attrName>style.visibility</p:attrName>
                                        </p:attrNameLst>
                                      </p:cBhvr>
                                      <p:to>
                                        <p:strVal val="visible"/>
                                      </p:to>
                                    </p:set>
                                    <p:animEffect transition="in" filter="wipe(right)">
                                      <p:cBhvr>
                                        <p:cTn id="86" dur="250"/>
                                        <p:tgtEl>
                                          <p:spTgt spid="72">
                                            <p:txEl>
                                              <p:pRg st="1" end="1"/>
                                            </p:txEl>
                                          </p:spTgt>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2">
                                            <p:txEl>
                                              <p:pRg st="2" end="2"/>
                                            </p:txEl>
                                          </p:spTgt>
                                        </p:tgtEl>
                                        <p:attrNameLst>
                                          <p:attrName>style.visibility</p:attrName>
                                        </p:attrNameLst>
                                      </p:cBhvr>
                                      <p:to>
                                        <p:strVal val="visible"/>
                                      </p:to>
                                    </p:set>
                                    <p:animEffect transition="in" filter="wipe(right)">
                                      <p:cBhvr>
                                        <p:cTn id="89" dur="250"/>
                                        <p:tgtEl>
                                          <p:spTgt spid="72">
                                            <p:txEl>
                                              <p:pRg st="2" end="2"/>
                                            </p:txEl>
                                          </p:spTgt>
                                        </p:tgtEl>
                                      </p:cBhvr>
                                    </p:animEffect>
                                  </p:childTnLst>
                                </p:cTn>
                              </p:par>
                            </p:childTnLst>
                          </p:cTn>
                        </p:par>
                        <p:par>
                          <p:cTn id="90" fill="hold">
                            <p:stCondLst>
                              <p:cond delay="4000"/>
                            </p:stCondLst>
                            <p:childTnLst>
                              <p:par>
                                <p:cTn id="91" presetID="22" presetClass="entr" presetSubtype="4"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down)">
                                      <p:cBhvr>
                                        <p:cTn id="93" dur="500"/>
                                        <p:tgtEl>
                                          <p:spTgt spid="3"/>
                                        </p:tgtEl>
                                      </p:cBhvr>
                                    </p:animEffect>
                                  </p:childTnLst>
                                </p:cTn>
                              </p:par>
                            </p:childTnLst>
                          </p:cTn>
                        </p:par>
                        <p:par>
                          <p:cTn id="94" fill="hold">
                            <p:stCondLst>
                              <p:cond delay="4500"/>
                            </p:stCondLst>
                            <p:childTnLst>
                              <p:par>
                                <p:cTn id="95" presetID="22" presetClass="entr" presetSubtype="2"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wipe(right)">
                                      <p:cBhvr>
                                        <p:cTn id="97" dur="250"/>
                                        <p:tgtEl>
                                          <p:spTgt spid="63"/>
                                        </p:tgtEl>
                                      </p:cBhvr>
                                    </p:animEffect>
                                  </p:childTnLst>
                                </p:cTn>
                              </p:par>
                            </p:childTnLst>
                          </p:cTn>
                        </p:par>
                        <p:par>
                          <p:cTn id="98" fill="hold">
                            <p:stCondLst>
                              <p:cond delay="4750"/>
                            </p:stCondLst>
                            <p:childTnLst>
                              <p:par>
                                <p:cTn id="99" presetID="22" presetClass="entr" presetSubtype="2"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wipe(right)">
                                      <p:cBhvr>
                                        <p:cTn id="101" dur="250"/>
                                        <p:tgtEl>
                                          <p:spTgt spid="55"/>
                                        </p:tgtEl>
                                      </p:cBhvr>
                                    </p:animEffect>
                                  </p:childTnLst>
                                </p:cTn>
                              </p:par>
                            </p:childTnLst>
                          </p:cTn>
                        </p:par>
                        <p:par>
                          <p:cTn id="102" fill="hold">
                            <p:stCondLst>
                              <p:cond delay="5000"/>
                            </p:stCondLst>
                            <p:childTnLst>
                              <p:par>
                                <p:cTn id="103" presetID="22" presetClass="entr" presetSubtype="2" fill="hold" grpId="0" nodeType="afterEffect">
                                  <p:stCondLst>
                                    <p:cond delay="0"/>
                                  </p:stCondLst>
                                  <p:childTnLst>
                                    <p:set>
                                      <p:cBhvr>
                                        <p:cTn id="104" dur="1" fill="hold">
                                          <p:stCondLst>
                                            <p:cond delay="0"/>
                                          </p:stCondLst>
                                        </p:cTn>
                                        <p:tgtEl>
                                          <p:spTgt spid="62">
                                            <p:txEl>
                                              <p:pRg st="0" end="0"/>
                                            </p:txEl>
                                          </p:spTgt>
                                        </p:tgtEl>
                                        <p:attrNameLst>
                                          <p:attrName>style.visibility</p:attrName>
                                        </p:attrNameLst>
                                      </p:cBhvr>
                                      <p:to>
                                        <p:strVal val="visible"/>
                                      </p:to>
                                    </p:set>
                                    <p:animEffect transition="in" filter="wipe(right)">
                                      <p:cBhvr>
                                        <p:cTn id="105" dur="250"/>
                                        <p:tgtEl>
                                          <p:spTgt spid="62">
                                            <p:txEl>
                                              <p:pRg st="0" end="0"/>
                                            </p:txEl>
                                          </p:spTgt>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62">
                                            <p:txEl>
                                              <p:pRg st="1" end="1"/>
                                            </p:txEl>
                                          </p:spTgt>
                                        </p:tgtEl>
                                        <p:attrNameLst>
                                          <p:attrName>style.visibility</p:attrName>
                                        </p:attrNameLst>
                                      </p:cBhvr>
                                      <p:to>
                                        <p:strVal val="visible"/>
                                      </p:to>
                                    </p:set>
                                    <p:animEffect transition="in" filter="wipe(right)">
                                      <p:cBhvr>
                                        <p:cTn id="108" dur="250"/>
                                        <p:tgtEl>
                                          <p:spTgt spid="62">
                                            <p:txEl>
                                              <p:pRg st="1" end="1"/>
                                            </p:txEl>
                                          </p:spTgt>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62">
                                            <p:txEl>
                                              <p:pRg st="2" end="2"/>
                                            </p:txEl>
                                          </p:spTgt>
                                        </p:tgtEl>
                                        <p:attrNameLst>
                                          <p:attrName>style.visibility</p:attrName>
                                        </p:attrNameLst>
                                      </p:cBhvr>
                                      <p:to>
                                        <p:strVal val="visible"/>
                                      </p:to>
                                    </p:set>
                                    <p:animEffect transition="in" filter="wipe(right)">
                                      <p:cBhvr>
                                        <p:cTn id="111" dur="250"/>
                                        <p:tgtEl>
                                          <p:spTgt spid="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1" grpId="0" animBg="1"/>
      <p:bldP spid="71" grpId="0" build="p"/>
      <p:bldP spid="72" grpId="0" uiExpand="1" build="p"/>
      <p:bldP spid="73" grpId="0" uiExpand="1" build="p"/>
      <p:bldP spid="74" grpId="0" build="p"/>
      <p:bldP spid="55" grpId="0" animBg="1"/>
      <p:bldP spid="6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783848"/>
            <a:ext cx="12192000" cy="18674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2" name="图片 1">
            <a:extLst>
              <a:ext uri="{FF2B5EF4-FFF2-40B4-BE49-F238E27FC236}">
                <a16:creationId xmlns:a16="http://schemas.microsoft.com/office/drawing/2014/main" id="{79077A14-ED98-402F-B338-CCE0E6E5B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455" y="1105213"/>
            <a:ext cx="88773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
            <a:extLst>
              <a:ext uri="{FF2B5EF4-FFF2-40B4-BE49-F238E27FC236}">
                <a16:creationId xmlns:a16="http://schemas.microsoft.com/office/drawing/2014/main" id="{6D6D5620-8370-4A36-8531-467FD7C78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571" y="3027050"/>
            <a:ext cx="83772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5">
            <a:extLst>
              <a:ext uri="{FF2B5EF4-FFF2-40B4-BE49-F238E27FC236}">
                <a16:creationId xmlns:a16="http://schemas.microsoft.com/office/drawing/2014/main" id="{86A83D34-4A37-4F4C-9F28-3E4F6B28D506}"/>
              </a:ext>
            </a:extLst>
          </p:cNvPr>
          <p:cNvSpPr txBox="1">
            <a:spLocks noChangeArrowheads="1"/>
          </p:cNvSpPr>
          <p:nvPr/>
        </p:nvSpPr>
        <p:spPr bwMode="auto">
          <a:xfrm>
            <a:off x="3282442" y="5424196"/>
            <a:ext cx="6029325" cy="525463"/>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微软雅黑" panose="020B0503020204020204" pitchFamily="34"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微软雅黑" panose="020B0503020204020204" pitchFamily="34"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微软雅黑" panose="020B0503020204020204" pitchFamily="34" charset="-122"/>
              </a:defRPr>
            </a:lvl9pPr>
          </a:lstStyle>
          <a:p>
            <a:pPr eaLnBrk="0" fontAlgn="base" hangingPunct="0">
              <a:lnSpc>
                <a:spcPct val="130000"/>
              </a:lnSpc>
              <a:spcBef>
                <a:spcPct val="0"/>
              </a:spcBef>
              <a:spcAft>
                <a:spcPct val="0"/>
              </a:spcAft>
              <a:buClrTx/>
              <a:buSzTx/>
              <a:buFontTx/>
              <a:buNone/>
              <a:defRPr/>
            </a:pPr>
            <a:r>
              <a:rPr lang="en-US" altLang="zh-CN" sz="2400" b="1"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使用学校</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班级</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学号</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姓名，注册慕课</a:t>
            </a:r>
          </a:p>
        </p:txBody>
      </p:sp>
    </p:spTree>
    <p:extLst>
      <p:ext uri="{BB962C8B-B14F-4D97-AF65-F5344CB8AC3E}">
        <p14:creationId xmlns:p14="http://schemas.microsoft.com/office/powerpoint/2010/main" val="28402503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65,&quot;width&quot;:666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fh1kaqi">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3138</TotalTime>
  <Words>5176</Words>
  <Application>Microsoft Office PowerPoint</Application>
  <PresentationFormat>宽屏</PresentationFormat>
  <Paragraphs>802</Paragraphs>
  <Slides>53</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宋体</vt:lpstr>
      <vt:lpstr>微软雅黑</vt:lpstr>
      <vt:lpstr>Arial</vt:lpstr>
      <vt:lpstr>Calibri</vt:lpstr>
      <vt:lpstr>Cambria Math</vt:lpstr>
      <vt:lpstr>Consolas</vt:lpstr>
      <vt:lpstr>Tahoma</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个人简历</dc:title>
  <dc:creator>第一PPT</dc:creator>
  <cp:keywords>www.1ppt.com</cp:keywords>
  <cp:lastModifiedBy>Administrator</cp:lastModifiedBy>
  <cp:revision>188</cp:revision>
  <dcterms:created xsi:type="dcterms:W3CDTF">2016-07-01T08:05:00Z</dcterms:created>
  <dcterms:modified xsi:type="dcterms:W3CDTF">2022-08-31T14:08:46Z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